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5"/>
  </p:notesMasterIdLst>
  <p:handoutMasterIdLst>
    <p:handoutMasterId r:id="rId26"/>
  </p:handoutMasterIdLst>
  <p:sldIdLst>
    <p:sldId id="286" r:id="rId5"/>
    <p:sldId id="287" r:id="rId6"/>
    <p:sldId id="289" r:id="rId7"/>
    <p:sldId id="284" r:id="rId8"/>
    <p:sldId id="303" r:id="rId9"/>
    <p:sldId id="273" r:id="rId10"/>
    <p:sldId id="285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28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800" b="1" dirty="0" smtClean="0">
                <a:solidFill>
                  <a:srgbClr val="FF0000"/>
                </a:solidFill>
              </a:rPr>
              <a:t>صحة البيئة </a:t>
            </a:r>
            <a:endParaRPr lang="ar-SA" sz="4800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 fontScale="85000" lnSpcReduction="20000"/>
          </a:bodyPr>
          <a:lstStyle/>
          <a:p>
            <a:pPr marL="742950" indent="-742950"/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rgbClr val="FF0000"/>
                </a:solidFill>
              </a:rPr>
              <a:t>صحة البيئة وتلوث المياه</a:t>
            </a:r>
          </a:p>
          <a:p>
            <a:pPr marL="742950" indent="-742950"/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r>
              <a:rPr lang="ar-SA" sz="4000" b="1" dirty="0" smtClean="0"/>
              <a:t>الشروط الصحية الواجب توافرها في الماء الصالح للشرب</a:t>
            </a:r>
          </a:p>
          <a:p>
            <a:pPr marL="742950" indent="-742950"/>
            <a:r>
              <a:rPr lang="ar-SA" sz="4000" b="1" dirty="0" smtClean="0"/>
              <a:t>تلوث المياه والأمراض</a:t>
            </a:r>
          </a:p>
          <a:p>
            <a:pPr marL="742950" indent="-742950"/>
            <a:r>
              <a:rPr lang="ar-SA" sz="4000" b="1" dirty="0" smtClean="0"/>
              <a:t> تأثيرات تلوث المياه</a:t>
            </a:r>
          </a:p>
          <a:p>
            <a:pPr marL="742950" indent="-742950"/>
            <a:r>
              <a:rPr lang="ar-SA" sz="4000" b="1" dirty="0" smtClean="0">
                <a:solidFill>
                  <a:srgbClr val="FF0000"/>
                </a:solidFill>
              </a:rPr>
              <a:t>صحة البيئة والتلوث الضوضائي</a:t>
            </a:r>
          </a:p>
          <a:p>
            <a:pPr marL="742950" indent="-742950"/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r>
              <a:rPr lang="ar-SA" sz="4000" b="1" dirty="0" smtClean="0"/>
              <a:t>أسباب زيادة الضوضاء</a:t>
            </a:r>
          </a:p>
          <a:p>
            <a:pPr marL="742950" indent="-742950"/>
            <a:r>
              <a:rPr lang="ar-SA" sz="4000" b="1" dirty="0" smtClean="0"/>
              <a:t>مصادر الضوضاء</a:t>
            </a:r>
          </a:p>
          <a:p>
            <a:pPr marL="742950" indent="-742950"/>
            <a:r>
              <a:rPr lang="ar-SA" sz="4000" b="1" dirty="0" smtClean="0"/>
              <a:t> أنواع الضوضاء </a:t>
            </a:r>
          </a:p>
          <a:p>
            <a:pPr marL="742950" indent="-742950"/>
            <a:r>
              <a:rPr lang="ar-SA" sz="3600" b="1" dirty="0" smtClean="0"/>
              <a:t>الحلول الممكنة لمشكلة الضوضاء</a:t>
            </a:r>
          </a:p>
          <a:p>
            <a:pPr marL="742950" indent="-742950"/>
            <a:endParaRPr lang="ar-SA" sz="4000" b="1" dirty="0" smtClean="0">
              <a:solidFill>
                <a:srgbClr val="FF0000"/>
              </a:solidFill>
            </a:endParaRPr>
          </a:p>
          <a:p>
            <a:pPr marL="742950" indent="-742950"/>
            <a:endParaRPr lang="ar-SA" sz="4000" b="1" dirty="0" smtClean="0">
              <a:solidFill>
                <a:srgbClr val="FF0000"/>
              </a:solidFill>
            </a:endParaRPr>
          </a:p>
          <a:p>
            <a:pPr marL="742950" indent="-742950"/>
            <a:endParaRPr lang="ar-SA" sz="4000" b="1" dirty="0" smtClean="0">
              <a:solidFill>
                <a:srgbClr val="FF0000"/>
              </a:solidFill>
            </a:endParaRPr>
          </a:p>
          <a:p>
            <a:pPr marL="742950" indent="-742950"/>
            <a:endParaRPr lang="ar-SA" sz="4000" b="1" dirty="0" smtClean="0"/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00B050"/>
                </a:solidFill>
              </a:rPr>
              <a:t>-صحة البيئة وتلوث المياه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533900"/>
          </a:xfrm>
        </p:spPr>
        <p:txBody>
          <a:bodyPr/>
          <a:lstStyle/>
          <a:p>
            <a:pPr marL="742950" indent="-742950"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1-صحة البيئة وتلوث المياه :</a:t>
            </a:r>
          </a:p>
          <a:p>
            <a:pPr marL="742950" indent="-742950">
              <a:buFont typeface="Wingdings" pitchFamily="2" charset="2"/>
              <a:buChar char="§"/>
              <a:defRPr/>
            </a:pPr>
            <a:r>
              <a:rPr lang="ar-SA" sz="2400" b="1" dirty="0" smtClean="0"/>
              <a:t>الماء مصدر للحياة لجميع الكائنات الحية ، وقد تجمع الناس حول مصادر المياه ، ولقد قامت الحضارات القديمة علي ضفاف الأنهار ، كما لوحظ إن هناك علاقة بين تلوث المياه وانتشار الأمراض ، لذا عمد الإنسان علي حسن اختيار موارد المياه ، وفحصها حسيا ومخبريا و كذلك تم وضع مواصفات ومعايير للماء الصالح للشرب ، وهناك عمليات لتنقية الماء .</a:t>
            </a:r>
          </a:p>
          <a:p>
            <a:pPr marL="742950" indent="-742950">
              <a:buFont typeface="Wingdings" pitchFamily="2" charset="2"/>
              <a:buChar char="§"/>
              <a:defRPr/>
            </a:pPr>
            <a:r>
              <a:rPr lang="ar-SA" sz="2400" b="1" dirty="0" smtClean="0"/>
              <a:t>الماء الملوث هو ماء قد يحتوى علي ميكروبات, وأحياء دقيقة ، ومواد كيماوية لذلك فهو لا يصلح للاستهلاك البشرى وينتج عنه عديد من الإمراض والمخاطر. </a:t>
            </a:r>
          </a:p>
          <a:p>
            <a:pPr marL="742950" indent="-742950">
              <a:buFont typeface="Wingdings" pitchFamily="2" charset="2"/>
              <a:buChar char="§"/>
              <a:defRPr/>
            </a:pPr>
            <a:r>
              <a:rPr lang="ar-SA" sz="2400" b="1" dirty="0" smtClean="0"/>
              <a:t>ويعرف الماء الصحي : بأنه الماء الآمن للشرب والاستهلاك البشرى وذو مذاق وطعم ورائحة طبيعيين.        </a:t>
            </a:r>
            <a:endParaRPr lang="ar-SA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صحة البيئة وتلوث المياه 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2- الشروط الصحية الواجب توافرها في الماء الصالح للشرب :</a:t>
            </a:r>
          </a:p>
          <a:p>
            <a:r>
              <a:rPr lang="ar-SA" b="1" dirty="0" smtClean="0"/>
              <a:t>أ-من الناحية الطبية: هو الماء الذي لا لون له ولا رائحة , وأن يكون طعمه مقبولاً، وأن يكون رائقا من المواد العالقة .</a:t>
            </a:r>
          </a:p>
          <a:p>
            <a:r>
              <a:rPr lang="ar-SA" b="1" dirty="0" smtClean="0"/>
              <a:t>ب- من الناحية الكيماوية يجب ألا يكون تفاعل الماء حمضيا ، لان حامضية الماء تجعله يذوب المعادن مثل الرصاص ويتسبب عن ذلك التسمم .</a:t>
            </a:r>
          </a:p>
          <a:p>
            <a:r>
              <a:rPr lang="ar-SA" b="1" dirty="0" smtClean="0"/>
              <a:t>ج- من الناحية البكتيرولوجية : يجب أن لا تحتوى المياه علي مسببات حيوية للأمراض    </a:t>
            </a:r>
          </a:p>
          <a:p>
            <a:endParaRPr lang="ar-SA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-صحة البيئة وتلوث المياه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00174"/>
            <a:ext cx="8610600" cy="4778082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defRPr/>
            </a:pPr>
            <a:r>
              <a:rPr lang="ar-SA" b="1" dirty="0" smtClean="0">
                <a:solidFill>
                  <a:srgbClr val="FF0000"/>
                </a:solidFill>
              </a:rPr>
              <a:t>3- </a:t>
            </a:r>
            <a:r>
              <a:rPr lang="ar-SA" sz="4400" b="1" dirty="0" smtClean="0">
                <a:solidFill>
                  <a:srgbClr val="FF0000"/>
                </a:solidFill>
              </a:rPr>
              <a:t>تلوث المياه والأمراض :</a:t>
            </a:r>
          </a:p>
          <a:p>
            <a:pPr marL="742950" indent="-742950">
              <a:defRPr/>
            </a:pPr>
            <a:r>
              <a:rPr lang="ar-SA" sz="4400" b="1" dirty="0" smtClean="0"/>
              <a:t>من الأمراض التي قد تتنقل عن طريق الماء الملوث الأمراض الآتية: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sz="4400" b="1" dirty="0" smtClean="0"/>
              <a:t>أمراض تنقل بواسطة البكتريا مثل: التيفود ، والكوليرا.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sz="4400" b="1" dirty="0" smtClean="0"/>
              <a:t>أمراض تنقل بواسطة الفيروسات 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sz="4400" b="1" dirty="0" smtClean="0"/>
              <a:t>أمراض تنقل بواسطة طفيليات مثل البلهارسيا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endParaRPr lang="ar-SA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b="1" dirty="0" smtClean="0"/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صحة البيئة وتلوث المياه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8929718" cy="4857784"/>
          </a:xfrm>
        </p:spPr>
        <p:txBody>
          <a:bodyPr/>
          <a:lstStyle/>
          <a:p>
            <a:pPr marL="742950" indent="-742950">
              <a:buFont typeface="Wingdings" pitchFamily="2" charset="2"/>
              <a:buChar char="ü"/>
              <a:defRPr/>
            </a:pPr>
            <a:r>
              <a:rPr lang="ar-SA" b="1" dirty="0" smtClean="0"/>
              <a:t> وللأسباب السابقة كلها  يجب تعقيم الماء بمختلف الوسائل ونتيجة لتلوث الماء </a:t>
            </a:r>
            <a:r>
              <a:rPr lang="ar-SA" b="1" dirty="0" err="1" smtClean="0"/>
              <a:t>يتعكر</a:t>
            </a:r>
            <a:r>
              <a:rPr lang="ar-SA" b="1" dirty="0" smtClean="0"/>
              <a:t> ويتغير لونه ، وتظهر المواد العالقة </a:t>
            </a:r>
            <a:r>
              <a:rPr lang="ar-SA" b="1" dirty="0" err="1" smtClean="0"/>
              <a:t>به</a:t>
            </a:r>
            <a:r>
              <a:rPr lang="ar-SA" b="1" dirty="0" smtClean="0"/>
              <a:t> ، ويختفي الأكسجين  الذائب في الماء ، وتبدأ عملية التعفن ويظهر غاز كبريتيد الهيدروجين وثاني أكسيد  الكربون والامونيا على شكل فقاقيع علي سطح الماء  وتنعدم الحياة في الماء إلا من الأحياء الدقيقة </a:t>
            </a:r>
          </a:p>
          <a:p>
            <a:pPr marL="742950" indent="-742950">
              <a:buFont typeface="Wingdings" pitchFamily="2" charset="2"/>
              <a:buChar char="ü"/>
              <a:defRPr/>
            </a:pPr>
            <a:r>
              <a:rPr lang="ar-SA" b="1" dirty="0" smtClean="0"/>
              <a:t> وبتلوث المياه تتلوث النباتات والحيوانات وأطعمة الإنسان لذلك يراعي تقليل مصادر التلوث للمحافظة علي بيئة نقية صالحة للحياة.</a:t>
            </a:r>
          </a:p>
          <a:p>
            <a:pPr marL="742950" indent="-742950">
              <a:buFont typeface="Wingdings" pitchFamily="2" charset="2"/>
              <a:buChar char="ü"/>
              <a:defRPr/>
            </a:pPr>
            <a:endParaRPr lang="ar-SA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-</a:t>
            </a:r>
            <a:br>
              <a:rPr lang="ar-SA" sz="3600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صحة البيئة وتلوث المياه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600201"/>
            <a:ext cx="8472518" cy="4525963"/>
          </a:xfrm>
        </p:spPr>
        <p:txBody>
          <a:bodyPr/>
          <a:lstStyle/>
          <a:p>
            <a:pPr marL="742950" indent="-742950">
              <a:defRPr/>
            </a:pPr>
            <a:r>
              <a:rPr lang="ar-SA" b="1" dirty="0" smtClean="0">
                <a:solidFill>
                  <a:srgbClr val="FF0000"/>
                </a:solidFill>
              </a:rPr>
              <a:t>4-تأثيرات تلوث المياه على: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b="1" dirty="0" smtClean="0"/>
              <a:t>الصحة البشرية :</a:t>
            </a:r>
          </a:p>
          <a:p>
            <a:pPr marL="742950" indent="-742950">
              <a:defRPr/>
            </a:pPr>
            <a:r>
              <a:rPr lang="ar-SA" b="1" dirty="0" smtClean="0"/>
              <a:t>- ومن المواد التي قد يكون لها تأثيرات بعيدة المدى بعض المركبات المسببة للأمراض الخبيثة</a:t>
            </a:r>
          </a:p>
          <a:p>
            <a:pPr marL="742950" indent="-742950">
              <a:defRPr/>
            </a:pPr>
            <a:r>
              <a:rPr lang="ar-SA" b="1" dirty="0" smtClean="0"/>
              <a:t>- وكلما أصبحت اعادة استعمال المياه أكثر شيوعا ازدادت أهمية تحديد المواد الضارة , وفصلها من المصدر, وذلك بمعالجة المياه . </a:t>
            </a:r>
          </a:p>
          <a:p>
            <a:pPr marL="742950" indent="-742950">
              <a:defRPr/>
            </a:pPr>
            <a:endParaRPr lang="ar-SA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صحة البيئة والتلوث الضوضائي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التلوث الضوضائي 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/>
              <a:t>هو الصوت المزعج المتآلف من خليط متنافر من الأصوات غير المرغوبة وللضوضاء مصادر متعددة مثل الآلات وخاصة الثقيلة منها 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/>
              <a:t>وللضوضاء تأثير سيئ على الصحة ويبدأ عند مستوى معين (مقدر ب90 ديسيبل)</a:t>
            </a:r>
          </a:p>
          <a:p>
            <a:pPr>
              <a:buFont typeface="Wingdings" pitchFamily="2" charset="2"/>
              <a:buChar char="§"/>
            </a:pPr>
            <a:r>
              <a:rPr lang="ar-SA" sz="3600" b="1" dirty="0" smtClean="0"/>
              <a:t>وكلما زادت شدة الصوت كلما قل الزمن الممكن التعرض له  </a:t>
            </a:r>
            <a:endParaRPr lang="ar-SA" sz="36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صحة البيئة والتلوث الضوضائي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أسباب زيادة الضوضاء في العصر الحديث </a:t>
            </a:r>
          </a:p>
          <a:p>
            <a:r>
              <a:rPr lang="ar-SA" sz="4000" b="1" dirty="0" smtClean="0"/>
              <a:t>1- الزيادة في الكثافة السكانية </a:t>
            </a:r>
          </a:p>
          <a:p>
            <a:r>
              <a:rPr lang="ar-SA" sz="4000" b="1" dirty="0" smtClean="0"/>
              <a:t>2- التوسع العمراني والصناعي</a:t>
            </a:r>
          </a:p>
          <a:p>
            <a:r>
              <a:rPr lang="ar-SA" sz="4000" b="1" dirty="0" smtClean="0"/>
              <a:t>3- ازدياد الطلب على الطاقة </a:t>
            </a:r>
          </a:p>
          <a:p>
            <a:r>
              <a:rPr lang="ar-SA" sz="4000" b="1" dirty="0" smtClean="0"/>
              <a:t>4- زيادة حركة المرور </a:t>
            </a:r>
            <a:endParaRPr lang="ar-SA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صحة البيئة والتلوث الضوضائي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357299"/>
            <a:ext cx="9001156" cy="4768866"/>
          </a:xfrm>
        </p:spPr>
        <p:txBody>
          <a:bodyPr/>
          <a:lstStyle/>
          <a:p>
            <a:pPr marL="857250" indent="-857250"/>
            <a:r>
              <a:rPr lang="ar-SA" b="1" dirty="0" smtClean="0">
                <a:solidFill>
                  <a:srgbClr val="FF0000"/>
                </a:solidFill>
              </a:rPr>
              <a:t>مصادر الضوضاء</a:t>
            </a:r>
          </a:p>
          <a:p>
            <a:pPr marL="857250" indent="-857250"/>
            <a:r>
              <a:rPr lang="ar-SA" sz="2800" b="1" dirty="0" smtClean="0"/>
              <a:t>منها مصادر أولية مثل المصانع ووسائل النقل </a:t>
            </a:r>
          </a:p>
          <a:p>
            <a:pPr marL="857250" indent="-857250"/>
            <a:r>
              <a:rPr lang="ar-SA" sz="2800" b="1" dirty="0" smtClean="0"/>
              <a:t> ومصادر ثانوية مثل الأنشطة الإنسانية المتعمدة كالموسيقي الصاخبة </a:t>
            </a:r>
            <a:r>
              <a:rPr lang="ar-SA" sz="2800" b="1" dirty="0" err="1" smtClean="0"/>
              <a:t>وألآت</a:t>
            </a:r>
            <a:r>
              <a:rPr lang="ar-SA" sz="2800" b="1" dirty="0" smtClean="0"/>
              <a:t> التنبيه وغيرها </a:t>
            </a:r>
          </a:p>
          <a:p>
            <a:pPr marL="857250" indent="-857250"/>
            <a:r>
              <a:rPr lang="ar-SA" b="1" dirty="0" smtClean="0">
                <a:solidFill>
                  <a:srgbClr val="FF0000"/>
                </a:solidFill>
              </a:rPr>
              <a:t>تأثير الضوضاء على حالة العمل والعمال  </a:t>
            </a:r>
          </a:p>
          <a:p>
            <a:pPr marL="857250" indent="-857250"/>
            <a:r>
              <a:rPr lang="ar-SA" b="1" dirty="0" smtClean="0"/>
              <a:t> </a:t>
            </a:r>
            <a:r>
              <a:rPr lang="ar-SA" sz="2800" b="1" dirty="0" smtClean="0"/>
              <a:t>وتؤدي الضوضاء إلى : </a:t>
            </a:r>
          </a:p>
          <a:p>
            <a:pPr marL="857250" indent="-857250"/>
            <a:r>
              <a:rPr lang="ar-SA" sz="2800" b="1" dirty="0" smtClean="0"/>
              <a:t>1- احساس عام بالتوتر </a:t>
            </a:r>
          </a:p>
          <a:p>
            <a:pPr marL="857250" indent="-857250"/>
            <a:r>
              <a:rPr lang="ar-SA" sz="2800" b="1" dirty="0" smtClean="0"/>
              <a:t>2- طنين في الأذن </a:t>
            </a:r>
          </a:p>
          <a:p>
            <a:pPr marL="857250" indent="-857250"/>
            <a:r>
              <a:rPr lang="ar-SA" sz="2800" b="1" dirty="0" smtClean="0"/>
              <a:t>3- هبوط جسمي وذهني بعد انتهاء ساعات العمال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صحة البيئة والتلوث الضوضائي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7"/>
            <a:ext cx="8543956" cy="4697428"/>
          </a:xfrm>
        </p:spPr>
        <p:txBody>
          <a:bodyPr/>
          <a:lstStyle/>
          <a:p>
            <a:pPr marL="857250" indent="-857250"/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أنواع الضوضاء </a:t>
            </a:r>
          </a:p>
          <a:p>
            <a:pPr marL="857250" indent="-857250"/>
            <a:r>
              <a:rPr lang="ar-SA" b="1" dirty="0" smtClean="0">
                <a:solidFill>
                  <a:srgbClr val="FF0000"/>
                </a:solidFill>
              </a:rPr>
              <a:t>1</a:t>
            </a:r>
            <a:r>
              <a:rPr lang="ar-SA" sz="4000" b="1" dirty="0" smtClean="0"/>
              <a:t>- ضوضاء طرق المواصلات </a:t>
            </a:r>
          </a:p>
          <a:p>
            <a:pPr marL="857250" indent="-857250"/>
            <a:r>
              <a:rPr lang="ar-SA" sz="4000" b="1" dirty="0" smtClean="0"/>
              <a:t>ومن أسباب الزيادة الكبيرة في الضوضاء: 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ar-SA" sz="4000" b="1" dirty="0" smtClean="0"/>
              <a:t>الزيادة الكبيرة في وسائل النقل والمواصلات 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ar-SA" sz="4000" b="1" dirty="0" smtClean="0"/>
              <a:t> زيادة كثافة المرور 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ar-SA" sz="4000" b="1" dirty="0" smtClean="0"/>
              <a:t>سرعة وسائل النقل والمواصلات 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ar-SA" sz="4000" b="1" dirty="0" smtClean="0"/>
              <a:t>الأصوات التي تصدرها الشاحنات الكبيرة </a:t>
            </a:r>
          </a:p>
          <a:p>
            <a:pPr marL="857250" indent="-857250">
              <a:buFont typeface="Arial" pitchFamily="34" charset="0"/>
              <a:buChar char="•"/>
            </a:pPr>
            <a:endParaRPr lang="ar-SA" b="1" dirty="0" smtClean="0">
              <a:solidFill>
                <a:srgbClr val="00B0F0"/>
              </a:solidFill>
            </a:endParaRPr>
          </a:p>
          <a:p>
            <a:pPr marL="857250" indent="-857250"/>
            <a:endParaRPr lang="ar-SA" b="1" dirty="0" smtClean="0">
              <a:solidFill>
                <a:srgbClr val="00B0F0"/>
              </a:solidFill>
            </a:endParaRPr>
          </a:p>
          <a:p>
            <a:pPr marL="857250" indent="-857250"/>
            <a:endParaRPr lang="ar-SA" b="1" dirty="0" smtClean="0">
              <a:solidFill>
                <a:srgbClr val="00B0F0"/>
              </a:solidFill>
            </a:endParaRPr>
          </a:p>
          <a:p>
            <a:pPr marL="857250" indent="-857250"/>
            <a:endParaRPr lang="ar-SA" b="1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صحة البيئة والتلوث الضوضائي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68866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2- الضوضاء المهني </a:t>
            </a:r>
            <a:endParaRPr lang="ar-SA" b="1" dirty="0" smtClean="0"/>
          </a:p>
          <a:p>
            <a:r>
              <a:rPr lang="ar-SA" dirty="0" smtClean="0"/>
              <a:t>ويعتبر من أهم مصادر الضوضاء وهو الضوضاء الناتج عن العمليات المهنية, وتشغيل الماكينات , وللضوضاء المهني أثار سلبية على العاملين خصوصاً من يعملون بالمصانع التي تصدر عنها أصوات عالية </a:t>
            </a:r>
          </a:p>
          <a:p>
            <a:r>
              <a:rPr lang="ar-SA" dirty="0" smtClean="0"/>
              <a:t>3- </a:t>
            </a:r>
            <a:r>
              <a:rPr lang="ar-SA" dirty="0" smtClean="0">
                <a:solidFill>
                  <a:srgbClr val="FF0000"/>
                </a:solidFill>
              </a:rPr>
              <a:t>ضوضاء الجيرة </a:t>
            </a:r>
            <a:r>
              <a:rPr lang="ar-SA" dirty="0" smtClean="0"/>
              <a:t>وهي الضوضاء الناتجة عن الأصوات المرتفعة للأجهزة المنزلية ؛ مثل التلفزيون وأدوات المطبخ وأجهزة التكييف وغيرها, وتسبب إزعاجاً كبيراً لعامة الناس وتؤثر على حياتهم المنزلية , وقد تكون من النواحي الاجتماعية السلبية للجيرة . 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صحة البيئة والتلوث الضوضائي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 marL="514350" indent="-514350"/>
            <a:r>
              <a:rPr lang="ar-SA" b="1" dirty="0" smtClean="0">
                <a:solidFill>
                  <a:srgbClr val="FF0000"/>
                </a:solidFill>
              </a:rPr>
              <a:t>الحلول الممكنة لمشكلة الضوضاء</a:t>
            </a:r>
          </a:p>
          <a:p>
            <a:pPr marL="514350" indent="-514350"/>
            <a:r>
              <a:rPr lang="ar-SA" sz="4000" b="1" dirty="0" smtClean="0"/>
              <a:t>1- تقليل مصادر الضوضاء وخفض أصوات الأجهزة المنزلية التي يستطيع الإنسان التحكم فيها</a:t>
            </a:r>
          </a:p>
          <a:p>
            <a:pPr marL="514350" indent="-514350"/>
            <a:r>
              <a:rPr lang="ar-SA" sz="4000" b="1" dirty="0" smtClean="0"/>
              <a:t>2- تحديد ساعات محددة للعمل </a:t>
            </a:r>
          </a:p>
          <a:p>
            <a:pPr marL="514350" indent="-514350"/>
            <a:r>
              <a:rPr lang="ar-SA" sz="4000" b="1" dirty="0" smtClean="0"/>
              <a:t>3- وقف التصريحات للأماكن التي تسبب الضوضاء</a:t>
            </a:r>
          </a:p>
          <a:p>
            <a:pPr marL="514350" indent="-514350"/>
            <a:r>
              <a:rPr lang="ar-SA" sz="4000" b="1" dirty="0" smtClean="0"/>
              <a:t>4- أبعاد المصانع والورش عن الأحياء السكنية </a:t>
            </a:r>
          </a:p>
          <a:p>
            <a:pPr marL="514350" indent="-514350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صحة البيئة والتلوث الضوضائي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0" b="1" dirty="0" smtClean="0">
                <a:solidFill>
                  <a:srgbClr val="FF0000"/>
                </a:solidFill>
              </a:rPr>
              <a:t>العوامل التي تؤثر في حاسة السمع نتيجة التعرض الضوضاء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مستوى الضوضاء وشدتها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نوع الضوضاء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مدة التعرض للضوضاء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عدد مرات التعرض للضوضاء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حساسية الشخص وحالته النفسية</a:t>
            </a:r>
            <a:endParaRPr lang="ar-SA" sz="3000" b="1" dirty="0" smtClean="0"/>
          </a:p>
          <a:p>
            <a:pPr>
              <a:buFont typeface="Wingdings" pitchFamily="2" charset="2"/>
              <a:buChar char="q"/>
            </a:pPr>
            <a:endParaRPr lang="ar-SA" sz="3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صحة البيئة والتلوث الضوضائي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600201"/>
            <a:ext cx="8858312" cy="4525963"/>
          </a:xfrm>
        </p:spPr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أهم أثار الضجيج والضوضاء على صحة الإنسان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نقص نشاط المعدة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زيادة توتر العضلات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الزيادة المؤقتة في ضغط الدم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تغير في نشاط الغدد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ضعف الدورة الدموية </a:t>
            </a:r>
          </a:p>
          <a:p>
            <a:r>
              <a:rPr lang="ar-SA" sz="4000" b="1" dirty="0" smtClean="0">
                <a:solidFill>
                  <a:srgbClr val="FF0000"/>
                </a:solidFill>
              </a:rPr>
              <a:t> </a:t>
            </a:r>
          </a:p>
          <a:p>
            <a:endParaRPr lang="ar-SA" sz="4000" b="1" dirty="0" smtClean="0">
              <a:solidFill>
                <a:srgbClr val="FF0000"/>
              </a:solidFill>
            </a:endParaRPr>
          </a:p>
          <a:p>
            <a:endParaRPr lang="ar-SA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صحة البيئة والتلوث الضوضائي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أهم أثار الضجيج والضوضاء على صحة الإنسان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الأثار السلبية على البصر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الآم الصدر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ضعف الدورة الدموية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فقدان السمع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التأثير السلبي على الكفاءة وحسن الأداء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عدم القدرة على النوم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/>
              <a:t>زيادة نسبة الحوادث </a:t>
            </a:r>
          </a:p>
          <a:p>
            <a:endParaRPr lang="ar-SA" sz="3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صحة البيئة والتلوث الضوضائي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مكافحة الضجيج </a:t>
            </a:r>
          </a:p>
          <a:p>
            <a:r>
              <a:rPr lang="ar-SA" sz="4400" b="1" dirty="0" smtClean="0"/>
              <a:t>الأسلوب المباشر الذي يهدف إلى مكافحة الضجيج في مصدره كالمصانع ووسائل النقل , وذلك بالحد من الضجيج من المصدر نفسه  ووضع قيود على الأصوات التي تصدرها تلك الأماكن </a:t>
            </a:r>
          </a:p>
          <a:p>
            <a:endParaRPr lang="ar-SA" sz="44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صحة البيئة والتلوث الضوضائي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68867"/>
          </a:xfrm>
        </p:spPr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مكافحة الضجيج </a:t>
            </a:r>
            <a:endParaRPr lang="ar-SA" b="1" dirty="0" smtClean="0"/>
          </a:p>
          <a:p>
            <a:r>
              <a:rPr lang="ar-SA" b="1" dirty="0" smtClean="0"/>
              <a:t>الأسلوب غير المباشر ويتمثل في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الحماية الشخصية عن طريق حماية الأذنين بالوسائل المتاحة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إقامة الحواجز الصوتية لمنع انتشار الضجيج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استعمال الزجاج العازل في المنازل </a:t>
            </a:r>
          </a:p>
          <a:p>
            <a:pPr>
              <a:buFont typeface="Wingdings" pitchFamily="2" charset="2"/>
              <a:buChar char="q"/>
            </a:pPr>
            <a:r>
              <a:rPr lang="ar-SA" sz="4000" b="1" dirty="0" smtClean="0"/>
              <a:t>تشجير الطرق والشوارع للحد من تلك الأصوات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2217</TotalTime>
  <Words>871</Words>
  <Application>Microsoft Office PowerPoint</Application>
  <PresentationFormat>عرض على الشاشة (3:4)‏</PresentationFormat>
  <Paragraphs>134</Paragraphs>
  <Slides>20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المحاضرة التمهيدية</vt:lpstr>
      <vt:lpstr>الشريحة 1</vt:lpstr>
      <vt:lpstr>المحاضرة الثانية عشر</vt:lpstr>
      <vt:lpstr>عناصر المحاضرة</vt:lpstr>
      <vt:lpstr>-صحة البيئة وتلوث المياه </vt:lpstr>
      <vt:lpstr> صحة البيئة وتلوث المياه </vt:lpstr>
      <vt:lpstr>-صحة البيئة وتلوث المياه </vt:lpstr>
      <vt:lpstr> صحة البيئة وتلوث المياه </vt:lpstr>
      <vt:lpstr>- صحة البيئة وتلوث المياه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صحة البيئة والتلوث الضوضائي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242</cp:revision>
  <dcterms:created xsi:type="dcterms:W3CDTF">1601-01-01T00:00:00Z</dcterms:created>
  <dcterms:modified xsi:type="dcterms:W3CDTF">2012-11-21T12:44:52Z</dcterms:modified>
</cp:coreProperties>
</file>