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24"/>
  </p:notesMasterIdLst>
  <p:handoutMasterIdLst>
    <p:handoutMasterId r:id="rId25"/>
  </p:handoutMasterIdLst>
  <p:sldIdLst>
    <p:sldId id="286" r:id="rId5"/>
    <p:sldId id="287" r:id="rId6"/>
    <p:sldId id="289" r:id="rId7"/>
    <p:sldId id="276" r:id="rId8"/>
    <p:sldId id="269" r:id="rId9"/>
    <p:sldId id="297" r:id="rId10"/>
    <p:sldId id="277" r:id="rId11"/>
    <p:sldId id="279" r:id="rId12"/>
    <p:sldId id="280" r:id="rId13"/>
    <p:sldId id="281" r:id="rId14"/>
    <p:sldId id="282" r:id="rId15"/>
    <p:sldId id="278" r:id="rId16"/>
    <p:sldId id="283" r:id="rId17"/>
    <p:sldId id="284" r:id="rId18"/>
    <p:sldId id="273" r:id="rId19"/>
    <p:sldId id="285" r:id="rId20"/>
    <p:sldId id="298" r:id="rId21"/>
    <p:sldId id="290" r:id="rId22"/>
    <p:sldId id="288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4" autoAdjust="0"/>
    <p:restoredTop sz="94660" autoAdjust="0"/>
  </p:normalViewPr>
  <p:slideViewPr>
    <p:cSldViewPr>
      <p:cViewPr varScale="1">
        <p:scale>
          <a:sx n="74" d="100"/>
          <a:sy n="74" d="100"/>
        </p:scale>
        <p:origin x="-39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788025" y="4581128"/>
            <a:ext cx="43559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22031" y="2819400"/>
            <a:ext cx="470681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 smtClean="0"/>
              <a:t>علم الاجتماع الطبي</a:t>
            </a:r>
          </a:p>
          <a:p>
            <a:pPr algn="ctr">
              <a:defRPr/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EG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حسن ابوزيد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الثالثة عشر 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b="1" dirty="0" smtClean="0"/>
              <a:t> التدخين (كمرض اجتماعي) وأضراره على الصحة العامة </a:t>
            </a:r>
            <a:endParaRPr lang="en-US" dirty="0" smtClean="0"/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14282" y="1500174"/>
            <a:ext cx="8715436" cy="4819025"/>
          </a:xfrm>
        </p:spPr>
        <p:txBody>
          <a:bodyPr numCol="1">
            <a:normAutofit fontScale="925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ar-SA" sz="3900" b="1" dirty="0" smtClean="0"/>
              <a:t>مقدمة </a:t>
            </a:r>
          </a:p>
          <a:p>
            <a:pPr>
              <a:buFont typeface="Arial" pitchFamily="34" charset="0"/>
              <a:buChar char="•"/>
            </a:pPr>
            <a:r>
              <a:rPr lang="ar-SA" sz="3900" b="1" dirty="0" smtClean="0"/>
              <a:t>التدخين وصحة الإنسان</a:t>
            </a:r>
          </a:p>
          <a:p>
            <a:pPr>
              <a:buFont typeface="Arial" pitchFamily="34" charset="0"/>
              <a:buChar char="•"/>
            </a:pPr>
            <a:r>
              <a:rPr lang="ar-SA" sz="3900" b="1" dirty="0" smtClean="0"/>
              <a:t>التدخين وبعض فئات المجتمع</a:t>
            </a:r>
          </a:p>
          <a:p>
            <a:pPr>
              <a:buFont typeface="Arial" pitchFamily="34" charset="0"/>
              <a:buChar char="•"/>
            </a:pPr>
            <a:r>
              <a:rPr lang="ar-SA" sz="3900" b="1" dirty="0" smtClean="0"/>
              <a:t> أضرار التدخين النفسية والاجتماعية</a:t>
            </a:r>
          </a:p>
          <a:p>
            <a:pPr>
              <a:buFont typeface="Arial" pitchFamily="34" charset="0"/>
              <a:buChar char="•"/>
            </a:pPr>
            <a:r>
              <a:rPr lang="ar-SA" sz="3900" b="1" dirty="0" smtClean="0"/>
              <a:t> العوامل المساعدة لإقبال الشباب على التدخين</a:t>
            </a:r>
          </a:p>
          <a:p>
            <a:pPr>
              <a:buFont typeface="Arial" pitchFamily="34" charset="0"/>
              <a:buChar char="•"/>
            </a:pPr>
            <a:r>
              <a:rPr lang="ar-SA" sz="3900" b="1" dirty="0" smtClean="0"/>
              <a:t> كيفية التخلص من التدخين</a:t>
            </a:r>
          </a:p>
          <a:p>
            <a:pPr>
              <a:buFont typeface="Arial" pitchFamily="34" charset="0"/>
              <a:buChar char="•"/>
            </a:pPr>
            <a:r>
              <a:rPr lang="ar-SA" sz="3900" b="1" dirty="0" smtClean="0"/>
              <a:t> الاكتشاف المبكر للتدخين</a:t>
            </a:r>
          </a:p>
          <a:p>
            <a:pPr>
              <a:buFont typeface="Arial" pitchFamily="34" charset="0"/>
              <a:buChar char="•"/>
            </a:pPr>
            <a:r>
              <a:rPr lang="ar-SA" sz="3900" b="1" dirty="0" smtClean="0"/>
              <a:t> أسباب التدخين المرتبطة بالأسرة</a:t>
            </a:r>
            <a:r>
              <a:rPr lang="en-US" sz="3900" b="1" dirty="0" smtClean="0"/>
              <a:t/>
            </a:r>
            <a:br>
              <a:rPr lang="en-US" sz="3900" b="1" dirty="0" smtClean="0"/>
            </a:br>
            <a:endParaRPr lang="en-US" sz="3900" b="1" dirty="0" smtClean="0"/>
          </a:p>
          <a:p>
            <a:pPr>
              <a:buFont typeface="Arial" pitchFamily="34" charset="0"/>
              <a:buChar char="•"/>
            </a:pPr>
            <a:endParaRPr lang="ar-SA" sz="3900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algn="r">
              <a:buFont typeface="Arial" pitchFamily="34" charset="0"/>
              <a:buChar char="•"/>
            </a:pPr>
            <a:endParaRPr lang="ar-EG" b="1" dirty="0" smtClean="0">
              <a:cs typeface="+mn-cs"/>
            </a:endParaRPr>
          </a:p>
          <a:p>
            <a:pPr algn="r"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مقدمة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7299"/>
            <a:ext cx="8229600" cy="4768866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§"/>
            </a:pPr>
            <a:r>
              <a:rPr lang="ar-SA" sz="3600" b="1" dirty="0" smtClean="0"/>
              <a:t> </a:t>
            </a:r>
            <a:r>
              <a:rPr lang="ar-SA" sz="2800" b="1" dirty="0" smtClean="0"/>
              <a:t>يقبل بعض الشباب على التدخين في سن مبكرة وبشراهة ، فلوحظ أن هناك واحداً على الأقل من كل عشرة يدخن, وهى نسبة عالية جدا </a:t>
            </a:r>
            <a:endParaRPr lang="en-US" sz="2800" b="1" dirty="0" smtClean="0"/>
          </a:p>
          <a:p>
            <a:pPr lvl="0">
              <a:buFont typeface="Wingdings" pitchFamily="2" charset="2"/>
              <a:buChar char="§"/>
            </a:pPr>
            <a:r>
              <a:rPr lang="ar-SA" sz="2800" b="1" dirty="0" smtClean="0"/>
              <a:t>وعادة التدخين عند الشباب تبدأ بأن يدخن في البداية سيجارة عرَضاً ، وبعدها يزداد ما يدخن من السجائر كلما تقدم في مدرسته من الصف الأول إلى الثاني إلى الثالث ، وإذا كان تعليم أبويه منخفضاً واندماجه في الحياة الرياضية والاجتماعية أقل كان إقباله على التدخين أكبر ، وأحيانا قد يكون أحد الوالدين يدخن فيقلده الولد </a:t>
            </a:r>
            <a:endParaRPr lang="en-US" sz="2800" b="1" dirty="0" smtClean="0"/>
          </a:p>
          <a:p>
            <a:pPr lvl="0">
              <a:buFont typeface="Wingdings" pitchFamily="2" charset="2"/>
              <a:buChar char="§"/>
            </a:pPr>
            <a:r>
              <a:rPr lang="ar-SA" sz="2800" b="1" dirty="0" smtClean="0"/>
              <a:t>إن الكشف عن خطورة التدخين على صحة الإنسان وعلاقته بالأمراض غالبا ما يكون سببا من أسباب تراجع هؤلاء الشباب عن ممارسة التدخين </a:t>
            </a:r>
            <a:endParaRPr lang="en-US" sz="2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85800"/>
          </a:xfrm>
        </p:spPr>
        <p:txBody>
          <a:bodyPr/>
          <a:lstStyle/>
          <a:p>
            <a:pPr>
              <a:defRPr/>
            </a:pPr>
            <a:r>
              <a:rPr lang="ar-SA" sz="3200" b="1" dirty="0" smtClean="0"/>
              <a:t>التدخين وصحة الإنسان</a:t>
            </a:r>
            <a:endParaRPr lang="en-US" sz="3200" dirty="0" smtClean="0">
              <a:solidFill>
                <a:srgbClr val="C00000"/>
              </a:solidFill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0" y="1571612"/>
            <a:ext cx="9144000" cy="4572000"/>
          </a:xfrm>
        </p:spPr>
        <p:txBody>
          <a:bodyPr/>
          <a:lstStyle/>
          <a:p>
            <a:pPr lvl="0">
              <a:buFont typeface="Wingdings" pitchFamily="2" charset="2"/>
              <a:buChar char="§"/>
            </a:pPr>
            <a:r>
              <a:rPr lang="ar-SA" sz="4000" dirty="0" smtClean="0"/>
              <a:t>لا يقتصر ضرر التدخين على جزء واحد من أجزاء الجسم بل يمتد إلى جميع أجزاء الجسم </a:t>
            </a:r>
          </a:p>
          <a:p>
            <a:pPr lvl="0">
              <a:buFont typeface="Wingdings" pitchFamily="2" charset="2"/>
              <a:buChar char="§"/>
            </a:pPr>
            <a:r>
              <a:rPr lang="ar-SA" sz="3600" dirty="0" smtClean="0"/>
              <a:t>هناك آلافا من المواد الكيماوية الضارة التي تحتويها السيجارة ، وتدخل هذه السموم جميعها جسم الإنسان ، ومن حكمة الله سبحانه وتعالى أن جعل جميع أجهزة جسم الإنسان تعمل لقتل هذه السموم والتخلص منها , وقد يبقى جزء من هذه السموم داخل جسم الإنسان ويصيبه بأضرار جسيمة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utoUpdateAnimBg="0"/>
      <p:bldP spid="28675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التدخين وصحة الإنسان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dirty="0" smtClean="0">
                <a:solidFill>
                  <a:srgbClr val="FF0000"/>
                </a:solidFill>
              </a:rPr>
              <a:t>وأخطر المواد التي تحتويها السيجارة هى مادة (النيكوتين) فهى:</a:t>
            </a:r>
            <a:endParaRPr lang="en-US" dirty="0" smtClean="0">
              <a:solidFill>
                <a:srgbClr val="FF0000"/>
              </a:solidFill>
            </a:endParaRPr>
          </a:p>
          <a:p>
            <a:pPr lvl="0">
              <a:buFont typeface="Wingdings" pitchFamily="2" charset="2"/>
              <a:buChar char="Ø"/>
            </a:pPr>
            <a:r>
              <a:rPr lang="ar-SA" sz="4000" dirty="0" smtClean="0"/>
              <a:t>من أكبر السموم بطشا وسرعة في التأثير </a:t>
            </a:r>
            <a:endParaRPr lang="en-US" sz="4000" dirty="0" smtClean="0"/>
          </a:p>
          <a:p>
            <a:pPr lvl="0">
              <a:buFont typeface="Wingdings" pitchFamily="2" charset="2"/>
              <a:buChar char="Ø"/>
            </a:pPr>
            <a:r>
              <a:rPr lang="ar-SA" sz="4000" dirty="0" smtClean="0"/>
              <a:t>تُفقد جسم الإنسان المناعة </a:t>
            </a:r>
            <a:endParaRPr lang="en-US" sz="4000" dirty="0" smtClean="0"/>
          </a:p>
          <a:p>
            <a:pPr lvl="0">
              <a:buFont typeface="Wingdings" pitchFamily="2" charset="2"/>
              <a:buChar char="Ø"/>
            </a:pPr>
            <a:r>
              <a:rPr lang="ar-SA" sz="4000" dirty="0" smtClean="0"/>
              <a:t>تؤدي إلى الغثيان والدوار</a:t>
            </a:r>
            <a:endParaRPr lang="en-US" sz="4000" dirty="0" smtClean="0"/>
          </a:p>
          <a:p>
            <a:pPr lvl="0">
              <a:buFont typeface="Wingdings" pitchFamily="2" charset="2"/>
              <a:buChar char="Ø"/>
            </a:pPr>
            <a:r>
              <a:rPr lang="ar-SA" sz="4000" dirty="0" smtClean="0"/>
              <a:t>ويعوق النيكوتين انقسام الخلايا عند الأطفال </a:t>
            </a:r>
            <a:endParaRPr lang="en-US" sz="4000" dirty="0" smtClean="0"/>
          </a:p>
          <a:p>
            <a:pPr lvl="0">
              <a:buFont typeface="Wingdings" pitchFamily="2" charset="2"/>
              <a:buChar char="Ø"/>
            </a:pPr>
            <a:r>
              <a:rPr lang="ar-SA" sz="4000" dirty="0" smtClean="0"/>
              <a:t>يؤثر على الحوامل </a:t>
            </a:r>
            <a:endParaRPr lang="en-US" sz="4000" dirty="0" smtClean="0"/>
          </a:p>
          <a:p>
            <a:r>
              <a:rPr lang="ar-SA" sz="4000" dirty="0" smtClean="0"/>
              <a:t> </a:t>
            </a:r>
            <a:endParaRPr lang="en-US" dirty="0" smtClean="0"/>
          </a:p>
          <a:p>
            <a:pPr>
              <a:buClr>
                <a:schemeClr val="tx1"/>
              </a:buClr>
              <a:defRPr/>
            </a:pP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التدخين وصحة الإنسان 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7"/>
          </a:xfrm>
        </p:spPr>
        <p:txBody>
          <a:bodyPr/>
          <a:lstStyle/>
          <a:p>
            <a:pPr lvl="0"/>
            <a:r>
              <a:rPr lang="ar-SA" sz="3600" b="1" dirty="0" smtClean="0"/>
              <a:t>إدمان التدخين </a:t>
            </a:r>
          </a:p>
          <a:p>
            <a:pPr lvl="0"/>
            <a:r>
              <a:rPr lang="ar-SA" dirty="0" smtClean="0"/>
              <a:t>يصبح الجسم في حاجة مستمرة إلى هذا النيكوتين ، وهذا مثله بالضبط مثل الإدمان في المخدرات ، وفي حالة امتناع المدخن عن التدخين فسوف يشعر بأعراض تراجعية وتنتابه مشاعر بالحاجة إليه </a:t>
            </a:r>
            <a:endParaRPr lang="en-US" dirty="0" smtClean="0"/>
          </a:p>
          <a:p>
            <a:r>
              <a:rPr lang="ar-SA" b="1" dirty="0" smtClean="0"/>
              <a:t>المقصود بالحاجة الفعلية للتدخين :</a:t>
            </a:r>
            <a:endParaRPr lang="en-US" dirty="0" smtClean="0"/>
          </a:p>
          <a:p>
            <a:pPr lvl="0"/>
            <a:r>
              <a:rPr lang="ar-SA" sz="2800" b="1" dirty="0" smtClean="0"/>
              <a:t>يعتقد معظم الناس أن عملية التدخين تجعلهم يشعرون بالراحة والاسترخاء ، بينما يعتقد آخرون أنه يثير فيهم الحيوية والنشاط ، وهذه في الواقع تأثيرات متناقضة، والحقيقة إنها تأثيرات وهمية </a:t>
            </a:r>
            <a:endParaRPr lang="en-US" sz="2800" b="1" dirty="0" smtClean="0"/>
          </a:p>
          <a:p>
            <a:endParaRPr lang="ar-SA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72" y="357166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ar-SA" dirty="0" smtClean="0"/>
              <a:t>التدخين وصحة الإنسان 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428750"/>
            <a:ext cx="8229600" cy="4533900"/>
          </a:xfrm>
        </p:spPr>
        <p:txBody>
          <a:bodyPr>
            <a:normAutofit fontScale="92500" lnSpcReduction="10000"/>
          </a:bodyPr>
          <a:lstStyle/>
          <a:p>
            <a:r>
              <a:rPr lang="ar-SA" b="1" dirty="0" smtClean="0"/>
              <a:t>الأطفال والتدخين :</a:t>
            </a:r>
            <a:endParaRPr lang="en-US" dirty="0" smtClean="0"/>
          </a:p>
          <a:p>
            <a:pPr lvl="0"/>
            <a:r>
              <a:rPr lang="ar-SA" dirty="0" smtClean="0"/>
              <a:t>قد يقلع الوالدان عن التدخين عندما يعلمان أن تلك العادة يمكن أن تُعرض أطفالهم لبعض المشكلات المرتبطة بتدخين الوالدان فقد أظهرت البحوث والدراسات أن أطفال المدخنين عرضة للإصابة بأمراض الجهاز التنفسي  , والالتهاب الرئوي   </a:t>
            </a:r>
            <a:endParaRPr lang="en-US" dirty="0" smtClean="0"/>
          </a:p>
          <a:p>
            <a:r>
              <a:rPr lang="ar-SA" b="1" dirty="0" smtClean="0"/>
              <a:t>النساء والتدخين :</a:t>
            </a:r>
            <a:endParaRPr lang="en-US" dirty="0" smtClean="0"/>
          </a:p>
          <a:p>
            <a:pPr lvl="0"/>
            <a:r>
              <a:rPr lang="ar-SA" dirty="0" smtClean="0"/>
              <a:t>التدخين أكثر خطرا على النساء المدخنات منه على الرجال ، فالمرأة المدخنة قد تقع فريسة لبعض الأمراض النسائية , وإذا أنجبت فان المولود يكون قليل الوزن , وعرضة لبعض الأمراض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التدخين وبعض فئات المجتمع 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415960"/>
            <a:ext cx="8229600" cy="4533900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ar-SA" sz="4000" b="1" dirty="0" smtClean="0"/>
              <a:t>هناك فئات يجب أن تعلم أن هناك ضرورة للامتناع عن التدخين وذلك لخطورته الشديدة عليهم مثل</a:t>
            </a:r>
          </a:p>
          <a:p>
            <a:pPr lvl="0">
              <a:buFont typeface="Wingdings" pitchFamily="2" charset="2"/>
              <a:buChar char="§"/>
            </a:pPr>
            <a:r>
              <a:rPr lang="ar-SA" sz="4000" dirty="0" smtClean="0"/>
              <a:t>مرضى النزلات الشعبية</a:t>
            </a:r>
          </a:p>
          <a:p>
            <a:pPr lvl="0">
              <a:buFont typeface="Wingdings" pitchFamily="2" charset="2"/>
              <a:buChar char="§"/>
            </a:pPr>
            <a:r>
              <a:rPr lang="ar-SA" sz="4000" dirty="0" smtClean="0"/>
              <a:t>مرضى الحموضة الزائدة </a:t>
            </a:r>
          </a:p>
          <a:p>
            <a:pPr lvl="0">
              <a:buFont typeface="Wingdings" pitchFamily="2" charset="2"/>
              <a:buChar char="§"/>
            </a:pPr>
            <a:r>
              <a:rPr lang="ar-SA" sz="4000" dirty="0" smtClean="0"/>
              <a:t>مرضى قرحة المعدة  </a:t>
            </a:r>
          </a:p>
          <a:p>
            <a:pPr lvl="0">
              <a:buFont typeface="Wingdings" pitchFamily="2" charset="2"/>
              <a:buChar char="§"/>
            </a:pPr>
            <a:r>
              <a:rPr lang="ar-SA" sz="4000" dirty="0" smtClean="0"/>
              <a:t>مرضى ضعف الدورة الدموية  </a:t>
            </a:r>
          </a:p>
          <a:p>
            <a:pPr lvl="0">
              <a:buFont typeface="Wingdings" pitchFamily="2" charset="2"/>
              <a:buChar char="§"/>
            </a:pPr>
            <a:r>
              <a:rPr lang="ar-SA" sz="4000" dirty="0" smtClean="0"/>
              <a:t>والنساء الحوامل</a:t>
            </a:r>
            <a:endParaRPr lang="en-US" sz="4000" dirty="0" smtClean="0"/>
          </a:p>
          <a:p>
            <a:r>
              <a:rPr lang="ar-SA" sz="4000" b="1" dirty="0" smtClean="0"/>
              <a:t>من الواجب أن يشارك الجميع في حملات التوعية بالخطب والندوات على أضرار التدخين </a:t>
            </a:r>
            <a:endParaRPr lang="en-US" sz="4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أضرار التدخين النفسية والاجتماعية </a:t>
            </a:r>
            <a:r>
              <a:rPr lang="en-US" dirty="0" smtClean="0"/>
              <a:t/>
            </a:r>
            <a:br>
              <a:rPr lang="en-US" dirty="0" smtClean="0"/>
            </a:b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395059"/>
            <a:ext cx="8229600" cy="4533900"/>
          </a:xfrm>
        </p:spPr>
        <p:txBody>
          <a:bodyPr>
            <a:normAutofit fontScale="92500" lnSpcReduction="20000"/>
          </a:bodyPr>
          <a:lstStyle/>
          <a:p>
            <a:r>
              <a:rPr lang="ar-SA" sz="5200" b="1" dirty="0" smtClean="0"/>
              <a:t>أولاً الأخطار النفسية : </a:t>
            </a:r>
            <a:endParaRPr lang="en-US" sz="5200" b="1" dirty="0" smtClean="0"/>
          </a:p>
          <a:p>
            <a:pPr lvl="0">
              <a:buFont typeface="Wingdings" pitchFamily="2" charset="2"/>
              <a:buChar char="§"/>
            </a:pPr>
            <a:r>
              <a:rPr lang="ar-SA" sz="3600" b="1" dirty="0" smtClean="0"/>
              <a:t>القلق والمزاج المتقلب والجنوح لحالات عصبية والإخفاق في تحمل المسئولية </a:t>
            </a:r>
            <a:endParaRPr lang="en-US" sz="3600" b="1" dirty="0" smtClean="0"/>
          </a:p>
          <a:p>
            <a:pPr lvl="0">
              <a:buFont typeface="Wingdings" pitchFamily="2" charset="2"/>
              <a:buChar char="§"/>
            </a:pPr>
            <a:r>
              <a:rPr lang="ar-SA" sz="3600" b="1" dirty="0" smtClean="0"/>
              <a:t>يظن البعض أن للتدخين تأثيرا إيجابيا على النشاط الذهني, وأنهم مع التدخين أقدر على حل المشكلات وسرعة التعلم</a:t>
            </a:r>
            <a:endParaRPr lang="en-US" sz="3600" b="1" dirty="0" smtClean="0"/>
          </a:p>
          <a:p>
            <a:pPr lvl="0">
              <a:buFont typeface="Wingdings" pitchFamily="2" charset="2"/>
              <a:buChar char="§"/>
            </a:pPr>
            <a:r>
              <a:rPr lang="ar-SA" sz="3600" b="1" dirty="0" smtClean="0"/>
              <a:t>عندما يتحول التدخين إلى عادة تتحكم في السلوك ويؤدي في النهاية إلى التأثير على شخصية المدخن؛ ضعفا, وانقيادا ,واضطرابا 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أضرار التدخين النفسية والاجتماعية :</a:t>
            </a:r>
            <a:r>
              <a:rPr lang="en-US" dirty="0" smtClean="0"/>
              <a:t/>
            </a:r>
            <a:br>
              <a:rPr lang="en-US" dirty="0" smtClean="0"/>
            </a:b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466868"/>
            <a:ext cx="8715436" cy="4533900"/>
          </a:xfrm>
        </p:spPr>
        <p:txBody>
          <a:bodyPr/>
          <a:lstStyle/>
          <a:p>
            <a:r>
              <a:rPr lang="ar-SA" sz="4400" b="1" dirty="0" smtClean="0"/>
              <a:t>ثانياً الأخطار الاجتماعية :</a:t>
            </a:r>
            <a:endParaRPr lang="en-US" sz="4400" b="1" dirty="0" smtClean="0"/>
          </a:p>
          <a:p>
            <a:pPr lvl="0">
              <a:buFont typeface="Arial" pitchFamily="34" charset="0"/>
              <a:buChar char="•"/>
            </a:pPr>
            <a:r>
              <a:rPr lang="ar-SA" sz="2800" b="1" dirty="0" smtClean="0"/>
              <a:t>يؤدي إلى تلوث الهواء النقي , وهذا عدوان على سلامة الآخرين  </a:t>
            </a:r>
            <a:endParaRPr lang="en-US" sz="2800" b="1" dirty="0" smtClean="0"/>
          </a:p>
          <a:p>
            <a:pPr lvl="0">
              <a:buFont typeface="Arial" pitchFamily="34" charset="0"/>
              <a:buChar char="•"/>
            </a:pPr>
            <a:r>
              <a:rPr lang="ar-SA" sz="2400" b="1" dirty="0" smtClean="0"/>
              <a:t>أن رائحة فم المدخن ورائحة الهواء المحيط به تكون مصدر إزعاج </a:t>
            </a:r>
            <a:endParaRPr lang="en-US" sz="2400" b="1" dirty="0" smtClean="0"/>
          </a:p>
          <a:p>
            <a:pPr lvl="0">
              <a:buFont typeface="Arial" pitchFamily="34" charset="0"/>
              <a:buChar char="•"/>
            </a:pPr>
            <a:r>
              <a:rPr lang="ar-SA" sz="2400" b="1" dirty="0" smtClean="0"/>
              <a:t>حوادث الطرق والتكاليف الباهظة التي يتكلفها الدخل القومي وتعطل العمل والإنتاج </a:t>
            </a:r>
            <a:endParaRPr lang="en-US" sz="2400" b="1" dirty="0" smtClean="0"/>
          </a:p>
          <a:p>
            <a:pPr lvl="0">
              <a:buFont typeface="Arial" pitchFamily="34" charset="0"/>
              <a:buChar char="•"/>
            </a:pPr>
            <a:r>
              <a:rPr lang="ar-SA" sz="2400" b="1" dirty="0" smtClean="0"/>
              <a:t>زيادة المرضى ونفقات العلاج لرعاية المرضى العاجزين بسبب أمراض التدخين </a:t>
            </a:r>
            <a:endParaRPr lang="en-US" sz="2400" b="1" dirty="0" smtClean="0"/>
          </a:p>
          <a:p>
            <a:pPr lvl="0">
              <a:buFont typeface="Arial" pitchFamily="34" charset="0"/>
              <a:buChar char="•"/>
            </a:pPr>
            <a:r>
              <a:rPr lang="ar-SA" sz="2400" b="1" dirty="0" smtClean="0"/>
              <a:t>زيادة معدلات الموت المبكر نتيجة للإصابة بالأمراض الناتجة عن التدخين </a:t>
            </a:r>
            <a:endParaRPr lang="en-US" sz="2400" b="1" dirty="0" smtClean="0"/>
          </a:p>
          <a:p>
            <a:pPr lvl="0">
              <a:buFont typeface="Arial" pitchFamily="34" charset="0"/>
              <a:buChar char="•"/>
            </a:pPr>
            <a:r>
              <a:rPr lang="ar-SA" sz="2400" b="1" dirty="0" smtClean="0"/>
              <a:t>الحرائق في المنازل والغابات والمصانع </a:t>
            </a:r>
            <a:endParaRPr lang="en-US" sz="2400" b="1" dirty="0" smtClean="0"/>
          </a:p>
          <a:p>
            <a:pPr>
              <a:buFont typeface="Arial" pitchFamily="34" charset="0"/>
              <a:buChar char="•"/>
            </a:pPr>
            <a:r>
              <a:rPr lang="ar-SA" sz="2400" b="1" dirty="0" smtClean="0"/>
              <a:t>الأضرار الاقتصادية الواقعة على المجتمع نتيجة هدر الموارد الاقتصادية في الإنفاق على التدخين , والإنفاق على علاج الأمراض المترتبة على التدخين </a:t>
            </a:r>
            <a:endParaRPr lang="en-US" sz="2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/>
              <a:t>العوامل المساعدة على إقبال الشباب على التدخين 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600201"/>
            <a:ext cx="8543956" cy="4525963"/>
          </a:xfrm>
        </p:spPr>
        <p:txBody>
          <a:bodyPr>
            <a:normAutofit fontScale="92500"/>
          </a:bodyPr>
          <a:lstStyle/>
          <a:p>
            <a:r>
              <a:rPr lang="ar-SA" sz="4000" b="1" dirty="0" smtClean="0"/>
              <a:t>من العوامل المساعدة على إقبال الشباب على التدخين:</a:t>
            </a:r>
            <a:endParaRPr lang="en-US" sz="4000" b="1" dirty="0" smtClean="0"/>
          </a:p>
          <a:p>
            <a:pPr lvl="0">
              <a:buFont typeface="Wingdings" pitchFamily="2" charset="2"/>
              <a:buChar char="§"/>
            </a:pPr>
            <a:r>
              <a:rPr lang="ar-SA" sz="3600" dirty="0" smtClean="0"/>
              <a:t>الدعاية الماكرة المغرضة الواسعة والمتنوعة التي تغري الشباب بالتدخين </a:t>
            </a:r>
            <a:endParaRPr lang="en-US" sz="3600" dirty="0" smtClean="0"/>
          </a:p>
          <a:p>
            <a:pPr lvl="0">
              <a:buFont typeface="Wingdings" pitchFamily="2" charset="2"/>
              <a:buChar char="§"/>
            </a:pPr>
            <a:r>
              <a:rPr lang="ar-SA" sz="3600" dirty="0" smtClean="0"/>
              <a:t>أثر القدوة في حياة الشباب ؛ مثل المدرس بين تلاميذه والطبيب بين مرضاه </a:t>
            </a:r>
            <a:endParaRPr lang="en-US" sz="3600" dirty="0" smtClean="0"/>
          </a:p>
          <a:p>
            <a:pPr lvl="0">
              <a:buFont typeface="Wingdings" pitchFamily="2" charset="2"/>
              <a:buChar char="§"/>
            </a:pPr>
            <a:r>
              <a:rPr lang="ar-SA" sz="3600" dirty="0" smtClean="0"/>
              <a:t>التدخين يكون أكثر في الفئات الأقل ذكاءً والمستويات الأقل تحضرا, وبارتفاع مستوى المعيشة, والتفوق في الدراسة ينخفض الإقبال على التدخين  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/>
              <a:t>العوامل المساعدة على إقبال الشباب على التدخين 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428750"/>
            <a:ext cx="8472518" cy="4533900"/>
          </a:xfrm>
        </p:spPr>
        <p:txBody>
          <a:bodyPr>
            <a:normAutofit fontScale="47500" lnSpcReduction="20000"/>
          </a:bodyPr>
          <a:lstStyle/>
          <a:p>
            <a:r>
              <a:rPr lang="ar-SA" sz="6700" b="1" dirty="0" smtClean="0"/>
              <a:t>لماذا يدخن الشباب ؟</a:t>
            </a:r>
            <a:endParaRPr lang="en-US" sz="6700" b="1" dirty="0" smtClean="0"/>
          </a:p>
          <a:p>
            <a:pPr lvl="0"/>
            <a:r>
              <a:rPr lang="ar-SA" sz="5900" b="1" dirty="0" smtClean="0">
                <a:solidFill>
                  <a:srgbClr val="FF0000"/>
                </a:solidFill>
              </a:rPr>
              <a:t>يدخن الشباب لأسباب كثيرة ومنها ما يلي :</a:t>
            </a:r>
            <a:endParaRPr lang="en-US" sz="5900" b="1" dirty="0" smtClean="0">
              <a:solidFill>
                <a:srgbClr val="FF0000"/>
              </a:solidFill>
            </a:endParaRPr>
          </a:p>
          <a:p>
            <a:pPr lvl="0">
              <a:buFont typeface="Wingdings" pitchFamily="2" charset="2"/>
              <a:buChar char="§"/>
            </a:pPr>
            <a:r>
              <a:rPr lang="ar-SA" sz="5800" b="1" dirty="0" smtClean="0"/>
              <a:t>التقليد الأعمى, فقد يقلد الشباب من يحبونهم بغض النظر عن السلوك المُقَلد  </a:t>
            </a:r>
            <a:endParaRPr lang="en-US" sz="5800" b="1" dirty="0" smtClean="0"/>
          </a:p>
          <a:p>
            <a:pPr lvl="0">
              <a:buFont typeface="Wingdings" pitchFamily="2" charset="2"/>
              <a:buChar char="§"/>
            </a:pPr>
            <a:r>
              <a:rPr lang="ar-SA" sz="5800" b="1" dirty="0" smtClean="0"/>
              <a:t>يمارس المبتدئون التدخين ظنا منهم أنه دلالة على سعة الأفق والثقافة </a:t>
            </a:r>
            <a:endParaRPr lang="en-US" sz="5800" b="1" dirty="0" smtClean="0"/>
          </a:p>
          <a:p>
            <a:pPr lvl="0">
              <a:buFont typeface="Wingdings" pitchFamily="2" charset="2"/>
              <a:buChar char="§"/>
            </a:pPr>
            <a:r>
              <a:rPr lang="ar-SA" sz="5800" b="1" dirty="0" smtClean="0"/>
              <a:t>هناك فئة أخرى من الشباب يظهر عليهم حب الظهور وجذب الانتباه </a:t>
            </a:r>
            <a:endParaRPr lang="en-US" sz="5800" b="1" dirty="0" smtClean="0"/>
          </a:p>
          <a:p>
            <a:pPr lvl="0">
              <a:buFont typeface="Wingdings" pitchFamily="2" charset="2"/>
              <a:buChar char="§"/>
            </a:pPr>
            <a:r>
              <a:rPr lang="ar-SA" sz="5800" b="1" dirty="0" smtClean="0"/>
              <a:t>ظهر التدخين بين الفتيات لاعتقادهن بأنه رمزاً للنجاح الاجتماعي ومظهرا لمساواة المرأة بالرجل </a:t>
            </a:r>
            <a:endParaRPr lang="en-US" sz="5800" b="1" dirty="0" smtClean="0"/>
          </a:p>
          <a:p>
            <a:pPr lvl="0">
              <a:buFont typeface="Wingdings" pitchFamily="2" charset="2"/>
              <a:buChar char="§"/>
            </a:pPr>
            <a:r>
              <a:rPr lang="ar-SA" sz="5800" b="1" dirty="0" smtClean="0"/>
              <a:t>كثيرا ما يقدم في المناسبات والأفراح والمآتم كوسيلة لتأدية الواجب </a:t>
            </a:r>
            <a:endParaRPr lang="en-US" sz="5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/>
              <a:t>كيفية التخلص من التدخين 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357298"/>
            <a:ext cx="8543956" cy="4605352"/>
          </a:xfrm>
        </p:spPr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يمكن تكثيف الجهود لمقاومة التدخين في اتجاهين متوازنين وهما : </a:t>
            </a:r>
            <a:endParaRPr lang="en-US" dirty="0" smtClean="0">
              <a:solidFill>
                <a:srgbClr val="FF0000"/>
              </a:solidFill>
            </a:endParaRPr>
          </a:p>
          <a:p>
            <a:pPr lvl="0"/>
            <a:r>
              <a:rPr lang="ar-SA" sz="2400" b="1" dirty="0" smtClean="0"/>
              <a:t>الاتجاه الوقائي </a:t>
            </a:r>
            <a:endParaRPr lang="en-US" sz="2400" b="1" dirty="0" smtClean="0"/>
          </a:p>
          <a:p>
            <a:pPr lvl="0"/>
            <a:r>
              <a:rPr lang="ar-SA" sz="2400" b="1" dirty="0" smtClean="0"/>
              <a:t>الاتجاه العلاجي </a:t>
            </a:r>
            <a:endParaRPr lang="en-US" sz="2400" b="1" dirty="0" smtClean="0"/>
          </a:p>
          <a:p>
            <a:pPr lvl="0"/>
            <a:r>
              <a:rPr lang="ar-SA" b="1" dirty="0" smtClean="0">
                <a:solidFill>
                  <a:srgbClr val="FF0000"/>
                </a:solidFill>
              </a:rPr>
              <a:t>تتم الوقاية بالأساليب الآتية :</a:t>
            </a:r>
            <a:endParaRPr lang="en-US" b="1" dirty="0" smtClean="0">
              <a:solidFill>
                <a:srgbClr val="FF0000"/>
              </a:solidFill>
            </a:endParaRPr>
          </a:p>
          <a:p>
            <a:pPr lvl="0">
              <a:buFont typeface="Wingdings" pitchFamily="2" charset="2"/>
              <a:buChar char="q"/>
            </a:pPr>
            <a:r>
              <a:rPr lang="ar-SA" sz="2400" b="1" dirty="0" smtClean="0"/>
              <a:t>التوعية بأضرار التدخين </a:t>
            </a:r>
            <a:endParaRPr lang="en-US" sz="2400" b="1" dirty="0" smtClean="0"/>
          </a:p>
          <a:p>
            <a:pPr lvl="0">
              <a:buFont typeface="Wingdings" pitchFamily="2" charset="2"/>
              <a:buChar char="q"/>
            </a:pPr>
            <a:r>
              <a:rPr lang="ar-SA" sz="2400" b="1" dirty="0" smtClean="0"/>
              <a:t>القدوة الطيبة التي يتأثر بها الأبناء في المنزل والمدرسة والمؤسسات الاجتماعية ضمانا لتربية صالحة </a:t>
            </a:r>
            <a:endParaRPr lang="en-US" sz="2400" b="1" dirty="0" smtClean="0"/>
          </a:p>
          <a:p>
            <a:pPr lvl="0">
              <a:buFont typeface="Wingdings" pitchFamily="2" charset="2"/>
              <a:buChar char="q"/>
            </a:pPr>
            <a:r>
              <a:rPr lang="ar-SA" sz="2400" b="1" dirty="0" smtClean="0"/>
              <a:t>إشباع حاجات المراهقين </a:t>
            </a:r>
            <a:endParaRPr lang="en-US" sz="2400" b="1" dirty="0" smtClean="0"/>
          </a:p>
          <a:p>
            <a:pPr lvl="0">
              <a:buFont typeface="Wingdings" pitchFamily="2" charset="2"/>
              <a:buChar char="q"/>
            </a:pPr>
            <a:r>
              <a:rPr lang="ar-SA" sz="2400" b="1" dirty="0" smtClean="0"/>
              <a:t>تجنب رفقاء السوء</a:t>
            </a:r>
            <a:endParaRPr lang="en-US" sz="2400" b="1" dirty="0" smtClean="0"/>
          </a:p>
          <a:p>
            <a:pPr lvl="0">
              <a:buFont typeface="Wingdings" pitchFamily="2" charset="2"/>
              <a:buChar char="q"/>
            </a:pPr>
            <a:r>
              <a:rPr lang="ar-SA" sz="2400" b="1" dirty="0" smtClean="0"/>
              <a:t>تنويع عبارات التحذير 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5888"/>
            <a:ext cx="7772400" cy="1039812"/>
          </a:xfrm>
        </p:spPr>
        <p:txBody>
          <a:bodyPr/>
          <a:lstStyle/>
          <a:p>
            <a:pPr>
              <a:defRPr/>
            </a:pPr>
            <a:r>
              <a:rPr lang="ar-SA" sz="3600" b="1" dirty="0" smtClean="0"/>
              <a:t>كيفية التخلص من التدخين </a:t>
            </a:r>
            <a:endParaRPr lang="en-US" sz="3600" dirty="0" smtClean="0">
              <a:solidFill>
                <a:srgbClr val="C00000"/>
              </a:solidFill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393494"/>
            <a:ext cx="8610600" cy="4884762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ar-SA" sz="4800" b="1" dirty="0" smtClean="0">
                <a:solidFill>
                  <a:srgbClr val="FF0000"/>
                </a:solidFill>
              </a:rPr>
              <a:t>والاتجاه الإصلاحي في التخلص من التدخين يأخذ اتجاهين  : </a:t>
            </a:r>
            <a:endParaRPr lang="en-US" sz="4800" b="1" dirty="0" smtClean="0">
              <a:solidFill>
                <a:srgbClr val="FF0000"/>
              </a:solidFill>
            </a:endParaRPr>
          </a:p>
          <a:p>
            <a:pPr lvl="0">
              <a:buFont typeface="Wingdings" pitchFamily="2" charset="2"/>
              <a:buChar char="§"/>
            </a:pPr>
            <a:r>
              <a:rPr lang="ar-SA" sz="5100" b="1" dirty="0" smtClean="0"/>
              <a:t>التوقف المباشر </a:t>
            </a:r>
            <a:endParaRPr lang="en-US" sz="5100" b="1" dirty="0" smtClean="0"/>
          </a:p>
          <a:p>
            <a:pPr lvl="0">
              <a:buFont typeface="Wingdings" pitchFamily="2" charset="2"/>
              <a:buChar char="§"/>
            </a:pPr>
            <a:r>
              <a:rPr lang="ar-SA" sz="5100" b="1" dirty="0" smtClean="0"/>
              <a:t>التوقف التدريجي </a:t>
            </a:r>
            <a:endParaRPr lang="en-US" sz="5100" b="1" dirty="0" smtClean="0"/>
          </a:p>
          <a:p>
            <a:pPr lvl="0">
              <a:buFont typeface="Wingdings" pitchFamily="2" charset="2"/>
              <a:buChar char="§"/>
            </a:pPr>
            <a:r>
              <a:rPr lang="ar-SA" sz="5100" b="1" dirty="0" smtClean="0"/>
              <a:t>الانضمام إلى جماعة تمنع التدخين </a:t>
            </a:r>
            <a:endParaRPr lang="en-US" sz="5100" b="1" dirty="0" smtClean="0"/>
          </a:p>
          <a:p>
            <a:pPr lvl="0">
              <a:buFont typeface="Wingdings" pitchFamily="2" charset="2"/>
              <a:buChar char="§"/>
            </a:pPr>
            <a:r>
              <a:rPr lang="ar-SA" sz="5100" b="1" dirty="0" smtClean="0"/>
              <a:t>استخدام بدائل من الحلوى </a:t>
            </a:r>
            <a:endParaRPr lang="en-US" sz="5100" b="1" dirty="0" smtClean="0"/>
          </a:p>
          <a:p>
            <a:pPr lvl="0">
              <a:buFont typeface="Wingdings" pitchFamily="2" charset="2"/>
              <a:buChar char="§"/>
            </a:pPr>
            <a:r>
              <a:rPr lang="ar-SA" sz="5100" b="1" dirty="0" smtClean="0"/>
              <a:t>الاسترخاء وممارسة الرياضة </a:t>
            </a:r>
            <a:endParaRPr lang="en-US" sz="5100" b="1" dirty="0" smtClean="0"/>
          </a:p>
          <a:p>
            <a:pPr lvl="0">
              <a:buFont typeface="Wingdings" pitchFamily="2" charset="2"/>
              <a:buChar char="§"/>
            </a:pPr>
            <a:r>
              <a:rPr lang="ar-SA" sz="5100" b="1" dirty="0" smtClean="0"/>
              <a:t>العلاج الجماعي </a:t>
            </a:r>
            <a:endParaRPr lang="en-US" sz="5100" b="1" dirty="0" smtClean="0"/>
          </a:p>
          <a:p>
            <a:pPr lvl="0">
              <a:buFont typeface="Wingdings" pitchFamily="2" charset="2"/>
              <a:buChar char="§"/>
            </a:pPr>
            <a:r>
              <a:rPr lang="ar-SA" sz="5100" b="1" dirty="0" smtClean="0"/>
              <a:t>الأدوية والعقاقير </a:t>
            </a:r>
            <a:endParaRPr lang="en-US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utoUpdateAnimBg="0"/>
      <p:bldP spid="32771" grpId="0" build="p" bldLvl="2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/>
              <a:t>الاكتشاف المبكر للتدخين 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428736"/>
            <a:ext cx="8786874" cy="4857784"/>
          </a:xfrm>
        </p:spPr>
        <p:txBody>
          <a:bodyPr/>
          <a:lstStyle/>
          <a:p>
            <a:r>
              <a:rPr lang="ar-SA" sz="2800" b="1" dirty="0" smtClean="0"/>
              <a:t>كيف نكتشف التدخين مبكرا (عملية التشخيص  مبكرا وعلاجه)</a:t>
            </a:r>
            <a:endParaRPr lang="en-US" sz="2800" b="1" dirty="0" smtClean="0"/>
          </a:p>
          <a:p>
            <a:pPr lvl="0"/>
            <a:r>
              <a:rPr lang="ar-SA" sz="3600" b="1" dirty="0" smtClean="0">
                <a:solidFill>
                  <a:srgbClr val="FF0000"/>
                </a:solidFill>
              </a:rPr>
              <a:t>هناك علامات يمكن اكتشافها عند الابن في حالة التدخين :</a:t>
            </a:r>
            <a:endParaRPr lang="en-US" sz="3600" b="1" dirty="0" smtClean="0">
              <a:solidFill>
                <a:srgbClr val="FF0000"/>
              </a:solidFill>
            </a:endParaRPr>
          </a:p>
          <a:p>
            <a:pPr marL="914400" lvl="0" indent="-914400">
              <a:buFont typeface="+mj-lt"/>
              <a:buAutoNum type="arabicParenR"/>
            </a:pPr>
            <a:r>
              <a:rPr lang="ar-SA" sz="4400" dirty="0" smtClean="0"/>
              <a:t>الانطوائية </a:t>
            </a:r>
            <a:endParaRPr lang="en-US" sz="4400" dirty="0" smtClean="0"/>
          </a:p>
          <a:p>
            <a:pPr marL="914400" lvl="0" indent="-914400">
              <a:buFont typeface="+mj-lt"/>
              <a:buAutoNum type="arabicParenR"/>
            </a:pPr>
            <a:r>
              <a:rPr lang="ar-SA" sz="4400" dirty="0" smtClean="0"/>
              <a:t>الإهمال وعدم الاهتمام بالتغذية والمظهر السيئ </a:t>
            </a:r>
            <a:endParaRPr lang="en-US" sz="4400" dirty="0" smtClean="0"/>
          </a:p>
          <a:p>
            <a:pPr marL="914400" lvl="0" indent="-914400">
              <a:buFont typeface="+mj-lt"/>
              <a:buAutoNum type="arabicParenR"/>
            </a:pPr>
            <a:r>
              <a:rPr lang="ar-SA" sz="4400" dirty="0" smtClean="0"/>
              <a:t>الإهمال في المواد الدراسية </a:t>
            </a:r>
            <a:endParaRPr lang="en-US" sz="4400" dirty="0" smtClean="0"/>
          </a:p>
          <a:p>
            <a:pPr marL="914400" lvl="0" indent="-914400">
              <a:buFont typeface="+mj-lt"/>
              <a:buAutoNum type="arabicParenR"/>
            </a:pPr>
            <a:r>
              <a:rPr lang="ar-SA" sz="4400" dirty="0" smtClean="0"/>
              <a:t>فقدان الشهية </a:t>
            </a:r>
            <a:endParaRPr lang="en-US" sz="4400" dirty="0" smtClean="0"/>
          </a:p>
          <a:p>
            <a:pPr marL="914400" lvl="0" indent="-914400">
              <a:buFont typeface="+mj-lt"/>
              <a:buAutoNum type="arabicParenR"/>
            </a:pPr>
            <a:endParaRPr lang="en-US" sz="4800" dirty="0" smtClean="0"/>
          </a:p>
          <a:p>
            <a:pPr marL="742950" indent="-742950">
              <a:defRPr/>
            </a:pPr>
            <a:endParaRPr lang="ar-SA" dirty="0" smtClean="0"/>
          </a:p>
          <a:p>
            <a:pPr>
              <a:lnSpc>
                <a:spcPct val="90000"/>
              </a:lnSpc>
              <a:defRPr/>
            </a:pPr>
            <a:endParaRPr lang="ar-SA" sz="4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الاكتشاف المبكر للتدخين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</a:rPr>
              <a:t>هناك علامات يمكن اكتشافها عند الابن في حالة التدخين :</a:t>
            </a:r>
            <a:endParaRPr lang="ar-SA" dirty="0" smtClean="0"/>
          </a:p>
          <a:p>
            <a:pPr lvl="0"/>
            <a:r>
              <a:rPr lang="ar-SA" sz="3600" b="1" dirty="0" smtClean="0"/>
              <a:t>5</a:t>
            </a:r>
            <a:r>
              <a:rPr lang="ar-SA" sz="4000" b="1" dirty="0" smtClean="0"/>
              <a:t>) اللجوء إلى الكذب للحصول على المال </a:t>
            </a:r>
            <a:endParaRPr lang="en-US" sz="4000" b="1" dirty="0" smtClean="0"/>
          </a:p>
          <a:p>
            <a:pPr lvl="0"/>
            <a:r>
              <a:rPr lang="ar-SA" sz="4000" b="1" dirty="0" smtClean="0"/>
              <a:t>6) إهمال الهوايات والرياضة والأنشطة </a:t>
            </a:r>
            <a:endParaRPr lang="en-US" sz="4000" b="1" dirty="0" smtClean="0"/>
          </a:p>
          <a:p>
            <a:pPr lvl="0"/>
            <a:r>
              <a:rPr lang="ar-SA" sz="4000" b="1" dirty="0" smtClean="0"/>
              <a:t>7) زيادة الصرف </a:t>
            </a:r>
            <a:endParaRPr lang="en-US" sz="4000" b="1" dirty="0" smtClean="0"/>
          </a:p>
          <a:p>
            <a:pPr lvl="0"/>
            <a:r>
              <a:rPr lang="ar-SA" sz="4000" b="1" dirty="0" smtClean="0"/>
              <a:t>8) شحوب الوجه والكسل </a:t>
            </a:r>
            <a:endParaRPr lang="en-US" sz="4000" b="1" dirty="0" smtClean="0"/>
          </a:p>
          <a:p>
            <a:pPr lvl="0"/>
            <a:r>
              <a:rPr lang="ar-SA" sz="4000" b="1" dirty="0" smtClean="0"/>
              <a:t>9) تقلب المزاج والعصبية</a:t>
            </a:r>
            <a:endParaRPr lang="ar-SA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أسباب التدخين المرتبطة بالأسرة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28737"/>
            <a:ext cx="9001156" cy="4697428"/>
          </a:xfrm>
        </p:spPr>
        <p:txBody>
          <a:bodyPr/>
          <a:lstStyle/>
          <a:p>
            <a:pPr lvl="0"/>
            <a:r>
              <a:rPr lang="ar-SA" sz="2800" b="1" dirty="0" smtClean="0">
                <a:solidFill>
                  <a:srgbClr val="FF0000"/>
                </a:solidFill>
              </a:rPr>
              <a:t>هناك أسبابا ترجع إلى الأسرة وتؤدي إلى إدمان بعض أفراد الأسرة للتدخين منها :</a:t>
            </a:r>
            <a:endParaRPr lang="en-US" sz="2800" b="1" dirty="0" smtClean="0">
              <a:solidFill>
                <a:srgbClr val="FF0000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ar-SA" sz="4000" dirty="0" smtClean="0"/>
              <a:t>المشاكل الأسرية </a:t>
            </a:r>
            <a:endParaRPr lang="en-US" sz="4000" dirty="0" smtClean="0"/>
          </a:p>
          <a:p>
            <a:pPr lvl="0">
              <a:buFont typeface="Arial" pitchFamily="34" charset="0"/>
              <a:buChar char="•"/>
            </a:pPr>
            <a:r>
              <a:rPr lang="ar-SA" sz="4000" dirty="0" smtClean="0"/>
              <a:t>القلق والاكتئاب النفسي عند بعض أفراد الأسرة </a:t>
            </a:r>
            <a:endParaRPr lang="en-US" sz="4000" dirty="0" smtClean="0"/>
          </a:p>
          <a:p>
            <a:pPr lvl="0">
              <a:buFont typeface="Arial" pitchFamily="34" charset="0"/>
              <a:buChar char="•"/>
            </a:pPr>
            <a:r>
              <a:rPr lang="ar-SA" sz="4000" dirty="0" smtClean="0"/>
              <a:t>عدم الثقة في النفس </a:t>
            </a:r>
          </a:p>
          <a:p>
            <a:pPr lvl="0">
              <a:buFont typeface="Arial" pitchFamily="34" charset="0"/>
              <a:buChar char="•"/>
            </a:pPr>
            <a:r>
              <a:rPr lang="ar-SA" sz="4000" dirty="0" smtClean="0"/>
              <a:t>عدم وجود حافز, والفشل الدراسي </a:t>
            </a:r>
            <a:endParaRPr lang="en-US" sz="4000" dirty="0" smtClean="0"/>
          </a:p>
          <a:p>
            <a:pPr lvl="0">
              <a:buFont typeface="Arial" pitchFamily="34" charset="0"/>
              <a:buChar char="•"/>
            </a:pPr>
            <a:r>
              <a:rPr lang="ar-SA" sz="4000" dirty="0" smtClean="0"/>
              <a:t>عدم احترام التقاليد في الأسرة </a:t>
            </a:r>
            <a:endParaRPr lang="en-US" sz="4000" dirty="0" smtClean="0"/>
          </a:p>
          <a:p>
            <a:r>
              <a:rPr lang="ar-SA" sz="4000" dirty="0" smtClean="0"/>
              <a:t> </a:t>
            </a:r>
            <a:endParaRPr lang="en-US" sz="4000" dirty="0" smtClean="0"/>
          </a:p>
          <a:p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A31ECFD-0FC7-4749-9C70-1BCB8B0CB385}">
  <ds:schemaRefs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المحاضرة التمهيدية</Template>
  <TotalTime>1694</TotalTime>
  <Words>856</Words>
  <Application>Microsoft Office PowerPoint</Application>
  <PresentationFormat>عرض على الشاشة (3:4)‏</PresentationFormat>
  <Paragraphs>130</Paragraphs>
  <Slides>19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19</vt:i4>
      </vt:variant>
    </vt:vector>
  </HeadingPairs>
  <TitlesOfParts>
    <vt:vector size="20" baseType="lpstr">
      <vt:lpstr>المحاضرة التمهيدية</vt:lpstr>
      <vt:lpstr>الشريحة 1</vt:lpstr>
      <vt:lpstr>المحاضرة الثالثة عشر </vt:lpstr>
      <vt:lpstr>عناصر المحاضرة</vt:lpstr>
      <vt:lpstr>مقدمة</vt:lpstr>
      <vt:lpstr>التدخين وصحة الإنسان</vt:lpstr>
      <vt:lpstr>التدخين وصحة الإنسان</vt:lpstr>
      <vt:lpstr>التدخين وصحة الإنسان </vt:lpstr>
      <vt:lpstr>التدخين وصحة الإنسان </vt:lpstr>
      <vt:lpstr>التدخين وبعض فئات المجتمع </vt:lpstr>
      <vt:lpstr>أضرار التدخين النفسية والاجتماعية  </vt:lpstr>
      <vt:lpstr>أضرار التدخين النفسية والاجتماعية : </vt:lpstr>
      <vt:lpstr>العوامل المساعدة على إقبال الشباب على التدخين </vt:lpstr>
      <vt:lpstr>العوامل المساعدة على إقبال الشباب على التدخين </vt:lpstr>
      <vt:lpstr>كيفية التخلص من التدخين </vt:lpstr>
      <vt:lpstr>كيفية التخلص من التدخين </vt:lpstr>
      <vt:lpstr>الاكتشاف المبكر للتدخين </vt:lpstr>
      <vt:lpstr>الاكتشاف المبكر للتدخين </vt:lpstr>
      <vt:lpstr>أسباب التدخين المرتبطة بالأسرة</vt:lpstr>
      <vt:lpstr>الشريحة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ANAS BARAKAT</cp:lastModifiedBy>
  <cp:revision>182</cp:revision>
  <dcterms:created xsi:type="dcterms:W3CDTF">1601-01-01T00:00:00Z</dcterms:created>
  <dcterms:modified xsi:type="dcterms:W3CDTF">2012-11-21T12:49:28Z</dcterms:modified>
</cp:coreProperties>
</file>