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4"/>
  </p:notesMasterIdLst>
  <p:handoutMasterIdLst>
    <p:handoutMasterId r:id="rId25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93" r:id="rId18"/>
    <p:sldId id="273" r:id="rId19"/>
    <p:sldId id="285" r:id="rId20"/>
    <p:sldId id="290" r:id="rId21"/>
    <p:sldId id="291" r:id="rId22"/>
    <p:sldId id="28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الاجتماع الطبي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 عشر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الأمراض المزمنة كمشكلة اجتماعية</a:t>
            </a:r>
            <a:endParaRPr lang="en-US" b="1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مفهوم الأمراض المزمنة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الآثار المترتبة على الإصابة بالأمراض المزمنة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أمثلة لبعض الأمراض المزمنة:</a:t>
            </a:r>
          </a:p>
          <a:p>
            <a:pPr>
              <a:buFont typeface="Wingdings" pitchFamily="2" charset="2"/>
              <a:buChar char="Ø"/>
            </a:pPr>
            <a:r>
              <a:rPr lang="ar-SA" sz="4400" b="1" dirty="0" smtClean="0">
                <a:solidFill>
                  <a:srgbClr val="C00000"/>
                </a:solidFill>
              </a:rPr>
              <a:t>الدرن </a:t>
            </a:r>
          </a:p>
          <a:p>
            <a:pPr>
              <a:buFont typeface="Wingdings" pitchFamily="2" charset="2"/>
              <a:buChar char="Ø"/>
            </a:pPr>
            <a:r>
              <a:rPr lang="ar-SA" sz="4400" b="1" dirty="0" smtClean="0">
                <a:solidFill>
                  <a:srgbClr val="C00000"/>
                </a:solidFill>
              </a:rPr>
              <a:t>أمراض القلب</a:t>
            </a:r>
            <a:endParaRPr lang="ar-SA" sz="4400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مفهوم الأمراض المزمنة </a:t>
            </a:r>
            <a:endParaRPr lang="ar-SA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617681"/>
            <a:ext cx="8543956" cy="4525963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الأمراض المزمنة هي تلك الأمراض الملازمة للإنسان فترة طويلة من حياته , والتي تُحدث تأثيرات مباشرة وسيئة على صحته العامة, وتسبب له مشاكل صحية واجتماعية واقتصادية لأن المريض لا يستطيع القيام بأعماله المعتادة كما يجب , والمصاب بالمرض المزمن ليس مريضاً عادياً , ولكنه مريض يعيش مشكلة دائمة تقريباً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والأمراض المزمنة تصيب الإنسان بصورة تدريجية دون شعور بالألم أو عدم الارتياح في مراحله الأولى , لذا نجد أصحابها يتأخرون في طلب المعونة الطبية وطلب الرعاية لحماية أنفسهم 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وتتضح خطورة هذا الأمراض فيما تحدثه من تأثيرات سلبية على الوظيفة الإنتاجية للمصاب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sz="4000" b="1" dirty="0" smtClean="0"/>
              <a:t>الآثار المترتبة على الإصابة بالأمراض المزمنة</a:t>
            </a:r>
            <a:endParaRPr lang="en-US" sz="4000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ar-SA" sz="4000" dirty="0" smtClean="0"/>
              <a:t>للأمراض المزمنة أثار متعددة على المريض من الناحية النفسية والاجتماعية </a:t>
            </a:r>
          </a:p>
          <a:p>
            <a:pPr>
              <a:buFont typeface="Wingdings" pitchFamily="2" charset="2"/>
              <a:buChar char="Ø"/>
            </a:pPr>
            <a:r>
              <a:rPr lang="ar-SA" sz="4000" dirty="0" smtClean="0"/>
              <a:t> ويطلق علبها مسمى الأمراض الاجتماعية لأنها ترتبط في أساليب المواجهة الخاصة بها بالجوانب الاجتماعية والثقافية للمريض وأسرته , وبيئته الاجتماعية التي يعيش فيها </a:t>
            </a:r>
            <a:endParaRPr lang="en-US" sz="4000" b="1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الآثار المترتبة على الإصابة بالأمراض المزمنة</a:t>
            </a:r>
            <a:endParaRPr lang="ar-SA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ar-SA" sz="4000" b="1" dirty="0" smtClean="0"/>
              <a:t> وتؤدي الإصابة بهذه الأمراض إلى: 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ar-SA" sz="4000" b="1" dirty="0" smtClean="0"/>
              <a:t>فرض قيود على نمط حياة المريض العادية 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ar-SA" sz="4000" b="1" dirty="0" smtClean="0"/>
              <a:t>العزلة الاجتماعية 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ar-SA" sz="4000" b="1" dirty="0" smtClean="0"/>
              <a:t>ضعف الثقة بالنفس 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ar-SA" sz="4000" b="1" dirty="0" smtClean="0"/>
              <a:t>إحداث إجهاد ومشقة للمحيطين بالمريض وسوف نتناول تلك الآثار بالتفصيل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الآثار المترتبة على الإصابة بالأمراض المزمنة</a:t>
            </a:r>
            <a:r>
              <a:rPr lang="ar-SA" sz="4000" dirty="0" smtClean="0"/>
              <a:t/>
            </a:r>
            <a:br>
              <a:rPr lang="ar-SA" sz="4000" dirty="0" smtClean="0"/>
            </a:br>
            <a:endParaRPr lang="ar-SA" sz="40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ar-SA" dirty="0" smtClean="0"/>
              <a:t>1</a:t>
            </a:r>
            <a:r>
              <a:rPr lang="ar-SA" b="1" dirty="0" smtClean="0"/>
              <a:t>- المعيشة تحت قيود محددة  ويعيش هؤلاء المرضى في ظروف تختلف عن غيرهم من الأصحاء, وهذه القيود تشمل: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b="1" dirty="0" smtClean="0"/>
              <a:t>قيود خاصة بنوعية الأغذية والمشروبات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b="1" dirty="0" smtClean="0"/>
              <a:t>قيود خاصة بممارسة الأنشطة والهوايات 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b="1" dirty="0" smtClean="0"/>
              <a:t>قيود خاصة باستعمال أنواع معينة من العلاج  </a:t>
            </a:r>
          </a:p>
          <a:p>
            <a:pPr algn="just">
              <a:defRPr/>
            </a:pPr>
            <a:r>
              <a:rPr lang="ar-SA" b="1" dirty="0" smtClean="0"/>
              <a:t>ويصبح تركيز المريض منصب حول نظام التغذية , وكميات البروتين  , والسعرات الحرارية , والفيتامينات والسوائل والمعادن, وتحسب الكميات التي يجب تناولها بدقة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الآثار المترتبة على الإصابة بالأمراض المزمنة</a:t>
            </a:r>
            <a:r>
              <a:rPr lang="ar-SA" sz="4000" dirty="0" smtClean="0"/>
              <a:t/>
            </a:r>
            <a:br>
              <a:rPr lang="ar-SA" sz="4000" dirty="0" smtClean="0"/>
            </a:br>
            <a:endParaRPr lang="ar-SA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ar-SA" sz="3600" b="1" dirty="0" smtClean="0"/>
              <a:t>2- العزلة الاجتماعية  </a:t>
            </a:r>
          </a:p>
          <a:p>
            <a:pPr algn="just">
              <a:defRPr/>
            </a:pPr>
            <a:r>
              <a:rPr lang="ar-SA" dirty="0" smtClean="0"/>
              <a:t> </a:t>
            </a:r>
            <a:r>
              <a:rPr lang="ar-SA" sz="3600" dirty="0" smtClean="0"/>
              <a:t>الشعور بالعزلة هو أحد المشكلات التي يعاني منها المصابون بالأمراض المزمنة , حيث تقل مشاركتهم في الأنشطة المتعلقة بالعمل , وعدم الاستمتاع بوقت الفراغ , كما أن أصدقائهم القدامى لا يبادلونهم المشاعر السابقة للمرض ولا يقومون بزيارتهم , بالإضافة إلى ما يواجهونه من إهمال الأقارب والمعارف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الآثار المترتبة على الإصابة بالأمراض المزمنة</a:t>
            </a:r>
            <a:r>
              <a:rPr lang="ar-SA" sz="4000" dirty="0" smtClean="0"/>
              <a:t/>
            </a:r>
            <a:br>
              <a:rPr lang="ar-SA" sz="4000" dirty="0" smtClean="0"/>
            </a:br>
            <a:endParaRPr lang="ar-SA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ar-SA" sz="4000" b="1" dirty="0" smtClean="0"/>
              <a:t>3- ضعف الثقة بالنفس</a:t>
            </a:r>
          </a:p>
          <a:p>
            <a:pPr algn="just">
              <a:defRPr/>
            </a:pPr>
            <a:r>
              <a:rPr lang="ar-SA" sz="4000" dirty="0" smtClean="0"/>
              <a:t>ينتج ضعف الثقة بالنفس عند المريض من شعور المريض بأن مشاركته في العالم المحيط به أصبحت هامشية , بالإضافة إلى نظرة الدونية والعطف التي يراها في عيون الآخرين مما يؤدي إلى شعور المريض بأنه مسلوب الإرادة  </a:t>
            </a:r>
          </a:p>
          <a:p>
            <a:pPr algn="just">
              <a:defRPr/>
            </a:pPr>
            <a:r>
              <a:rPr lang="ar-SA" sz="3600" dirty="0" smtClean="0"/>
              <a:t> </a:t>
            </a:r>
          </a:p>
          <a:p>
            <a:pPr>
              <a:defRPr/>
            </a:pPr>
            <a:endParaRPr lang="ar-SA" sz="54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الآثار المترتبة على الإصابة بالأمراض المزمنة</a:t>
            </a:r>
            <a:r>
              <a:rPr lang="ar-SA" sz="4000" dirty="0" smtClean="0"/>
              <a:t/>
            </a:r>
            <a:br>
              <a:rPr lang="ar-SA" sz="4000" dirty="0" smtClean="0"/>
            </a:br>
            <a:endParaRPr lang="ar-SA" sz="40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sz="4000" b="1" dirty="0" smtClean="0"/>
              <a:t>4- مشاعر الآخرين تجاه المريض</a:t>
            </a:r>
          </a:p>
          <a:p>
            <a:pPr>
              <a:defRPr/>
            </a:pPr>
            <a:r>
              <a:rPr lang="ar-SA" sz="4000" b="1" dirty="0" smtClean="0"/>
              <a:t>وتعتبر اتجاهات الأسرة جزءً هاماً في تأكيد ذلك من خلال ما تقوم به من المبالغة في الاهتمام برعايته , أو حينما لا تتقبل نواحي النقص التي يعاني منها المريض , وتستمر في توقعاتها في أن يقوم المريض بنفس الأعمال التي كان يقوم بها قبل المرض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الآثار المترتبة على الإصابة بالأمراض المزمنة</a:t>
            </a:r>
            <a:r>
              <a:rPr lang="ar-SA" sz="4000" dirty="0" smtClean="0"/>
              <a:t/>
            </a:r>
            <a:br>
              <a:rPr lang="ar-SA" sz="4000" dirty="0" smtClean="0"/>
            </a:br>
            <a:endParaRPr lang="ar-SA" sz="40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ar-SA" sz="4000" dirty="0" smtClean="0"/>
              <a:t>5- الاعتمادية</a:t>
            </a:r>
          </a:p>
          <a:p>
            <a:pPr>
              <a:defRPr/>
            </a:pPr>
            <a:r>
              <a:rPr lang="ar-SA" sz="3600" dirty="0" smtClean="0"/>
              <a:t>حيث يرى المريض بأنه مقيد الحركة , وأنه يسبب للأسرة وللمحيطين </a:t>
            </a:r>
            <a:r>
              <a:rPr lang="ar-SA" sz="3600" dirty="0" err="1" smtClean="0"/>
              <a:t>به</a:t>
            </a:r>
            <a:r>
              <a:rPr lang="ar-SA" sz="3600" dirty="0" smtClean="0"/>
              <a:t> إجهاداً نفسيا واقتصادياً, وأنه يتسبب في إحداث مشاكل كثيرة للأسرة والمرتبطة بتحمل مخاطر العلاج والمسئوليات المترتبة عليه </a:t>
            </a:r>
          </a:p>
          <a:p>
            <a:pPr>
              <a:defRPr/>
            </a:pPr>
            <a:r>
              <a:rPr lang="ar-SA" sz="3600" dirty="0" smtClean="0"/>
              <a:t>ومما يساعد هذه النمط من الاعتمادية القيود المفروضة على المرضى , ومن ثم فهم يشعرون بصراع مابين احتياجاتهم وتوقعات الآخرين منهم , مما يؤدي على شعورهم بالعجز ويؤدي ذلك إلى ظهور مضاعفات طبية للمرض    </a:t>
            </a:r>
            <a:endParaRPr lang="ar-SA" sz="40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أمثلة لبعض الأمراض المزمنة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ar-SA" sz="3800" b="1" dirty="0" smtClean="0"/>
              <a:t>1- الدرن </a:t>
            </a:r>
          </a:p>
          <a:p>
            <a:pPr>
              <a:defRPr/>
            </a:pPr>
            <a:r>
              <a:rPr lang="ar-SA" sz="2800" b="1" dirty="0" smtClean="0"/>
              <a:t>وهو مرض يصيب الكبار والصغار على السواء وهو يرجع إلى ميكروب عضوي يصيب الإنسان كما يصيب بعض الحيوانات , ويؤدي هذا الميكروب إلى تدرن أعضاء كثيرة من الجسم </a:t>
            </a:r>
          </a:p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مصادر العدوى </a:t>
            </a:r>
          </a:p>
          <a:p>
            <a:pPr>
              <a:defRPr/>
            </a:pPr>
            <a:r>
              <a:rPr lang="ar-SA" sz="2800" b="1" dirty="0" smtClean="0"/>
              <a:t>الإنسان المريض </a:t>
            </a:r>
          </a:p>
          <a:p>
            <a:pPr>
              <a:defRPr/>
            </a:pPr>
            <a:r>
              <a:rPr lang="ar-SA" sz="2800" b="1" dirty="0" smtClean="0"/>
              <a:t>الحيوانات المريضة </a:t>
            </a:r>
          </a:p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طرق العدوى </a:t>
            </a:r>
            <a:endParaRPr lang="ar-SA" b="1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ar-SA" b="1" dirty="0" smtClean="0"/>
              <a:t>الرذاذ </a:t>
            </a:r>
          </a:p>
          <a:p>
            <a:pPr>
              <a:defRPr/>
            </a:pPr>
            <a:r>
              <a:rPr lang="ar-SA" b="1" dirty="0" smtClean="0"/>
              <a:t>الجهاز الهضمي  </a:t>
            </a:r>
          </a:p>
          <a:p>
            <a:pPr>
              <a:defRPr/>
            </a:pPr>
            <a:r>
              <a:rPr lang="ar-SA" b="1" dirty="0" smtClean="0"/>
              <a:t>الذباب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أمثلة لبعض الأمراض المزمنة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sz="4400" dirty="0" smtClean="0"/>
              <a:t> - </a:t>
            </a:r>
            <a:r>
              <a:rPr lang="ar-SA" sz="4000" b="1" dirty="0" smtClean="0"/>
              <a:t>طرق الوقاية من الدرن</a:t>
            </a:r>
          </a:p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الوقاية العامة للمجتمع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b="1" dirty="0" smtClean="0">
                <a:cs typeface="Arial" charset="0"/>
              </a:rPr>
              <a:t>رفع المستوى الصحي للبيئة والمسكن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b="1" dirty="0" smtClean="0"/>
              <a:t>الرعاية الطبية البيطرية للماشية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b="1" dirty="0" smtClean="0">
                <a:cs typeface="Arial" charset="0"/>
              </a:rPr>
              <a:t>ذبح الحيوانات في المذابح المعدة لذلك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b="1" dirty="0" smtClean="0"/>
              <a:t>تعقيم الحليب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b="1" dirty="0" smtClean="0"/>
              <a:t>غسل الخضروات الطازجة جيداً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أمثلة لبعض الأمراض المزمنة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600" dirty="0" smtClean="0"/>
              <a:t> - </a:t>
            </a:r>
            <a:r>
              <a:rPr lang="ar-SA" sz="3600" b="1" dirty="0" smtClean="0"/>
              <a:t>طرق الوقاية من الدرن</a:t>
            </a:r>
            <a:endParaRPr lang="ar-SA" sz="3600" b="1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الوقاية الشخصية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b="1" dirty="0" smtClean="0"/>
              <a:t>المحافظة على الصحة الشخصية بالتغذية الجيدة توفير السكن الصحي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b="1" dirty="0" smtClean="0"/>
              <a:t>العلاج المبكر للأمراض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b="1" dirty="0" smtClean="0"/>
              <a:t>التحصين ضد المرض </a:t>
            </a:r>
          </a:p>
          <a:p>
            <a:pPr>
              <a:buFont typeface="Wingdings" pitchFamily="2" charset="2"/>
              <a:buChar char="q"/>
            </a:pPr>
            <a:r>
              <a:rPr lang="ar-SA" sz="3600" b="1" dirty="0" smtClean="0"/>
              <a:t>الكشف الدوري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أمثلة لبعض الأمراض المزمنة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4400" b="1" dirty="0" smtClean="0"/>
              <a:t>2- أمراض القلب </a:t>
            </a:r>
          </a:p>
          <a:p>
            <a:pPr>
              <a:defRPr/>
            </a:pPr>
            <a:r>
              <a:rPr lang="ar-SA" sz="4400" dirty="0" smtClean="0"/>
              <a:t>وتحتل أمراض القلب مركزاً متقدما كسبب للوفيات في معظم بلدان العالم , ويزيد من خطورة هذا المرض الزيادة الملاحظة في الآونة الأخيرة في نسبة إصابة الشباب بهذا المرض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أمثلة لبعض الأمراض المزمنة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pPr>
              <a:defRPr/>
            </a:pPr>
            <a:r>
              <a:rPr lang="ar-SA" sz="4000" b="1" dirty="0" smtClean="0">
                <a:solidFill>
                  <a:srgbClr val="00B050"/>
                </a:solidFill>
              </a:rPr>
              <a:t> عوامل الإصابة بأمراض القلب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ar-SA" sz="4000" dirty="0" smtClean="0"/>
              <a:t>ارتفاع مستوى الدهون والكولسترول في الدم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ar-SA" sz="4000" dirty="0" smtClean="0"/>
              <a:t>التدخين ( البداية في سن مبكرة 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ar-SA" sz="4000" dirty="0" smtClean="0"/>
              <a:t>مرض السكر حيث ترتفع الإصابة  بأمراض القلب بين مرضى السكر إذا لم تُتخذ الاحتياطات اللازمة لمرض السكر </a:t>
            </a:r>
          </a:p>
          <a:p>
            <a:pPr>
              <a:defRPr/>
            </a:pPr>
            <a:r>
              <a:rPr lang="ar-SA" sz="4000" dirty="0" smtClean="0"/>
              <a:t>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أمثلة لبعض الأمراض المزمنة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B050"/>
                </a:solidFill>
              </a:rPr>
              <a:t>عوامل الإصابة بأمراض القلب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/>
              <a:t>السمنة أو البدانة,  ومن الملاحظ انتشار السمنة في مختلف دول العالم , وانتشارها بين معظم الفئات العمرية , ويزيد من خطورة السمنة ارتباطها بمرض السكر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/>
              <a:t>قلة النشاط البدني ويؤدي إلى انخفاض مستوى اللياقة البدنية مما يؤثر على كفاءة الدورة الدموية والجهاز التنفسي , وقد لوحظ انتشار أمراض القلب بين الأشخاص الذين لا يبذلون مجهودا عضلياً  </a:t>
            </a: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أمثلة لبعض الأمراض المزمنة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B050"/>
                </a:solidFill>
              </a:rPr>
              <a:t>عوامل الإصابة بأمراض القلب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/>
              <a:t>التوتر والضغوط النفسية والتي تؤدي إلى الإصابة بأمراض القلب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/>
              <a:t>العادات الغذائية السيئة والتي تتسبب في الإصابة بكثير من الأمراض ذات الصلة بأمراض القلب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1813</TotalTime>
  <Words>796</Words>
  <Application>Microsoft Office PowerPoint</Application>
  <PresentationFormat>عرض على الشاشة (3:4)‏</PresentationFormat>
  <Paragraphs>98</Paragraphs>
  <Slides>19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المحاضرة التمهيدية</vt:lpstr>
      <vt:lpstr>الشريحة 1</vt:lpstr>
      <vt:lpstr>المحاضرة الرابعة عشر </vt:lpstr>
      <vt:lpstr>عناصر المحاضرة</vt:lpstr>
      <vt:lpstr>مفهوم الأمراض المزمنة </vt:lpstr>
      <vt:lpstr>الآثار المترتبة على الإصابة بالأمراض المزمنة</vt:lpstr>
      <vt:lpstr>الآثار المترتبة على الإصابة بالأمراض المزمنة</vt:lpstr>
      <vt:lpstr>الآثار المترتبة على الإصابة بالأمراض المزمنة </vt:lpstr>
      <vt:lpstr>الآثار المترتبة على الإصابة بالأمراض المزمنة </vt:lpstr>
      <vt:lpstr>الآثار المترتبة على الإصابة بالأمراض المزمنة </vt:lpstr>
      <vt:lpstr>الآثار المترتبة على الإصابة بالأمراض المزمنة </vt:lpstr>
      <vt:lpstr>الآثار المترتبة على الإصابة بالأمراض المزمنة </vt:lpstr>
      <vt:lpstr>أمثلة لبعض الأمراض المزمنة</vt:lpstr>
      <vt:lpstr>أمثلة لبعض الأمراض المزمنة</vt:lpstr>
      <vt:lpstr>أمثلة لبعض الأمراض المزمنة</vt:lpstr>
      <vt:lpstr>أمثلة لبعض الأمراض المزمنة</vt:lpstr>
      <vt:lpstr>أمثلة لبعض الأمراض المزمنة</vt:lpstr>
      <vt:lpstr>أمثلة لبعض الأمراض المزمنة</vt:lpstr>
      <vt:lpstr>أمثلة لبعض الأمراض المزمنة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192</cp:revision>
  <dcterms:created xsi:type="dcterms:W3CDTF">1601-01-01T00:00:00Z</dcterms:created>
  <dcterms:modified xsi:type="dcterms:W3CDTF">2012-11-21T12:49:58Z</dcterms:modified>
</cp:coreProperties>
</file>