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7" r:id="rId14"/>
    <p:sldId id="295" r:id="rId15"/>
    <p:sldId id="296" r:id="rId16"/>
    <p:sldId id="298" r:id="rId17"/>
    <p:sldId id="299" r:id="rId18"/>
    <p:sldId id="300" r:id="rId19"/>
    <p:sldId id="302"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قضايا ثقافية معاصرة</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cs typeface="Arial" pitchFamily="34" charset="0"/>
              </a:rPr>
              <a:t>المحاضرة</a:t>
            </a:r>
            <a:r>
              <a:rPr lang="en-US" b="1" dirty="0" smtClean="0">
                <a:solidFill>
                  <a:schemeClr val="tx1"/>
                </a:solidFill>
                <a:cs typeface="Arial" pitchFamily="34" charset="0"/>
              </a:rPr>
              <a:t> </a:t>
            </a:r>
            <a:r>
              <a:rPr lang="ar-SA" b="1" dirty="0" smtClean="0">
                <a:solidFill>
                  <a:schemeClr val="tx1"/>
                </a:solidFill>
                <a:cs typeface="Arial" pitchFamily="34" charset="0"/>
              </a:rPr>
              <a:t>التمهيدية</a:t>
            </a:r>
            <a:r>
              <a:rPr lang="en-US" b="1" dirty="0" smtClean="0">
                <a:solidFill>
                  <a:schemeClr val="tx1"/>
                </a:solidFill>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المحاضرة التمهيدية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 في معنى القضايا الثقافية المعاصرة</a:t>
            </a:r>
          </a:p>
          <a:p>
            <a:pPr rtl="1" eaLnBrk="1" hangingPunct="1">
              <a:buFont typeface="Arial" pitchFamily="34" charset="0"/>
              <a:buChar char="•"/>
            </a:pPr>
            <a:r>
              <a:rPr lang="ar-SA" b="1" dirty="0" smtClean="0">
                <a:cs typeface="Arial" pitchFamily="34" charset="0"/>
              </a:rPr>
              <a:t>أهمية ومسوغات المقرر</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أهداف المقرر</a:t>
            </a:r>
          </a:p>
          <a:p>
            <a:pPr rtl="1" eaLnBrk="1" hangingPunct="1">
              <a:buFont typeface="Arial" pitchFamily="34" charset="0"/>
              <a:buChar char="•"/>
            </a:pPr>
            <a:r>
              <a:rPr lang="ar-SA" b="1" dirty="0" smtClean="0">
                <a:cs typeface="Arial" pitchFamily="34" charset="0"/>
              </a:rPr>
              <a:t>طرائق التدريس </a:t>
            </a:r>
            <a:r>
              <a:rPr lang="ar-SA" b="1" smtClean="0">
                <a:cs typeface="Arial" pitchFamily="34" charset="0"/>
              </a:rPr>
              <a:t>والأنشطة المصاحبة</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مصادر ومراجع</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ar-SA" dirty="0" smtClean="0">
                <a:solidFill>
                  <a:schemeClr val="tx2">
                    <a:lumMod val="75000"/>
                  </a:schemeClr>
                </a:solidFill>
                <a:cs typeface="Arial" pitchFamily="34" charset="0"/>
              </a:rPr>
              <a:t>مقدمة في معنى القضايا </a:t>
            </a:r>
            <a:r>
              <a:rPr lang="ar-SA" dirty="0" smtClean="0">
                <a:solidFill>
                  <a:schemeClr val="tx2">
                    <a:lumMod val="75000"/>
                  </a:schemeClr>
                </a:solidFill>
                <a:cs typeface="Arial" pitchFamily="34" charset="0"/>
              </a:rPr>
              <a:t>الثقافية </a:t>
            </a:r>
            <a:r>
              <a:rPr lang="ar-SA" dirty="0" smtClean="0">
                <a:solidFill>
                  <a:schemeClr val="tx2">
                    <a:lumMod val="75000"/>
                  </a:schemeClr>
                </a:solidFill>
                <a:cs typeface="Arial" pitchFamily="34" charset="0"/>
              </a:rPr>
              <a:t>المعاصرة: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a:r>
              <a:rPr lang="ar-SA" u="sng" dirty="0" smtClean="0"/>
              <a:t>تعريف </a:t>
            </a:r>
            <a:r>
              <a:rPr lang="ar-SA" dirty="0" smtClean="0"/>
              <a:t>الثقافة: </a:t>
            </a:r>
            <a:endParaRPr lang="en-US" dirty="0" smtClean="0"/>
          </a:p>
          <a:p>
            <a:pPr rtl="1"/>
            <a:r>
              <a:rPr lang="ar-SA" dirty="0" smtClean="0"/>
              <a:t>هي </a:t>
            </a:r>
            <a:r>
              <a:rPr lang="ar-SA" dirty="0" smtClean="0">
                <a:solidFill>
                  <a:srgbClr val="FF0000"/>
                </a:solidFill>
              </a:rPr>
              <a:t>جميع السمات الروحية والمادية والفكرية والعاطفية التي تميز مجتمعًا بعينه أو فئة اجتماعية بعينها</a:t>
            </a:r>
            <a:r>
              <a:rPr lang="ar-SA" dirty="0" smtClean="0"/>
              <a:t>، وتشمل </a:t>
            </a:r>
            <a:r>
              <a:rPr lang="ar-SA" dirty="0" smtClean="0">
                <a:solidFill>
                  <a:srgbClr val="FF0000"/>
                </a:solidFill>
              </a:rPr>
              <a:t>الفنون والآداب وطرائق الحياة</a:t>
            </a:r>
            <a:r>
              <a:rPr lang="ar-SA" dirty="0" smtClean="0"/>
              <a:t> كما تشمل </a:t>
            </a:r>
            <a:r>
              <a:rPr lang="ar-SA" dirty="0" smtClean="0">
                <a:solidFill>
                  <a:srgbClr val="FF0000"/>
                </a:solidFill>
              </a:rPr>
              <a:t>الحقوق الأساسية للإنسان ونظم القيم والتقاليد والمعتقدات</a:t>
            </a:r>
            <a:r>
              <a:rPr lang="ar-SA" dirty="0" smtClean="0"/>
              <a:t>.</a:t>
            </a:r>
            <a:endParaRPr lang="en-US" dirty="0" smtClean="0"/>
          </a:p>
          <a:p>
            <a:pPr eaLnBrk="1" hangingPunct="1"/>
            <a:r>
              <a:rPr lang="ar-SA" dirty="0" smtClean="0"/>
              <a:t>هذا هو التعريف العالمي للثقافة والتعريفات الأخرى لا تبتعد عن إطاره مثل ما جاء في منظمة </a:t>
            </a:r>
            <a:r>
              <a:rPr lang="ar-SA" dirty="0" err="1" smtClean="0">
                <a:solidFill>
                  <a:srgbClr val="FF0000"/>
                </a:solidFill>
              </a:rPr>
              <a:t>الإلسكو</a:t>
            </a:r>
            <a:r>
              <a:rPr lang="ar-SA" dirty="0" smtClean="0"/>
              <a:t> وهي المنظمة العربية للتربية والثقافة والعلوم وكذلك ما جاء عن </a:t>
            </a:r>
            <a:r>
              <a:rPr lang="ar-SA" dirty="0" err="1" smtClean="0">
                <a:solidFill>
                  <a:srgbClr val="FF0000"/>
                </a:solidFill>
              </a:rPr>
              <a:t>الإسسكو</a:t>
            </a:r>
            <a:r>
              <a:rPr lang="ar-SA" dirty="0" smtClean="0">
                <a:solidFill>
                  <a:srgbClr val="FF0000"/>
                </a:solidFill>
              </a:rPr>
              <a:t> </a:t>
            </a:r>
            <a:r>
              <a:rPr lang="ar-SA" dirty="0" smtClean="0"/>
              <a:t>وهي المنظمة الإسلامية للتربية والثقافة والعلوم. </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تابع</a:t>
            </a:r>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والثقافة هي التي </a:t>
            </a:r>
            <a:r>
              <a:rPr lang="ar-SA" sz="2800" dirty="0" smtClean="0">
                <a:solidFill>
                  <a:srgbClr val="FF0000"/>
                </a:solidFill>
              </a:rPr>
              <a:t>تمنح الإنسان قدرته على التفكير في ذاته</a:t>
            </a:r>
            <a:r>
              <a:rPr lang="ar-SA" sz="2800" dirty="0" smtClean="0"/>
              <a:t>، وهي التي </a:t>
            </a:r>
            <a:r>
              <a:rPr lang="ar-SA" sz="2800" dirty="0" smtClean="0">
                <a:solidFill>
                  <a:srgbClr val="FF0000"/>
                </a:solidFill>
              </a:rPr>
              <a:t>تجعل منه كائنا يتميز بالإنسانية</a:t>
            </a:r>
            <a:r>
              <a:rPr lang="ar-SA" sz="2800" dirty="0" smtClean="0"/>
              <a:t>، والقدرة على النقد والالتزام الأخلاقي، فعن طريقها نهتدي إلى القيم ونمارسها .</a:t>
            </a:r>
            <a:endParaRPr lang="en-US" sz="2800" dirty="0" smtClean="0"/>
          </a:p>
          <a:p>
            <a:pPr rtl="1"/>
            <a:r>
              <a:rPr lang="ar-SA" sz="2800" dirty="0" smtClean="0"/>
              <a:t>إن الثقافة </a:t>
            </a:r>
            <a:r>
              <a:rPr lang="ar-SA" sz="2800" dirty="0" smtClean="0">
                <a:solidFill>
                  <a:srgbClr val="FF0000"/>
                </a:solidFill>
              </a:rPr>
              <a:t>تتمثل فيما يتعلق بالإنسان من حيث هو إنسان</a:t>
            </a:r>
            <a:r>
              <a:rPr lang="ar-SA" sz="2800" dirty="0" smtClean="0"/>
              <a:t>، فكل ما يتعلق بالإنسان من حيث إنسانيته فهو ثقافة، </a:t>
            </a:r>
            <a:endParaRPr lang="en-US" sz="2800" dirty="0" smtClean="0"/>
          </a:p>
          <a:p>
            <a:pPr rtl="1"/>
            <a:r>
              <a:rPr lang="ar-SA" sz="2800" dirty="0" smtClean="0"/>
              <a:t>ويمكننا من خلال التعريف السابق أن نضع </a:t>
            </a:r>
            <a:r>
              <a:rPr lang="ar-SA" sz="2800" u="sng" dirty="0" smtClean="0"/>
              <a:t>الملاحظات التالية</a:t>
            </a:r>
            <a:r>
              <a:rPr lang="ar-SA" sz="2800" dirty="0" smtClean="0"/>
              <a:t> </a:t>
            </a:r>
            <a:endParaRPr lang="en-US" sz="2800" dirty="0" smtClean="0"/>
          </a:p>
          <a:p>
            <a:pPr lvl="0" rtl="1">
              <a:buNone/>
            </a:pPr>
            <a:r>
              <a:rPr lang="ar-SA" sz="2800" dirty="0" smtClean="0"/>
              <a:t>1. أن </a:t>
            </a:r>
            <a:r>
              <a:rPr lang="ar-SA" sz="2800" dirty="0" smtClean="0">
                <a:solidFill>
                  <a:srgbClr val="FF0000"/>
                </a:solidFill>
              </a:rPr>
              <a:t>قضايا الثقافة قضايا إنسانية </a:t>
            </a:r>
            <a:r>
              <a:rPr lang="ar-SA" sz="2800" dirty="0" smtClean="0"/>
              <a:t>بصفته الإنسانية لذلك قال </a:t>
            </a:r>
            <a:r>
              <a:rPr lang="ar-SA" sz="2800" dirty="0" smtClean="0">
                <a:solidFill>
                  <a:srgbClr val="FF0000"/>
                </a:solidFill>
              </a:rPr>
              <a:t>العقائد والفن والأخلاق والقانون والعرف وكل القدرات والعادات</a:t>
            </a:r>
            <a:r>
              <a:rPr lang="ar-SA" sz="2800" dirty="0" smtClean="0"/>
              <a:t> ولم يقل الطب أو الكيمياء أو الهندسة لأنها أشياء مادية أما الأخلاق ..الخ فهي </a:t>
            </a:r>
            <a:r>
              <a:rPr lang="ar-SA" sz="2800" dirty="0" smtClean="0">
                <a:solidFill>
                  <a:srgbClr val="FF0000"/>
                </a:solidFill>
              </a:rPr>
              <a:t>جانب إنساني روحي أي قضايا ذات بعد إنساني </a:t>
            </a:r>
            <a:r>
              <a:rPr lang="ar-SA" sz="2800" dirty="0" smtClean="0"/>
              <a:t>.</a:t>
            </a:r>
            <a:endParaRPr lang="en-US" sz="2800" b="1" dirty="0" smtClean="0"/>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lstStyle/>
          <a:p>
            <a:pPr lvl="0" rtl="1"/>
            <a:r>
              <a:rPr lang="ar-SA" dirty="0" smtClean="0"/>
              <a:t>2. </a:t>
            </a:r>
            <a:r>
              <a:rPr lang="ar-SA" sz="2800" dirty="0" smtClean="0"/>
              <a:t>هذه </a:t>
            </a:r>
            <a:r>
              <a:rPr lang="ar-SA" sz="2800" dirty="0" smtClean="0">
                <a:solidFill>
                  <a:srgbClr val="FF0000"/>
                </a:solidFill>
              </a:rPr>
              <a:t>العناصر متداخلة وليست عناصر مفصولة </a:t>
            </a:r>
            <a:r>
              <a:rPr lang="ar-SA" sz="2800" dirty="0" smtClean="0"/>
              <a:t>عن بعضها البعض بل هي بناء متكامل أي </a:t>
            </a:r>
            <a:r>
              <a:rPr lang="ar-SA" sz="2800" dirty="0" smtClean="0">
                <a:solidFill>
                  <a:srgbClr val="FF0000"/>
                </a:solidFill>
              </a:rPr>
              <a:t>كلٌّ مركبٌ </a:t>
            </a:r>
            <a:r>
              <a:rPr lang="ar-SA" sz="2800" dirty="0" smtClean="0"/>
              <a:t>وهناك معتقدات تقوم علها قيم .</a:t>
            </a:r>
            <a:endParaRPr lang="en-US" sz="2800" b="1" dirty="0" smtClean="0"/>
          </a:p>
          <a:p>
            <a:pPr lvl="0" rtl="1"/>
            <a:r>
              <a:rPr lang="ar-SA" sz="2800" dirty="0" smtClean="0"/>
              <a:t>3. أن هذه </a:t>
            </a:r>
            <a:r>
              <a:rPr lang="ar-SA" sz="2800" dirty="0" smtClean="0">
                <a:solidFill>
                  <a:srgbClr val="FF0000"/>
                </a:solidFill>
              </a:rPr>
              <a:t>الثقافة ليست معارف نظرية</a:t>
            </a:r>
            <a:r>
              <a:rPr lang="ar-SA" sz="2800" dirty="0" smtClean="0"/>
              <a:t> أي ليست فلسفة أو فكر مجرد في فكر إنسان أو فيلسوف أو كتاب </a:t>
            </a:r>
            <a:r>
              <a:rPr lang="ar-SA" sz="2800" dirty="0" smtClean="0">
                <a:solidFill>
                  <a:srgbClr val="FF0000"/>
                </a:solidFill>
              </a:rPr>
              <a:t>بل الثقافة حياة جماعية وواقع فكري وسلوكي يتحرك </a:t>
            </a:r>
            <a:r>
              <a:rPr lang="ar-SA" sz="2800" dirty="0" err="1" smtClean="0">
                <a:solidFill>
                  <a:srgbClr val="FF0000"/>
                </a:solidFill>
              </a:rPr>
              <a:t>به</a:t>
            </a:r>
            <a:r>
              <a:rPr lang="ar-SA" sz="2800" dirty="0" smtClean="0">
                <a:solidFill>
                  <a:srgbClr val="FF0000"/>
                </a:solidFill>
              </a:rPr>
              <a:t> الناس؛ أي علم وعمل</a:t>
            </a:r>
            <a:r>
              <a:rPr lang="ar-SA" sz="2800" dirty="0" smtClean="0"/>
              <a:t> مترابطان .</a:t>
            </a:r>
            <a:endParaRPr lang="en-US" sz="2800" b="1" dirty="0" smtClean="0"/>
          </a:p>
          <a:p>
            <a:pPr lvl="0" rtl="1"/>
            <a:r>
              <a:rPr lang="ar-SA" sz="2800" dirty="0" smtClean="0"/>
              <a:t>4. أن </a:t>
            </a:r>
            <a:r>
              <a:rPr lang="ar-SA" sz="2800" dirty="0" smtClean="0">
                <a:solidFill>
                  <a:srgbClr val="FF0000"/>
                </a:solidFill>
              </a:rPr>
              <a:t>الثقافة ليست تميزا فرديا بل هي جماعية</a:t>
            </a:r>
            <a:r>
              <a:rPr lang="ar-SA" sz="2800" dirty="0" smtClean="0"/>
              <a:t>، بمعنى أن الشخص يعيش الثقافة في ظل مجتمع أو أمة تعيش هذه الثقافة، ومن الصعب أن يعيش الإنسان بعيدا عن ثقافته، لذلك يعاني المغترب ونجده يبحث عن أقلية أو أسرة تتفق معه في الثقافة</a:t>
            </a:r>
            <a:r>
              <a:rPr lang="ar-SA" dirty="0" smtClean="0"/>
              <a:t>.</a:t>
            </a:r>
            <a:endParaRPr lang="en-US" b="1"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lstStyle/>
          <a:p>
            <a:pPr lvl="0"/>
            <a:r>
              <a:rPr lang="ar-SA" dirty="0" smtClean="0"/>
              <a:t>5. أن </a:t>
            </a:r>
            <a:r>
              <a:rPr lang="ar-SA" dirty="0" smtClean="0">
                <a:solidFill>
                  <a:srgbClr val="FF0000"/>
                </a:solidFill>
              </a:rPr>
              <a:t>الثقافة بمجموعها تمثل تميزا للمجتمع أو الأمة عن المجتمعات والأمم الأخرى</a:t>
            </a:r>
            <a:r>
              <a:rPr lang="ar-SA" dirty="0" smtClean="0"/>
              <a:t>، أي أن </a:t>
            </a:r>
            <a:r>
              <a:rPr lang="ar-SA" dirty="0" smtClean="0">
                <a:solidFill>
                  <a:srgbClr val="FF0000"/>
                </a:solidFill>
              </a:rPr>
              <a:t>الأمم تختلف وتتمايز عن بعضها في الثقافات</a:t>
            </a:r>
            <a:r>
              <a:rPr lang="ar-SA" dirty="0" smtClean="0"/>
              <a:t> وليس بالجوانب المادية ولا استعمال السيارات ولا الطب التشريحي ولكن بين المسلم والغربي والهندوسي التمايز بالثقافة والعقائد والنظم والأعراف.</a:t>
            </a:r>
            <a:endParaRPr lang="en-US" b="1"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الثقافة</a:t>
            </a:r>
            <a:endParaRPr lang="ar-SA" dirty="0"/>
          </a:p>
        </p:txBody>
      </p:sp>
      <p:sp>
        <p:nvSpPr>
          <p:cNvPr id="3" name="عنصر نائب للمحتوى 2"/>
          <p:cNvSpPr>
            <a:spLocks noGrp="1"/>
          </p:cNvSpPr>
          <p:nvPr>
            <p:ph idx="1"/>
          </p:nvPr>
        </p:nvSpPr>
        <p:spPr/>
        <p:txBody>
          <a:bodyPr/>
          <a:lstStyle/>
          <a:p>
            <a:pPr rtl="1"/>
            <a:r>
              <a:rPr lang="ar-SA" dirty="0" smtClean="0">
                <a:solidFill>
                  <a:srgbClr val="FF0000"/>
                </a:solidFill>
              </a:rPr>
              <a:t>للثقافة ثلاثة عناصر أساسية </a:t>
            </a:r>
            <a:r>
              <a:rPr lang="ar-SA" dirty="0" smtClean="0"/>
              <a:t>هي التي تشكل ثقافة الأمم مهما اختلفت فأي ثقافة في العالم لابد أن تحوي هذه الثلاثة عناصر  بدائية أو متحضرة كتابية أو ليست كتابية بمعنى أن الاختلاف ليس على وجود هذه العناصر إنما الاختلاف في نوعية هذه الثقافة من مجتمع إلى آخر</a:t>
            </a:r>
            <a:endParaRPr lang="en-US" dirty="0" smtClean="0"/>
          </a:p>
          <a:p>
            <a:r>
              <a:rPr lang="ar-SA" dirty="0" smtClean="0">
                <a:solidFill>
                  <a:srgbClr val="FF0000"/>
                </a:solidFill>
              </a:rPr>
              <a:t>والعناصر هي 1- تفسير الوجود .    2- القيم.   3- النظم</a:t>
            </a:r>
            <a:r>
              <a:rPr lang="ar-SA" dirty="0" smtClean="0"/>
              <a:t>.</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الثقافة/ الأول : تفسير الوجود</a:t>
            </a:r>
            <a:endParaRPr lang="ar-SA" dirty="0"/>
          </a:p>
        </p:txBody>
      </p:sp>
      <p:sp>
        <p:nvSpPr>
          <p:cNvPr id="3" name="عنصر نائب للمحتوى 2"/>
          <p:cNvSpPr>
            <a:spLocks noGrp="1"/>
          </p:cNvSpPr>
          <p:nvPr>
            <p:ph idx="1"/>
          </p:nvPr>
        </p:nvSpPr>
        <p:spPr/>
        <p:txBody>
          <a:bodyPr/>
          <a:lstStyle/>
          <a:p>
            <a:pPr rtl="1"/>
            <a:r>
              <a:rPr lang="ar-SA" dirty="0" smtClean="0"/>
              <a:t>هي تلك الإجابة التي يشعر الإنسان – أي إنسان – أنها مطلب لديه.. </a:t>
            </a:r>
            <a:r>
              <a:rPr lang="ar-SA" dirty="0" smtClean="0">
                <a:solidFill>
                  <a:srgbClr val="FF0000"/>
                </a:solidFill>
              </a:rPr>
              <a:t>وهي عموماً إجابات الأسئلة الوجودية من أنا؟ كيف جئت؟ ما هدف وجودي؟ ما هو مصيري؟ ماذا بعد الحياة؟ كيف جاء هذا الكون وما علاقتي </a:t>
            </a:r>
            <a:r>
              <a:rPr lang="ar-SA" dirty="0" err="1" smtClean="0">
                <a:solidFill>
                  <a:srgbClr val="FF0000"/>
                </a:solidFill>
              </a:rPr>
              <a:t>به</a:t>
            </a:r>
            <a:r>
              <a:rPr lang="ar-SA" dirty="0" smtClean="0">
                <a:solidFill>
                  <a:srgbClr val="FF0000"/>
                </a:solidFill>
              </a:rPr>
              <a:t>؟ .هل هذا الكون له إله ؟وكم إله له ؟. </a:t>
            </a:r>
            <a:r>
              <a:rPr lang="ar-SA" dirty="0" err="1" smtClean="0">
                <a:solidFill>
                  <a:srgbClr val="FF0000"/>
                </a:solidFill>
              </a:rPr>
              <a:t>إلخ</a:t>
            </a:r>
            <a:r>
              <a:rPr lang="ar-SA" dirty="0" smtClean="0">
                <a:solidFill>
                  <a:srgbClr val="FF0000"/>
                </a:solidFill>
              </a:rPr>
              <a:t>  </a:t>
            </a:r>
            <a:r>
              <a:rPr lang="ar-SA" dirty="0" smtClean="0"/>
              <a:t>ولا يهدأ الإنسان ولا يقر له قرار حتى يجد إجابات بغض النظر عن صحتها، سواء كانت الإجابات ربانية أو خرافية أو أسطورية أو فلسفية فإن كانت صحيحة  هدأت نفسه واطمأنت وإلا فلا. </a:t>
            </a:r>
            <a:endParaRPr lang="en-US"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الثقافة/الثاني: القيم</a:t>
            </a:r>
            <a:endParaRPr lang="ar-SA" dirty="0"/>
          </a:p>
        </p:txBody>
      </p:sp>
      <p:sp>
        <p:nvSpPr>
          <p:cNvPr id="3" name="عنصر نائب للمحتوى 2"/>
          <p:cNvSpPr>
            <a:spLocks noGrp="1"/>
          </p:cNvSpPr>
          <p:nvPr>
            <p:ph idx="1"/>
          </p:nvPr>
        </p:nvSpPr>
        <p:spPr/>
        <p:txBody>
          <a:bodyPr/>
          <a:lstStyle/>
          <a:p>
            <a:pPr rtl="1"/>
            <a:r>
              <a:rPr lang="ar-SA" sz="2800" dirty="0" smtClean="0"/>
              <a:t>هي </a:t>
            </a:r>
            <a:r>
              <a:rPr lang="ar-SA" sz="2800" dirty="0" smtClean="0">
                <a:solidFill>
                  <a:srgbClr val="FF0000"/>
                </a:solidFill>
              </a:rPr>
              <a:t>المعايير التي يتعامل معها الإنسان في الحياة مثل العدل – الصدق- الوفاء – وهي تلك المثل التي تتميز بها الحياة الإنسانية عن الحياة الحيوانية</a:t>
            </a:r>
            <a:r>
              <a:rPr lang="ar-SA" sz="2800" dirty="0" smtClean="0"/>
              <a:t>.. أو هي القواعد التي يقيّم الناس عليها حياتهم ليرتفعوا </a:t>
            </a:r>
            <a:r>
              <a:rPr lang="ar-SA" sz="2800" dirty="0" err="1" smtClean="0"/>
              <a:t>بها</a:t>
            </a:r>
            <a:r>
              <a:rPr lang="ar-SA" sz="2800" dirty="0" smtClean="0"/>
              <a:t> عن الحياة الحيوانية .</a:t>
            </a:r>
            <a:endParaRPr lang="en-US" sz="2800" dirty="0" smtClean="0"/>
          </a:p>
          <a:p>
            <a:pPr rtl="1"/>
            <a:endParaRPr lang="ar-SA" sz="2800" dirty="0" smtClean="0"/>
          </a:p>
          <a:p>
            <a:pPr rtl="1"/>
            <a:r>
              <a:rPr lang="ar-SA" sz="2800" dirty="0" smtClean="0"/>
              <a:t>وهي على أنواع: </a:t>
            </a:r>
            <a:endParaRPr lang="en-US" sz="2800" dirty="0" smtClean="0"/>
          </a:p>
          <a:p>
            <a:pPr lvl="0" rtl="1"/>
            <a:r>
              <a:rPr lang="ar-SA" sz="2800" dirty="0" smtClean="0">
                <a:solidFill>
                  <a:srgbClr val="FF0000"/>
                </a:solidFill>
              </a:rPr>
              <a:t>- قيم </a:t>
            </a:r>
            <a:r>
              <a:rPr lang="ar-SA" sz="2800" dirty="0" smtClean="0">
                <a:solidFill>
                  <a:srgbClr val="FF0000"/>
                </a:solidFill>
              </a:rPr>
              <a:t>فكرية (قيم الحق) </a:t>
            </a:r>
            <a:r>
              <a:rPr lang="ar-SA" sz="2800" dirty="0" smtClean="0"/>
              <a:t>: معايير تحكم حركة الإنسان الفكرية.                       </a:t>
            </a:r>
            <a:endParaRPr lang="en-US" sz="2800" b="1" dirty="0" smtClean="0"/>
          </a:p>
          <a:p>
            <a:pPr lvl="0" rtl="1"/>
            <a:r>
              <a:rPr lang="ar-SA" sz="2800" dirty="0" smtClean="0">
                <a:solidFill>
                  <a:srgbClr val="FF0000"/>
                </a:solidFill>
              </a:rPr>
              <a:t>- قيم </a:t>
            </a:r>
            <a:r>
              <a:rPr lang="ar-SA" sz="2800" dirty="0" smtClean="0">
                <a:solidFill>
                  <a:srgbClr val="FF0000"/>
                </a:solidFill>
              </a:rPr>
              <a:t>الخير</a:t>
            </a:r>
            <a:r>
              <a:rPr lang="ar-SA" sz="2800" dirty="0" smtClean="0"/>
              <a:t>: القيم الأخلاقية : الصدق الوفاء البر الحياء.</a:t>
            </a:r>
            <a:endParaRPr lang="en-US" sz="2800" b="1" dirty="0" smtClean="0"/>
          </a:p>
          <a:p>
            <a:pPr lvl="0" rtl="1"/>
            <a:r>
              <a:rPr lang="ar-SA" sz="2800" dirty="0" smtClean="0">
                <a:solidFill>
                  <a:srgbClr val="FF0000"/>
                </a:solidFill>
              </a:rPr>
              <a:t>- قيم الجمال: </a:t>
            </a:r>
            <a:r>
              <a:rPr lang="ar-SA" sz="2800" dirty="0" smtClean="0"/>
              <a:t>قيم الذوق ورؤية الجماليات. </a:t>
            </a:r>
            <a:endParaRPr lang="en-US" sz="2800" b="1"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عناصر الثقافة/الثالث: النظم التشريعية في جوانب الحياة</a:t>
            </a:r>
            <a:endParaRPr lang="ar-SA" sz="3200" dirty="0"/>
          </a:p>
        </p:txBody>
      </p:sp>
      <p:sp>
        <p:nvSpPr>
          <p:cNvPr id="3" name="عنصر نائب للمحتوى 2"/>
          <p:cNvSpPr>
            <a:spLocks noGrp="1"/>
          </p:cNvSpPr>
          <p:nvPr>
            <p:ph idx="1"/>
          </p:nvPr>
        </p:nvSpPr>
        <p:spPr/>
        <p:txBody>
          <a:bodyPr/>
          <a:lstStyle/>
          <a:p>
            <a:pPr rtl="1"/>
            <a:r>
              <a:rPr lang="ar-SA" dirty="0" smtClean="0">
                <a:solidFill>
                  <a:srgbClr val="FF0000"/>
                </a:solidFill>
              </a:rPr>
              <a:t>القوانين أو التعاليم والأعراف والتقاليد أو الشعائر التي يمارسها الإنسان في حياته</a:t>
            </a:r>
            <a:r>
              <a:rPr lang="ar-SA" dirty="0" smtClean="0"/>
              <a:t>. سواء اللصيقة بالإنسان (العبادة، الأخلاق) أو ما دونها (النظم التعليمية، الإعلامية، الإدارية..) وتشمل كذلك التشريعات التاريخية التي توارثتها الأجيال وأصبحت قانوناً ملزماً سواء كانت مدروسة أو غير مدروسة مثل نظم العشائر والبدو وهي نظم لا يستطيع الإنسان أن ينفك عنها . </a:t>
            </a:r>
            <a:endParaRPr lang="en-US" dirty="0" smtClean="0"/>
          </a:p>
          <a:p>
            <a:pPr rtl="1"/>
            <a:r>
              <a:rPr lang="ar-SA" dirty="0" smtClean="0">
                <a:solidFill>
                  <a:srgbClr val="FF0000"/>
                </a:solidFill>
              </a:rPr>
              <a:t>من خلال هذه العناصر تتشكل شخصية الإنسان وتبنى ثقافته </a:t>
            </a:r>
            <a:r>
              <a:rPr lang="ar-SA" dirty="0" smtClean="0"/>
              <a:t>.</a:t>
            </a:r>
            <a:endParaRPr lang="en-US"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القضايا الثقافية المعاصرة:</a:t>
            </a:r>
            <a:endParaRPr lang="ar-SA" dirty="0"/>
          </a:p>
        </p:txBody>
      </p:sp>
      <p:sp>
        <p:nvSpPr>
          <p:cNvPr id="3" name="عنصر نائب للمحتوى 2"/>
          <p:cNvSpPr>
            <a:spLocks noGrp="1"/>
          </p:cNvSpPr>
          <p:nvPr>
            <p:ph idx="1"/>
          </p:nvPr>
        </p:nvSpPr>
        <p:spPr/>
        <p:txBody>
          <a:bodyPr/>
          <a:lstStyle/>
          <a:p>
            <a:pPr rtl="1"/>
            <a:r>
              <a:rPr lang="ar-SA" dirty="0" smtClean="0"/>
              <a:t>هي </a:t>
            </a:r>
            <a:r>
              <a:rPr lang="ar-SA" dirty="0" smtClean="0">
                <a:solidFill>
                  <a:srgbClr val="FF0000"/>
                </a:solidFill>
              </a:rPr>
              <a:t>الموضوعات أو المسائل أو المشكلات التي تثيرها بعض جوانب الثقافة أو عناصرها</a:t>
            </a:r>
            <a:r>
              <a:rPr lang="ar-SA" dirty="0" smtClean="0"/>
              <a:t>، إما ما يتعلق منها بالوجود أو بالقيم أو بالنظم، ونتناولها في صيغة قضايا </a:t>
            </a:r>
            <a:r>
              <a:rPr lang="ar-SA" dirty="0" smtClean="0">
                <a:solidFill>
                  <a:srgbClr val="FF0000"/>
                </a:solidFill>
              </a:rPr>
              <a:t>تواجهنا في واقعنا المعاصر الذي نعيشه، ونحتاج تجاهها على موقف، نحدد </a:t>
            </a:r>
            <a:r>
              <a:rPr lang="ar-SA" dirty="0" err="1" smtClean="0">
                <a:solidFill>
                  <a:srgbClr val="FF0000"/>
                </a:solidFill>
              </a:rPr>
              <a:t>به</a:t>
            </a:r>
            <a:r>
              <a:rPr lang="ar-SA" dirty="0" smtClean="0">
                <a:solidFill>
                  <a:srgbClr val="FF0000"/>
                </a:solidFill>
              </a:rPr>
              <a:t> وجهتنا</a:t>
            </a:r>
            <a:r>
              <a:rPr lang="ar-SA" dirty="0" smtClean="0"/>
              <a:t>.</a:t>
            </a:r>
            <a:endParaRPr lang="en-US"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مسوغات المقرر:</a:t>
            </a:r>
            <a:endParaRPr lang="ar-SA" dirty="0"/>
          </a:p>
        </p:txBody>
      </p:sp>
      <p:sp>
        <p:nvSpPr>
          <p:cNvPr id="3" name="عنصر نائب للمحتوى 2"/>
          <p:cNvSpPr>
            <a:spLocks noGrp="1"/>
          </p:cNvSpPr>
          <p:nvPr>
            <p:ph idx="1"/>
          </p:nvPr>
        </p:nvSpPr>
        <p:spPr/>
        <p:txBody>
          <a:bodyPr/>
          <a:lstStyle/>
          <a:p>
            <a:pPr algn="just" rtl="1"/>
            <a:r>
              <a:rPr lang="ar-SA" dirty="0" smtClean="0">
                <a:solidFill>
                  <a:srgbClr val="FF0000"/>
                </a:solidFill>
              </a:rPr>
              <a:t>حاجة </a:t>
            </a:r>
            <a:r>
              <a:rPr lang="ar-SA" dirty="0" smtClean="0">
                <a:solidFill>
                  <a:srgbClr val="FF0000"/>
                </a:solidFill>
              </a:rPr>
              <a:t>الطالب </a:t>
            </a:r>
            <a:r>
              <a:rPr lang="ar-SA" dirty="0" smtClean="0"/>
              <a:t>إلى دراسة بعض القضايا الثقافية المعاصرة </a:t>
            </a:r>
            <a:r>
              <a:rPr lang="ar-SA" dirty="0" smtClean="0">
                <a:solidFill>
                  <a:srgbClr val="FF0000"/>
                </a:solidFill>
              </a:rPr>
              <a:t>وتجلية حقيقتها وموقف الإسلام منها، باعتبارنا مسلمين ومعاصرين نحتاج على معرفة الموقف الإسلامي الصحيح من مثل هذه القضايا </a:t>
            </a:r>
            <a:r>
              <a:rPr lang="ar-SA" dirty="0" smtClean="0"/>
              <a:t>التي </a:t>
            </a:r>
            <a:r>
              <a:rPr lang="ar-SA" dirty="0" smtClean="0">
                <a:solidFill>
                  <a:srgbClr val="FF0000"/>
                </a:solidFill>
              </a:rPr>
              <a:t>تمس حياتنا وتوجه أفكارنا </a:t>
            </a:r>
            <a:r>
              <a:rPr lang="ar-SA" dirty="0" smtClean="0"/>
              <a:t>ولها </a:t>
            </a:r>
            <a:r>
              <a:rPr lang="ar-SA" dirty="0" smtClean="0">
                <a:solidFill>
                  <a:srgbClr val="FF0000"/>
                </a:solidFill>
              </a:rPr>
              <a:t>أثر على سلوكنا </a:t>
            </a:r>
            <a:r>
              <a:rPr lang="ar-SA" dirty="0" smtClean="0"/>
              <a:t>فرادى وجماعات.</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محتوى المقرر</a:t>
            </a:r>
            <a:endParaRPr lang="ar-SA" dirty="0"/>
          </a:p>
        </p:txBody>
      </p:sp>
      <p:sp>
        <p:nvSpPr>
          <p:cNvPr id="3" name="عنصر نائب للمحتوى 2"/>
          <p:cNvSpPr>
            <a:spLocks noGrp="1"/>
          </p:cNvSpPr>
          <p:nvPr>
            <p:ph idx="1"/>
          </p:nvPr>
        </p:nvSpPr>
        <p:spPr/>
        <p:txBody>
          <a:bodyPr/>
          <a:lstStyle/>
          <a:p>
            <a:pPr rtl="1"/>
            <a:r>
              <a:rPr lang="ar-SA" sz="2800" dirty="0" smtClean="0"/>
              <a:t>يحتوى المقرر على </a:t>
            </a:r>
            <a:r>
              <a:rPr lang="ar-SA" sz="2800" dirty="0" smtClean="0">
                <a:solidFill>
                  <a:srgbClr val="FF0000"/>
                </a:solidFill>
              </a:rPr>
              <a:t>14</a:t>
            </a:r>
            <a:r>
              <a:rPr lang="ar-SA" sz="2800" dirty="0" smtClean="0"/>
              <a:t> محاضرة موزعة على </a:t>
            </a:r>
            <a:r>
              <a:rPr lang="ar-SA" sz="2800" dirty="0" smtClean="0">
                <a:solidFill>
                  <a:srgbClr val="FF0000"/>
                </a:solidFill>
              </a:rPr>
              <a:t>14</a:t>
            </a:r>
            <a:r>
              <a:rPr lang="ar-SA" sz="2800" dirty="0" smtClean="0"/>
              <a:t> أسبوع.</a:t>
            </a:r>
          </a:p>
          <a:p>
            <a:pPr rtl="1"/>
            <a:endParaRPr lang="ar-SA" sz="2400" b="1" dirty="0" smtClean="0"/>
          </a:p>
          <a:p>
            <a:pPr rtl="1"/>
            <a:endParaRPr lang="ar-SA" sz="2400" b="1" dirty="0" smtClean="0"/>
          </a:p>
          <a:p>
            <a:pPr rtl="1"/>
            <a:r>
              <a:rPr lang="ar-SA" sz="2400" b="1" dirty="0" smtClean="0"/>
              <a:t>محاضرة تمهيدية - الوسطية - عالمية الإسلام والروابط البشرية - الحوار- الدين والعلم - التجديد – الاستشراق – التغريب – العولمة الثقافية - الإرهاب – الاستعمار – التنصير - اللغة العربية وعاء التعليم والثقافة - تأخر المسلمين والنهوض بهم.</a:t>
            </a:r>
            <a:endParaRPr lang="en-US" sz="2400" b="1"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أهداف المقرر:</a:t>
            </a:r>
            <a:endParaRPr lang="ar-SA" dirty="0"/>
          </a:p>
        </p:txBody>
      </p:sp>
      <p:sp>
        <p:nvSpPr>
          <p:cNvPr id="3" name="عنصر نائب للمحتوى 2"/>
          <p:cNvSpPr>
            <a:spLocks noGrp="1"/>
          </p:cNvSpPr>
          <p:nvPr>
            <p:ph idx="1"/>
          </p:nvPr>
        </p:nvSpPr>
        <p:spPr/>
        <p:txBody>
          <a:bodyPr/>
          <a:lstStyle/>
          <a:p>
            <a:pPr rtl="1"/>
            <a:r>
              <a:rPr lang="ar-SA" dirty="0" smtClean="0">
                <a:solidFill>
                  <a:srgbClr val="FF0000"/>
                </a:solidFill>
              </a:rPr>
              <a:t>يتوقع في نهاية تدريس المقرر </a:t>
            </a:r>
            <a:r>
              <a:rPr lang="ar-SA" dirty="0" smtClean="0"/>
              <a:t>أن يكون الطالب قادراً على أن:</a:t>
            </a:r>
            <a:endParaRPr lang="en-US" dirty="0" smtClean="0"/>
          </a:p>
          <a:p>
            <a:pPr rtl="1"/>
            <a:r>
              <a:rPr lang="ar-SA" sz="2400" b="1" dirty="0" smtClean="0"/>
              <a:t>- </a:t>
            </a:r>
            <a:r>
              <a:rPr lang="ar-SA" sz="2400" b="1" dirty="0" smtClean="0">
                <a:solidFill>
                  <a:srgbClr val="FF0000"/>
                </a:solidFill>
              </a:rPr>
              <a:t>يعرف</a:t>
            </a:r>
            <a:r>
              <a:rPr lang="ar-SA" sz="2400" b="1" dirty="0" smtClean="0"/>
              <a:t> أهم القضايا الثقافية المعاصرة التي تمس الفرد والمجتمع.</a:t>
            </a:r>
            <a:endParaRPr lang="en-US" sz="2400" b="1" dirty="0" smtClean="0"/>
          </a:p>
          <a:p>
            <a:pPr rtl="1"/>
            <a:r>
              <a:rPr lang="ar-SA" sz="2400" b="1" dirty="0" smtClean="0"/>
              <a:t>- </a:t>
            </a:r>
            <a:r>
              <a:rPr lang="ar-SA" sz="2400" b="1" dirty="0" smtClean="0">
                <a:solidFill>
                  <a:srgbClr val="FF0000"/>
                </a:solidFill>
              </a:rPr>
              <a:t>يبيّن</a:t>
            </a:r>
            <a:r>
              <a:rPr lang="ar-SA" sz="2400" b="1" dirty="0" smtClean="0"/>
              <a:t> موقف الإسلام من القضايا الثقافية المعروضة. </a:t>
            </a:r>
            <a:endParaRPr lang="en-US" sz="2400" b="1" dirty="0" smtClean="0"/>
          </a:p>
          <a:p>
            <a:pPr rtl="1"/>
            <a:r>
              <a:rPr lang="ar-SA" sz="2400" b="1" dirty="0" smtClean="0"/>
              <a:t>- </a:t>
            </a:r>
            <a:r>
              <a:rPr lang="ar-SA" sz="2400" b="1" dirty="0" smtClean="0">
                <a:solidFill>
                  <a:srgbClr val="FF0000"/>
                </a:solidFill>
              </a:rPr>
              <a:t>يوضح</a:t>
            </a:r>
            <a:r>
              <a:rPr lang="ar-SA" sz="2400" b="1" dirty="0" smtClean="0"/>
              <a:t> المنهج السليم للإسلام. </a:t>
            </a:r>
            <a:endParaRPr lang="en-US" sz="2400" b="1"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طرائق التدريس والأنشطة المصاحبة</a:t>
            </a:r>
            <a:endParaRPr lang="ar-SA" dirty="0"/>
          </a:p>
        </p:txBody>
      </p:sp>
      <p:sp>
        <p:nvSpPr>
          <p:cNvPr id="3" name="عنصر نائب للمحتوى 2"/>
          <p:cNvSpPr>
            <a:spLocks noGrp="1"/>
          </p:cNvSpPr>
          <p:nvPr>
            <p:ph idx="1"/>
          </p:nvPr>
        </p:nvSpPr>
        <p:spPr/>
        <p:txBody>
          <a:bodyPr/>
          <a:lstStyle/>
          <a:p>
            <a:pPr rtl="1">
              <a:buFontTx/>
              <a:buChar char="-"/>
            </a:pPr>
            <a:r>
              <a:rPr lang="ar-SA" sz="2400" b="1" dirty="0" smtClean="0"/>
              <a:t>استخدام طريقة </a:t>
            </a:r>
            <a:r>
              <a:rPr lang="ar-SA" sz="2400" b="1" dirty="0" smtClean="0">
                <a:solidFill>
                  <a:srgbClr val="FF0000"/>
                </a:solidFill>
              </a:rPr>
              <a:t>الإلقاء والمحاورة </a:t>
            </a:r>
            <a:r>
              <a:rPr lang="ar-SA" sz="2400" b="1" dirty="0" smtClean="0"/>
              <a:t>عند عرض المادة العلمية.</a:t>
            </a:r>
          </a:p>
          <a:p>
            <a:pPr rtl="1">
              <a:buFontTx/>
              <a:buChar char="-"/>
            </a:pPr>
            <a:endParaRPr lang="en-US" sz="2400" b="1" dirty="0" smtClean="0"/>
          </a:p>
          <a:p>
            <a:pPr rtl="1">
              <a:buFontTx/>
              <a:buChar char="-"/>
            </a:pPr>
            <a:r>
              <a:rPr lang="ar-SA" sz="2400" b="1" dirty="0" smtClean="0"/>
              <a:t>فتح </a:t>
            </a:r>
            <a:r>
              <a:rPr lang="ar-SA" sz="2400" b="1" dirty="0" smtClean="0">
                <a:solidFill>
                  <a:srgbClr val="FF0000"/>
                </a:solidFill>
              </a:rPr>
              <a:t>المناقشة في القضايا المطروحة </a:t>
            </a:r>
            <a:r>
              <a:rPr lang="ar-SA" sz="2400" b="1" dirty="0" smtClean="0"/>
              <a:t>عن طريق مشاركة الطلبة في إنضاج </a:t>
            </a:r>
            <a:r>
              <a:rPr lang="ar-SA" sz="2400" b="1" dirty="0" smtClean="0"/>
              <a:t>الموضوعات في </a:t>
            </a:r>
            <a:r>
              <a:rPr lang="ar-SA" sz="2400" b="1" dirty="0" smtClean="0">
                <a:solidFill>
                  <a:srgbClr val="FF0000"/>
                </a:solidFill>
              </a:rPr>
              <a:t>منتدى النقاش</a:t>
            </a:r>
            <a:r>
              <a:rPr lang="ar-SA" sz="2400" b="1" dirty="0" smtClean="0"/>
              <a:t> الخاص بالمقرر على </a:t>
            </a:r>
            <a:r>
              <a:rPr lang="ar-SA" sz="2400" b="1" dirty="0" err="1" smtClean="0"/>
              <a:t>البلاكبورد</a:t>
            </a:r>
            <a:r>
              <a:rPr lang="ar-SA" sz="2400" b="1" dirty="0" smtClean="0"/>
              <a:t>.</a:t>
            </a:r>
            <a:endParaRPr lang="ar-SA" sz="2400" b="1" dirty="0" smtClean="0"/>
          </a:p>
          <a:p>
            <a:pPr rtl="1">
              <a:buFontTx/>
              <a:buChar char="-"/>
            </a:pPr>
            <a:endParaRPr lang="en-US" sz="2400" b="1" dirty="0" smtClean="0"/>
          </a:p>
          <a:p>
            <a:pPr rtl="1">
              <a:buFontTx/>
              <a:buChar char="-"/>
            </a:pPr>
            <a:r>
              <a:rPr lang="ar-SA" sz="2400" b="1" dirty="0" smtClean="0"/>
              <a:t>تكليف الطلبة ببعض </a:t>
            </a:r>
            <a:r>
              <a:rPr lang="ar-SA" sz="2400" b="1" dirty="0" smtClean="0">
                <a:solidFill>
                  <a:srgbClr val="FF0000"/>
                </a:solidFill>
              </a:rPr>
              <a:t>الواجبات</a:t>
            </a:r>
            <a:r>
              <a:rPr lang="ar-SA" sz="2400" b="1" dirty="0" smtClean="0"/>
              <a:t>.</a:t>
            </a:r>
          </a:p>
          <a:p>
            <a:pPr rtl="1"/>
            <a:endParaRPr lang="en-US" sz="2400" b="1" dirty="0" smtClean="0"/>
          </a:p>
          <a:p>
            <a:pPr rtl="1"/>
            <a:r>
              <a:rPr lang="ar-SA" sz="2400" b="1" dirty="0" smtClean="0"/>
              <a:t>- </a:t>
            </a:r>
            <a:r>
              <a:rPr lang="ar-SA" sz="2400" b="1" dirty="0" smtClean="0">
                <a:solidFill>
                  <a:srgbClr val="FF0000"/>
                </a:solidFill>
              </a:rPr>
              <a:t>ربط المادة العلمية بواقعنا المعاصر وثقافتنا </a:t>
            </a:r>
            <a:r>
              <a:rPr lang="ar-SA" sz="2400" b="1" dirty="0" smtClean="0"/>
              <a:t>الإسلامية. </a:t>
            </a:r>
            <a:endParaRPr lang="en-US" sz="2400" b="1"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مصادر المقرر ومراجعه</a:t>
            </a:r>
            <a:endParaRPr lang="ar-SA" dirty="0"/>
          </a:p>
        </p:txBody>
      </p:sp>
      <p:sp>
        <p:nvSpPr>
          <p:cNvPr id="3" name="عنصر نائب للمحتوى 2"/>
          <p:cNvSpPr>
            <a:spLocks noGrp="1"/>
          </p:cNvSpPr>
          <p:nvPr>
            <p:ph idx="1"/>
          </p:nvPr>
        </p:nvSpPr>
        <p:spPr/>
        <p:txBody>
          <a:bodyPr/>
          <a:lstStyle/>
          <a:p>
            <a:pPr rtl="1"/>
            <a:r>
              <a:rPr lang="ar-SA" b="1" dirty="0" smtClean="0"/>
              <a:t>المرجع الأساس:</a:t>
            </a:r>
          </a:p>
          <a:p>
            <a:pPr rtl="1"/>
            <a:r>
              <a:rPr lang="ar-SA" b="1" dirty="0" smtClean="0"/>
              <a:t>		</a:t>
            </a:r>
            <a:r>
              <a:rPr lang="ar-SA" sz="2400" b="1" dirty="0" smtClean="0">
                <a:solidFill>
                  <a:srgbClr val="FF0000"/>
                </a:solidFill>
              </a:rPr>
              <a:t>مذكرة قضايا ثقافية معاصرة، </a:t>
            </a:r>
            <a:r>
              <a:rPr lang="ar-SA" sz="2400" b="1" dirty="0" err="1" smtClean="0">
                <a:solidFill>
                  <a:srgbClr val="FF0000"/>
                </a:solidFill>
              </a:rPr>
              <a:t>أ</a:t>
            </a:r>
            <a:r>
              <a:rPr lang="ar-SA" sz="2400" b="1" dirty="0" smtClean="0">
                <a:solidFill>
                  <a:srgbClr val="FF0000"/>
                </a:solidFill>
              </a:rPr>
              <a:t>. د. أحمد </a:t>
            </a:r>
            <a:r>
              <a:rPr lang="ar-SA" sz="2400" b="1" dirty="0" err="1" smtClean="0">
                <a:solidFill>
                  <a:srgbClr val="FF0000"/>
                </a:solidFill>
              </a:rPr>
              <a:t>الحليبي</a:t>
            </a:r>
            <a:r>
              <a:rPr lang="ar-SA" sz="2400" b="1" dirty="0" smtClean="0">
                <a:solidFill>
                  <a:srgbClr val="FF0000"/>
                </a:solidFill>
              </a:rPr>
              <a:t>، مكتبة الأبرار بالجامعة</a:t>
            </a:r>
            <a:r>
              <a:rPr lang="ar-SA" sz="2400" b="1" dirty="0" smtClean="0"/>
              <a:t>.</a:t>
            </a:r>
          </a:p>
          <a:p>
            <a:pPr rtl="1"/>
            <a:r>
              <a:rPr lang="ar-SA" b="1" dirty="0" smtClean="0"/>
              <a:t>المراجع:</a:t>
            </a:r>
            <a:endParaRPr lang="en-US" dirty="0" smtClean="0"/>
          </a:p>
          <a:p>
            <a:pPr lvl="0" rtl="1"/>
            <a:r>
              <a:rPr lang="ar-SA" sz="2400" dirty="0" smtClean="0"/>
              <a:t>1. الإسلام في عصر العلم. محمد فريد وجدي.</a:t>
            </a:r>
            <a:endParaRPr lang="en-US" sz="2400" b="1" dirty="0" smtClean="0"/>
          </a:p>
          <a:p>
            <a:pPr lvl="0" rtl="1"/>
            <a:r>
              <a:rPr lang="ar-SA" sz="2400" dirty="0" smtClean="0"/>
              <a:t>2. الدين والعلم. محمد أحمد </a:t>
            </a:r>
            <a:r>
              <a:rPr lang="ar-SA" sz="2400" dirty="0" err="1" smtClean="0"/>
              <a:t>الغمراوي</a:t>
            </a:r>
            <a:r>
              <a:rPr lang="ar-SA" sz="2400" dirty="0" smtClean="0"/>
              <a:t>.</a:t>
            </a:r>
            <a:endParaRPr lang="en-US" sz="2400" b="1" dirty="0" smtClean="0"/>
          </a:p>
          <a:p>
            <a:pPr lvl="0" rtl="1"/>
            <a:r>
              <a:rPr lang="ar-SA" sz="2400" dirty="0" smtClean="0"/>
              <a:t>3. الفكر الإسلامي الحديث.البهي </a:t>
            </a:r>
            <a:r>
              <a:rPr lang="ar-SA" sz="2400" dirty="0" err="1" smtClean="0"/>
              <a:t>الخولي</a:t>
            </a:r>
            <a:r>
              <a:rPr lang="ar-SA" sz="2400" dirty="0" smtClean="0"/>
              <a:t>.</a:t>
            </a:r>
            <a:endParaRPr lang="en-US" sz="2400" b="1" dirty="0" smtClean="0"/>
          </a:p>
          <a:p>
            <a:pPr lvl="0" rtl="1"/>
            <a:r>
              <a:rPr lang="ar-SA" sz="2400" dirty="0" smtClean="0"/>
              <a:t>4. التبشير والاستعمار. عمر </a:t>
            </a:r>
            <a:r>
              <a:rPr lang="ar-SA" sz="2400" dirty="0" err="1" smtClean="0"/>
              <a:t>فروخ</a:t>
            </a:r>
            <a:r>
              <a:rPr lang="ar-SA" sz="2400" dirty="0" smtClean="0"/>
              <a:t> ومصطفى خالدي.</a:t>
            </a:r>
            <a:endParaRPr lang="en-US" sz="2400" b="1" dirty="0" smtClean="0"/>
          </a:p>
          <a:p>
            <a:pPr lvl="0" rtl="1"/>
            <a:r>
              <a:rPr lang="ar-SA" sz="2400" dirty="0" smtClean="0"/>
              <a:t>5. الغارة على العالم الإسلامي لشاتليه، ترجمة محب الدين الخطيب ومساعد </a:t>
            </a:r>
            <a:r>
              <a:rPr lang="ar-SA" sz="2400" dirty="0" err="1" smtClean="0"/>
              <a:t>اليافي</a:t>
            </a:r>
            <a:r>
              <a:rPr lang="ar-SA" sz="2400" dirty="0" smtClean="0"/>
              <a:t>.</a:t>
            </a:r>
            <a:endParaRPr lang="en-US" sz="2400" b="1" dirty="0" smtClean="0"/>
          </a:p>
          <a:p>
            <a:pPr rtl="1"/>
            <a:r>
              <a:rPr lang="ar-SA" dirty="0" smtClean="0"/>
              <a:t> </a:t>
            </a:r>
            <a:endParaRPr lang="en-US"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C00000"/>
                </a:solidFill>
              </a:rPr>
              <a:t>توزيع الدرجات</a:t>
            </a:r>
            <a:endParaRPr lang="ar-SA" sz="2800" dirty="0" smtClean="0">
              <a:solidFill>
                <a:schemeClr val="tx1"/>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graphicFrame>
        <p:nvGraphicFramePr>
          <p:cNvPr id="6" name="Table 5"/>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C00000"/>
                </a:solidFill>
              </a:rPr>
              <a:t>الساعات المكتبية الجوالة</a:t>
            </a:r>
            <a:endParaRPr lang="ar-SA" sz="2800" dirty="0" smtClean="0">
              <a:solidFill>
                <a:schemeClr val="tx1"/>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graphicFrame>
        <p:nvGraphicFramePr>
          <p:cNvPr id="8" name="Table 7"/>
          <p:cNvGraphicFramePr>
            <a:graphicFrameLocks noGrp="1"/>
          </p:cNvGraphicFramePr>
          <p:nvPr/>
        </p:nvGraphicFramePr>
        <p:xfrm>
          <a:off x="2133600" y="1828800"/>
          <a:ext cx="4724400" cy="2194716"/>
        </p:xfrm>
        <a:graphic>
          <a:graphicData uri="http://schemas.openxmlformats.org/drawingml/2006/table">
            <a:tbl>
              <a:tblPr rtl="1" firstRow="1" bandRow="1">
                <a:tableStyleId>{5C22544A-7EE6-4342-B048-85BDC9FD1C3A}</a:tableStyleId>
              </a:tblPr>
              <a:tblGrid>
                <a:gridCol w="3134007"/>
                <a:gridCol w="1590393"/>
              </a:tblGrid>
              <a:tr h="292100">
                <a:tc>
                  <a:txBody>
                    <a:bodyPr/>
                    <a:lstStyle/>
                    <a:p>
                      <a:pPr algn="ctr" rtl="1"/>
                      <a:r>
                        <a:rPr lang="ar-SA" sz="1800" dirty="0" smtClean="0"/>
                        <a:t>اليوم</a:t>
                      </a:r>
                      <a:endParaRPr lang="ar-SA" sz="1800" dirty="0"/>
                    </a:p>
                  </a:txBody>
                  <a:tcPr marT="45733" marB="45733"/>
                </a:tc>
                <a:tc>
                  <a:txBody>
                    <a:bodyPr/>
                    <a:lstStyle/>
                    <a:p>
                      <a:pPr algn="ctr" rtl="1"/>
                      <a:r>
                        <a:rPr lang="ar-SA" sz="1800" dirty="0" smtClean="0"/>
                        <a:t>الوقت</a:t>
                      </a:r>
                      <a:endParaRPr lang="ar-SA" sz="1800" dirty="0"/>
                    </a:p>
                  </a:txBody>
                  <a:tcPr marT="45733" marB="45733"/>
                </a:tc>
              </a:tr>
              <a:tr h="292100">
                <a:tc>
                  <a:txBody>
                    <a:bodyPr/>
                    <a:lstStyle/>
                    <a:p>
                      <a:pPr algn="ctr" rtl="1"/>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733" marB="45733"/>
                </a:tc>
              </a:tr>
              <a:tr h="292100">
                <a:tc>
                  <a:txBody>
                    <a:bodyPr/>
                    <a:lstStyle/>
                    <a:p>
                      <a:pPr algn="ctr" rtl="1"/>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733" marB="45733"/>
                </a:tc>
              </a:tr>
              <a:tr h="292100">
                <a:tc>
                  <a:txBody>
                    <a:bodyPr/>
                    <a:lstStyle/>
                    <a:p>
                      <a:pPr algn="ctr" rtl="1"/>
                      <a:endParaRPr lang="ar-SA" sz="1800" dirty="0"/>
                    </a:p>
                  </a:txBody>
                  <a:tcPr marT="45733" marB="45733"/>
                </a:tc>
                <a:tc>
                  <a:txBody>
                    <a:bodyPr/>
                    <a:lstStyle/>
                    <a:p>
                      <a:pPr algn="ctr" rtl="1"/>
                      <a:endParaRPr lang="ar-SA" sz="1800" dirty="0"/>
                    </a:p>
                  </a:txBody>
                  <a:tcPr marT="45733" marB="45733"/>
                </a:tc>
              </a:tr>
              <a:tr h="292100">
                <a:tc>
                  <a:txBody>
                    <a:bodyPr/>
                    <a:lstStyle/>
                    <a:p>
                      <a:pPr algn="ctr" rtl="1"/>
                      <a:endParaRPr lang="ar-SA" sz="1800" dirty="0"/>
                    </a:p>
                  </a:txBody>
                  <a:tcPr marT="45733" marB="45733"/>
                </a:tc>
                <a:tc>
                  <a:txBody>
                    <a:bodyPr/>
                    <a:lstStyle/>
                    <a:p>
                      <a:pPr algn="ctr" rtl="1"/>
                      <a:endParaRPr lang="ar-SA" sz="1800" dirty="0"/>
                    </a:p>
                  </a:txBody>
                  <a:tcPr marT="45733" marB="45733"/>
                </a:tc>
              </a:tr>
              <a:tr h="292100">
                <a:tc>
                  <a:txBody>
                    <a:bodyPr/>
                    <a:lstStyle/>
                    <a:p>
                      <a:pPr algn="ctr" rtl="1"/>
                      <a:endParaRPr lang="ar-SA" sz="1800" dirty="0"/>
                    </a:p>
                  </a:txBody>
                  <a:tcPr marT="45733" marB="45733"/>
                </a:tc>
                <a:tc>
                  <a:txBody>
                    <a:bodyPr/>
                    <a:lstStyle/>
                    <a:p>
                      <a:pPr algn="ctr" rtl="1"/>
                      <a:endParaRPr lang="ar-SA" sz="1800" dirty="0"/>
                    </a:p>
                  </a:txBody>
                  <a:tcPr marT="45733" marB="45733"/>
                </a:tc>
              </a:tr>
            </a:tbl>
          </a:graphicData>
        </a:graphic>
      </p:graphicFrame>
      <p:sp>
        <p:nvSpPr>
          <p:cNvPr id="9" name="Rectangle 4"/>
          <p:cNvSpPr>
            <a:spLocks noChangeArrowheads="1"/>
          </p:cNvSpPr>
          <p:nvPr/>
        </p:nvSpPr>
        <p:spPr bwMode="auto">
          <a:xfrm>
            <a:off x="533400" y="1524000"/>
            <a:ext cx="8763000" cy="48320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000" dirty="0">
                <a:solidFill>
                  <a:srgbClr val="0070C0"/>
                </a:solidFill>
              </a:rPr>
              <a:t>الساعات المكتبية:</a:t>
            </a:r>
          </a:p>
          <a:p>
            <a:endParaRPr lang="ar-SA" sz="2800" dirty="0"/>
          </a:p>
          <a:p>
            <a:r>
              <a:rPr lang="ar-SA" sz="2800" dirty="0" smtClean="0">
                <a:solidFill>
                  <a:srgbClr val="FF0000"/>
                </a:solidFill>
              </a:rPr>
              <a:t>			     السبت		9.30--10.30</a:t>
            </a:r>
            <a:endParaRPr lang="ar-SA" sz="2800" dirty="0">
              <a:solidFill>
                <a:srgbClr val="FF0000"/>
              </a:solidFill>
            </a:endParaRPr>
          </a:p>
          <a:p>
            <a:r>
              <a:rPr lang="ar-SA" sz="2800" dirty="0" smtClean="0">
                <a:solidFill>
                  <a:srgbClr val="FF0000"/>
                </a:solidFill>
              </a:rPr>
              <a:t>			     الثلاثاء		11.30– 12.30</a:t>
            </a:r>
            <a:endParaRPr lang="ar-SA" sz="2800" dirty="0">
              <a:solidFill>
                <a:srgbClr val="FF0000"/>
              </a:solidFill>
            </a:endParaRPr>
          </a:p>
          <a:p>
            <a:r>
              <a:rPr lang="ar-SA" sz="2800" dirty="0" smtClean="0">
                <a:solidFill>
                  <a:srgbClr val="FF0000"/>
                </a:solidFill>
              </a:rPr>
              <a:t>			     الأربعاء		 11.30– 12.30</a:t>
            </a:r>
            <a:endParaRPr lang="ar-SA" sz="2800" dirty="0">
              <a:solidFill>
                <a:srgbClr val="FF0000"/>
              </a:solidFill>
            </a:endParaRPr>
          </a:p>
          <a:p>
            <a:endParaRPr lang="ar-SA" sz="2000" dirty="0" smtClean="0">
              <a:solidFill>
                <a:srgbClr val="0070C0"/>
              </a:solidFill>
            </a:endParaRPr>
          </a:p>
          <a:p>
            <a:r>
              <a:rPr lang="ar-SA" sz="2000" dirty="0" smtClean="0">
                <a:solidFill>
                  <a:srgbClr val="0070C0"/>
                </a:solidFill>
              </a:rPr>
              <a:t>رقم </a:t>
            </a:r>
            <a:r>
              <a:rPr lang="ar-SA" sz="2000" dirty="0">
                <a:solidFill>
                  <a:srgbClr val="0070C0"/>
                </a:solidFill>
              </a:rPr>
              <a:t>جوال المقرر:</a:t>
            </a:r>
            <a:endParaRPr lang="en-US" sz="2000" dirty="0">
              <a:solidFill>
                <a:srgbClr val="0070C0"/>
              </a:solidFill>
            </a:endParaRPr>
          </a:p>
          <a:p>
            <a:pPr algn="ctr"/>
            <a:r>
              <a:rPr lang="ar-SA" sz="2800" dirty="0" smtClean="0"/>
              <a:t>0501644138</a:t>
            </a:r>
            <a:r>
              <a:rPr lang="ar-SA" sz="2800" dirty="0"/>
              <a:t> </a:t>
            </a:r>
            <a:endParaRPr lang="en-US" sz="2800" dirty="0"/>
          </a:p>
          <a:p>
            <a:r>
              <a:rPr lang="ar-SA" sz="1600" dirty="0">
                <a:solidFill>
                  <a:srgbClr val="FF0000"/>
                </a:solidFill>
              </a:rPr>
              <a:t>سيكون الجوال </a:t>
            </a:r>
            <a:r>
              <a:rPr lang="ar-SA" sz="1600" dirty="0" smtClean="0">
                <a:solidFill>
                  <a:srgbClr val="FF0000"/>
                </a:solidFill>
              </a:rPr>
              <a:t>مفتوحا </a:t>
            </a:r>
            <a:r>
              <a:rPr lang="ar-SA" sz="1600" dirty="0">
                <a:solidFill>
                  <a:srgbClr val="FF0000"/>
                </a:solidFill>
              </a:rPr>
              <a:t>في الأوقات المحددة </a:t>
            </a:r>
            <a:r>
              <a:rPr lang="ar-SA" sz="1600" dirty="0" smtClean="0">
                <a:solidFill>
                  <a:srgbClr val="FF0000"/>
                </a:solidFill>
              </a:rPr>
              <a:t>في جدول الساعات المكتبية، </a:t>
            </a:r>
            <a:r>
              <a:rPr lang="ar-SA" sz="1600" dirty="0">
                <a:solidFill>
                  <a:srgbClr val="FF0000"/>
                </a:solidFill>
              </a:rPr>
              <a:t>وسيتم </a:t>
            </a:r>
            <a:r>
              <a:rPr lang="ar-SA" sz="1600" dirty="0" smtClean="0">
                <a:solidFill>
                  <a:srgbClr val="FF0000"/>
                </a:solidFill>
              </a:rPr>
              <a:t>إغلاقه </a:t>
            </a:r>
            <a:r>
              <a:rPr lang="ar-SA" sz="1600" dirty="0">
                <a:solidFill>
                  <a:srgbClr val="FF0000"/>
                </a:solidFill>
              </a:rPr>
              <a:t>خارج هذه الأوقات، لذا على الجميع التقيد </a:t>
            </a:r>
            <a:r>
              <a:rPr lang="ar-SA" sz="1600">
                <a:solidFill>
                  <a:srgbClr val="FF0000"/>
                </a:solidFill>
              </a:rPr>
              <a:t>بهذه </a:t>
            </a:r>
            <a:r>
              <a:rPr lang="ar-SA" sz="1600" smtClean="0">
                <a:solidFill>
                  <a:srgbClr val="FF0000"/>
                </a:solidFill>
              </a:rPr>
              <a:t>المواعيد.</a:t>
            </a:r>
            <a:endParaRPr lang="ar-SA" sz="1600" dirty="0">
              <a:solidFill>
                <a:srgbClr val="FF0000"/>
              </a:solidFill>
            </a:endParaRPr>
          </a:p>
          <a:p>
            <a:endParaRPr lang="ar-SA" sz="2800" dirty="0"/>
          </a:p>
          <a:p>
            <a:r>
              <a:rPr lang="ar-SA" sz="2000" dirty="0">
                <a:solidFill>
                  <a:srgbClr val="0070C0"/>
                </a:solidFill>
              </a:rPr>
              <a:t>البريد الإلكتروني</a:t>
            </a:r>
            <a:r>
              <a:rPr lang="ar-SA" sz="2000" dirty="0" smtClean="0">
                <a:solidFill>
                  <a:srgbClr val="0070C0"/>
                </a:solidFill>
              </a:rPr>
              <a:t>:			</a:t>
            </a:r>
            <a:r>
              <a:rPr lang="en-US" sz="2000" dirty="0" smtClean="0">
                <a:solidFill>
                  <a:srgbClr val="0070C0"/>
                </a:solidFill>
              </a:rPr>
              <a:t>blahcene@kfu.edu.sa</a:t>
            </a:r>
            <a:endParaRPr lang="en-US" sz="2000" dirty="0">
              <a:solidFill>
                <a:srgbClr val="0070C0"/>
              </a:solidFill>
            </a:endParaRPr>
          </a:p>
          <a:p>
            <a:pPr algn="ctr"/>
            <a:r>
              <a:rPr lang="ar-SA" sz="2800" dirty="0"/>
              <a:t> </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TotalTime>
  <Words>992</Words>
  <Application>Microsoft Office PowerPoint</Application>
  <PresentationFormat>A4 Paper (210x297 mm)‎</PresentationFormat>
  <Paragraphs>117</Paragraphs>
  <Slides>20</Slides>
  <Notes>1</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عنوان المحاضرة</vt:lpstr>
      <vt:lpstr>المحاضرة التمهيدية</vt:lpstr>
      <vt:lpstr>مقدمة في معنى القضايا الثقافية المعاصرة:</vt:lpstr>
      <vt:lpstr>تابع</vt:lpstr>
      <vt:lpstr>تابع</vt:lpstr>
      <vt:lpstr>تابع</vt:lpstr>
      <vt:lpstr>عناصر الثقافة</vt:lpstr>
      <vt:lpstr>عناصر الثقافة/ الأول : تفسير الوجود</vt:lpstr>
      <vt:lpstr>عناصر الثقافة/الثاني: القيم</vt:lpstr>
      <vt:lpstr>عناصر الثقافة/الثالث: النظم التشريعية في جوانب الحياة</vt:lpstr>
      <vt:lpstr>معنى القضايا الثقافية المعاصرة:</vt:lpstr>
      <vt:lpstr>مسوغات المقرر:</vt:lpstr>
      <vt:lpstr>محتوى المقرر</vt:lpstr>
      <vt:lpstr>أهداف المقرر:</vt:lpstr>
      <vt:lpstr>طرائق التدريس والأنشطة المصاحبة</vt:lpstr>
      <vt:lpstr>مصادر المقرر ومراجعه</vt:lpstr>
      <vt:lpstr>توزيع الدرجات</vt:lpstr>
      <vt:lpstr>الساعات المكتبية الجوالة</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100</cp:revision>
  <dcterms:created xsi:type="dcterms:W3CDTF">2009-10-14T19:14:34Z</dcterms:created>
  <dcterms:modified xsi:type="dcterms:W3CDTF">2011-09-25T13:38:58Z</dcterms:modified>
</cp:coreProperties>
</file>