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7" r:id="rId4"/>
    <p:sldId id="319" r:id="rId5"/>
    <p:sldId id="320" r:id="rId6"/>
    <p:sldId id="288" r:id="rId7"/>
    <p:sldId id="287" r:id="rId8"/>
    <p:sldId id="315" r:id="rId9"/>
    <p:sldId id="291" r:id="rId10"/>
    <p:sldId id="294" r:id="rId11"/>
    <p:sldId id="295" r:id="rId12"/>
    <p:sldId id="297" r:id="rId13"/>
    <p:sldId id="298" r:id="rId14"/>
    <p:sldId id="299" r:id="rId15"/>
    <p:sldId id="301" r:id="rId16"/>
    <p:sldId id="302" r:id="rId17"/>
    <p:sldId id="306" r:id="rId18"/>
    <p:sldId id="307" r:id="rId19"/>
    <p:sldId id="308" r:id="rId20"/>
    <p:sldId id="309" r:id="rId21"/>
    <p:sldId id="310" r:id="rId22"/>
    <p:sldId id="311" r:id="rId23"/>
    <p:sldId id="312" r:id="rId24"/>
    <p:sldId id="316" r:id="rId25"/>
    <p:sldId id="317" r:id="rId26"/>
    <p:sldId id="318" r:id="rId27"/>
    <p:sldId id="321" r:id="rId28"/>
    <p:sldId id="322" r:id="rId29"/>
    <p:sldId id="323" r:id="rId30"/>
    <p:sldId id="324"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0066"/>
    <a:srgbClr val="FF3300"/>
    <a:srgbClr val="00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19" autoAdjust="0"/>
    <p:restoredTop sz="98925" autoAdjust="0"/>
  </p:normalViewPr>
  <p:slideViewPr>
    <p:cSldViewPr>
      <p:cViewPr>
        <p:scale>
          <a:sx n="90" d="100"/>
          <a:sy n="90" d="100"/>
        </p:scale>
        <p:origin x="-72" y="16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325E9EA6-F9FB-46CD-A393-F004805FFD5A}" type="datetimeFigureOut">
              <a:rPr lang="en-US"/>
              <a:pPr>
                <a:defRPr/>
              </a:pPr>
              <a:t>6/10/2013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80007C33-001B-4105-8E41-47593DD52B2C}" type="slidenum">
              <a:rPr lang="ar-SA"/>
              <a:pPr>
                <a:defRPr/>
              </a:pPr>
              <a:t>‹#›</a:t>
            </a:fld>
            <a:endParaRPr lang="en-US"/>
          </a:p>
        </p:txBody>
      </p:sp>
    </p:spTree>
    <p:extLst>
      <p:ext uri="{BB962C8B-B14F-4D97-AF65-F5344CB8AC3E}">
        <p14:creationId xmlns:p14="http://schemas.microsoft.com/office/powerpoint/2010/main" val="28397430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31202295-B9EB-43C7-BD28-FA86B20F72FC}" type="slidenum">
              <a:rPr lang="ar-SA"/>
              <a:pPr>
                <a:defRPr/>
              </a:pPr>
              <a:t>‹#›</a:t>
            </a:fld>
            <a:endParaRPr lang="en-US" dirty="0"/>
          </a:p>
        </p:txBody>
      </p:sp>
    </p:spTree>
    <p:extLst>
      <p:ext uri="{BB962C8B-B14F-4D97-AF65-F5344CB8AC3E}">
        <p14:creationId xmlns:p14="http://schemas.microsoft.com/office/powerpoint/2010/main" val="2197638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3159599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290733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extLst>
      <p:ext uri="{BB962C8B-B14F-4D97-AF65-F5344CB8AC3E}">
        <p14:creationId xmlns:p14="http://schemas.microsoft.com/office/powerpoint/2010/main" val="3706221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6143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60343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        ]</a:t>
            </a:r>
          </a:p>
        </p:txBody>
      </p:sp>
    </p:spTree>
    <p:extLst>
      <p:ext uri="{BB962C8B-B14F-4D97-AF65-F5344CB8AC3E}">
        <p14:creationId xmlns:p14="http://schemas.microsoft.com/office/powerpoint/2010/main" val="2529087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2810DAE3-7ADA-4CD4-8929-B0C5BDE03096}" type="slidenum">
              <a:rPr lang="ar-SA"/>
              <a:pPr>
                <a:defRPr/>
              </a:pPr>
              <a:t>‹#›</a:t>
            </a:fld>
            <a:endParaRPr lang="en-US"/>
          </a:p>
        </p:txBody>
      </p:sp>
    </p:spTree>
    <p:extLst>
      <p:ext uri="{BB962C8B-B14F-4D97-AF65-F5344CB8AC3E}">
        <p14:creationId xmlns:p14="http://schemas.microsoft.com/office/powerpoint/2010/main" val="2290415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2D3E89FA-542E-4B67-81D1-EB2CD5662E5F}" type="slidenum">
              <a:rPr lang="ar-SA"/>
              <a:pPr>
                <a:defRPr/>
              </a:pPr>
              <a:t>‹#›</a:t>
            </a:fld>
            <a:endParaRPr lang="en-US"/>
          </a:p>
        </p:txBody>
      </p:sp>
    </p:spTree>
    <p:extLst>
      <p:ext uri="{BB962C8B-B14F-4D97-AF65-F5344CB8AC3E}">
        <p14:creationId xmlns:p14="http://schemas.microsoft.com/office/powerpoint/2010/main" val="3686766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82E3EFC-F1CF-4BF3-A15D-4722A580F42F}" type="slidenum">
              <a:rPr lang="ar-SA"/>
              <a:pPr>
                <a:defRPr/>
              </a:pPr>
              <a:t>‹#›</a:t>
            </a:fld>
            <a:endParaRPr lang="en-US"/>
          </a:p>
        </p:txBody>
      </p:sp>
    </p:spTree>
    <p:extLst>
      <p:ext uri="{BB962C8B-B14F-4D97-AF65-F5344CB8AC3E}">
        <p14:creationId xmlns:p14="http://schemas.microsoft.com/office/powerpoint/2010/main" val="286647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54E52E52-EBD3-4F71-9809-F423CAB91578}" type="slidenum">
              <a:rPr lang="ar-SA"/>
              <a:pPr>
                <a:defRPr/>
              </a:pPr>
              <a:t>‹#›</a:t>
            </a:fld>
            <a:endParaRPr lang="en-US"/>
          </a:p>
        </p:txBody>
      </p:sp>
    </p:spTree>
    <p:extLst>
      <p:ext uri="{BB962C8B-B14F-4D97-AF65-F5344CB8AC3E}">
        <p14:creationId xmlns:p14="http://schemas.microsoft.com/office/powerpoint/2010/main" val="2507610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031" name="Rectangle 15"/>
          <p:cNvSpPr>
            <a:spLocks noChangeArrowheads="1"/>
          </p:cNvSpPr>
          <p:nvPr userDrawn="1"/>
        </p:nvSpPr>
        <p:spPr bwMode="auto">
          <a:xfrm>
            <a:off x="6781800" y="6519863"/>
            <a:ext cx="19288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600">
                <a:solidFill>
                  <a:schemeClr val="bg1"/>
                </a:solidFill>
                <a:latin typeface="Calibri" pitchFamily="34" charset="0"/>
              </a:rPr>
              <a:t>King Faisal University</a:t>
            </a:r>
          </a:p>
        </p:txBody>
      </p:sp>
      <p:sp>
        <p:nvSpPr>
          <p:cNvPr id="1032" name="Rectangle 16"/>
          <p:cNvSpPr>
            <a:spLocks noChangeArrowheads="1"/>
          </p:cNvSpPr>
          <p:nvPr userDrawn="1"/>
        </p:nvSpPr>
        <p:spPr bwMode="auto">
          <a:xfrm>
            <a:off x="7050088" y="6291263"/>
            <a:ext cx="14081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ar-SA" sz="1600" b="1">
                <a:solidFill>
                  <a:schemeClr val="bg1"/>
                </a:solidFill>
                <a:latin typeface="Calibri" pitchFamily="34" charset="0"/>
              </a:rPr>
              <a:t>جامعة الملك فيصل</a:t>
            </a:r>
            <a:endParaRPr lang="en-US" sz="1600" b="1">
              <a:solidFill>
                <a:schemeClr val="bg1"/>
              </a:solidFill>
              <a:latin typeface="Calibri" pitchFamily="34" charset="0"/>
            </a:endParaRPr>
          </a:p>
        </p:txBody>
      </p:sp>
      <p:pic>
        <p:nvPicPr>
          <p:cNvPr id="1033" name="Picture 17" descr="logo EDE.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4800" y="5791200"/>
            <a:ext cx="8382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8"/>
          <p:cNvSpPr>
            <a:spLocks noChangeArrowheads="1"/>
          </p:cNvSpPr>
          <p:nvPr userDrawn="1"/>
        </p:nvSpPr>
        <p:spPr bwMode="auto">
          <a:xfrm>
            <a:off x="914400" y="6581775"/>
            <a:ext cx="3116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en-US" sz="1200">
                <a:solidFill>
                  <a:schemeClr val="bg1"/>
                </a:solidFill>
                <a:latin typeface="Calibri" pitchFamily="34" charset="0"/>
              </a:rPr>
              <a:t>Deanship of E-Learning and Distance Education</a:t>
            </a:r>
          </a:p>
        </p:txBody>
      </p:sp>
      <p:sp>
        <p:nvSpPr>
          <p:cNvPr id="1035" name="Rectangle 19"/>
          <p:cNvSpPr>
            <a:spLocks noChangeArrowheads="1"/>
          </p:cNvSpPr>
          <p:nvPr userDrawn="1"/>
        </p:nvSpPr>
        <p:spPr bwMode="auto">
          <a:xfrm>
            <a:off x="1182688" y="6291263"/>
            <a:ext cx="2795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ar-SA" sz="1600" b="1">
                <a:solidFill>
                  <a:schemeClr val="bg1"/>
                </a:solidFill>
                <a:latin typeface="Calibri" pitchFamily="34" charset="0"/>
              </a:rPr>
              <a:t>عمادة التعلم الإلكتروني والتعليم عن بعد</a:t>
            </a:r>
            <a:endParaRPr lang="en-US" sz="1600" b="1">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docu"/><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a:xfrm>
            <a:off x="742950" y="2130425"/>
            <a:ext cx="8420100" cy="1470025"/>
          </a:xfrm>
        </p:spPr>
        <p:txBody>
          <a:bodyPr/>
          <a:lstStyle/>
          <a:p>
            <a:pPr>
              <a:defRPr/>
            </a:pPr>
            <a:endParaRPr lang="ar-SA"/>
          </a:p>
        </p:txBody>
      </p:sp>
      <p:sp>
        <p:nvSpPr>
          <p:cNvPr id="16" name="عنوان فرعي 15"/>
          <p:cNvSpPr>
            <a:spLocks noGrp="1"/>
          </p:cNvSpPr>
          <p:nvPr>
            <p:ph type="subTitle" idx="1"/>
          </p:nvPr>
        </p:nvSpPr>
        <p:spPr/>
        <p:txBody>
          <a:bodyPr/>
          <a:lstStyle/>
          <a:p>
            <a:pPr>
              <a:defRPr/>
            </a:pPr>
            <a:endParaRPr lang="ar-SA"/>
          </a:p>
        </p:txBody>
      </p:sp>
      <p:sp>
        <p:nvSpPr>
          <p:cNvPr id="1331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51E3C39-AE3B-472B-AB31-5764D4069DAB}" type="slidenum">
              <a:rPr lang="ar-SA" smtClean="0">
                <a:solidFill>
                  <a:schemeClr val="bg1"/>
                </a:solidFill>
                <a:latin typeface="Calibri" pitchFamily="34" charset="0"/>
              </a:rPr>
              <a:pPr eaLnBrk="1" hangingPunct="1"/>
              <a:t>1</a:t>
            </a:fld>
            <a:endParaRPr lang="en-US" smtClean="0">
              <a:solidFill>
                <a:schemeClr val="bg1"/>
              </a:solidFill>
              <a:latin typeface="Calibri" pitchFamily="34" charset="0"/>
            </a:endParaRPr>
          </a:p>
        </p:txBody>
      </p:sp>
      <p:sp>
        <p:nvSpPr>
          <p:cNvPr id="5" name="Rectangle 4"/>
          <p:cNvSpPr/>
          <p:nvPr/>
        </p:nvSpPr>
        <p:spPr>
          <a:xfrm>
            <a:off x="0" y="3048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3700" b="1" dirty="0">
                <a:solidFill>
                  <a:schemeClr val="accent1">
                    <a:lumMod val="50000"/>
                  </a:schemeClr>
                </a:solidFill>
                <a:latin typeface="AYM Wadiy S_U normal."/>
                <a:cs typeface="Times New Roman" pitchFamily="18" charset="0"/>
              </a:rPr>
              <a:t>قضايا ثقافيه معاصره</a:t>
            </a:r>
          </a:p>
          <a:p>
            <a:pPr algn="ctr">
              <a:defRPr/>
            </a:pPr>
            <a:r>
              <a:rPr lang="ar-SA" sz="2600" b="1" dirty="0">
                <a:solidFill>
                  <a:srgbClr val="7F7F7F"/>
                </a:solidFill>
                <a:latin typeface="Calibri" pitchFamily="34" charset="0"/>
                <a:cs typeface="Times New Roman" pitchFamily="18" charset="0"/>
              </a:rPr>
              <a:t>د</a:t>
            </a:r>
            <a:r>
              <a:rPr lang="ar-SA" sz="2600" b="1" dirty="0">
                <a:solidFill>
                  <a:schemeClr val="bg2">
                    <a:lumMod val="25000"/>
                  </a:schemeClr>
                </a:solidFill>
                <a:latin typeface="Calibri" pitchFamily="34" charset="0"/>
                <a:cs typeface="Times New Roman" pitchFamily="18" charset="0"/>
              </a:rPr>
              <a:t>\بدران مسعود الحسن</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rtl="0" eaLnBrk="1" hangingPunct="1"/>
            <a:fld id="{213203BB-A4D8-4845-A898-F7059A4FA00A}" type="slidenum">
              <a:rPr lang="ar-SA" sz="1200">
                <a:solidFill>
                  <a:schemeClr val="bg1"/>
                </a:solidFill>
                <a:latin typeface="Calibri" pitchFamily="34" charset="0"/>
              </a:rPr>
              <a:pPr rtl="0" eaLnBrk="1" hangingPunct="1"/>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DEEFEFB-113E-46A2-A249-F444F30D75F3}" type="slidenum">
              <a:rPr lang="ar-SA" smtClean="0">
                <a:solidFill>
                  <a:schemeClr val="bg1"/>
                </a:solidFill>
                <a:latin typeface="Calibri" pitchFamily="34" charset="0"/>
              </a:rPr>
              <a:pPr eaLnBrk="1" hangingPunct="1"/>
              <a:t>2</a:t>
            </a:fld>
            <a:endParaRPr lang="en-US" smtClean="0">
              <a:solidFill>
                <a:schemeClr val="bg1"/>
              </a:solidFill>
              <a:latin typeface="Calibri" pitchFamily="34" charset="0"/>
            </a:endParaRPr>
          </a:p>
        </p:txBody>
      </p:sp>
      <p:sp>
        <p:nvSpPr>
          <p:cNvPr id="6146" name="Title 4"/>
          <p:cNvSpPr>
            <a:spLocks noGrp="1"/>
          </p:cNvSpPr>
          <p:nvPr>
            <p:ph type="ctrTitle"/>
          </p:nvPr>
        </p:nvSpPr>
        <p:spPr>
          <a:xfrm>
            <a:off x="762000" y="2057400"/>
            <a:ext cx="8420100" cy="3352800"/>
          </a:xfrm>
        </p:spPr>
        <p:txBody>
          <a:bodyPr/>
          <a:lstStyle/>
          <a:p>
            <a:pPr rtl="1">
              <a:defRPr/>
            </a:pPr>
            <a:r>
              <a:rPr lang="ar-SA" b="1" dirty="0" smtClean="0"/>
              <a:t>المحاضرة الثانية</a:t>
            </a:r>
            <a:br>
              <a:rPr lang="ar-SA" b="1" dirty="0" smtClean="0"/>
            </a:br>
            <a:r>
              <a:rPr lang="ar-SA" b="1" dirty="0" smtClean="0"/>
              <a:t/>
            </a:r>
            <a:br>
              <a:rPr lang="ar-SA" b="1" dirty="0" smtClean="0"/>
            </a:br>
            <a:r>
              <a:rPr lang="ar-SA" b="1" dirty="0" smtClean="0"/>
              <a:t>عالمية الإسلام والروابط البشرية</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sz="4000" b="1" smtClean="0">
                <a:solidFill>
                  <a:srgbClr val="C00000"/>
                </a:solidFill>
                <a:cs typeface="Arial" pitchFamily="34" charset="0"/>
              </a:rPr>
              <a:t>مفهوم العالمية</a:t>
            </a:r>
          </a:p>
          <a:p>
            <a:pPr rtl="1" eaLnBrk="1" hangingPunct="1">
              <a:buFont typeface="Arial" pitchFamily="34" charset="0"/>
              <a:buChar char="•"/>
            </a:pPr>
            <a:r>
              <a:rPr lang="ar-SA" sz="4000" b="1" smtClean="0">
                <a:solidFill>
                  <a:srgbClr val="C00000"/>
                </a:solidFill>
                <a:cs typeface="Arial" pitchFamily="34" charset="0"/>
              </a:rPr>
              <a:t>مستند عالمية الإسلام:</a:t>
            </a:r>
          </a:p>
          <a:p>
            <a:pPr lvl="1" rtl="1" eaLnBrk="1" hangingPunct="1">
              <a:buFont typeface="Arial" pitchFamily="34" charset="0"/>
              <a:buChar char="•"/>
            </a:pPr>
            <a:r>
              <a:rPr lang="ar-SA" sz="3600" b="1" smtClean="0">
                <a:solidFill>
                  <a:srgbClr val="C00000"/>
                </a:solidFill>
                <a:cs typeface="Arial" pitchFamily="34" charset="0"/>
              </a:rPr>
              <a:t>أولاً: أدلة عالمية الإسلام من القرآن الكريم.</a:t>
            </a:r>
            <a:endParaRPr lang="en-US" sz="3600" smtClean="0">
              <a:solidFill>
                <a:srgbClr val="C00000"/>
              </a:solidFill>
              <a:cs typeface="Arial" pitchFamily="34" charset="0"/>
            </a:endParaRPr>
          </a:p>
          <a:p>
            <a:pPr lvl="1" rtl="1" eaLnBrk="1" hangingPunct="1">
              <a:buFont typeface="Arial" pitchFamily="34" charset="0"/>
              <a:buChar char="•"/>
            </a:pPr>
            <a:r>
              <a:rPr lang="ar-SA" sz="3600" b="1" smtClean="0">
                <a:solidFill>
                  <a:srgbClr val="C00000"/>
                </a:solidFill>
                <a:cs typeface="Arial" pitchFamily="34" charset="0"/>
              </a:rPr>
              <a:t>ثانيا: أدلة عالمية الإسلام من السنة النبوية المطهرة. </a:t>
            </a:r>
            <a:endParaRPr lang="en-US" sz="3600" smtClean="0">
              <a:solidFill>
                <a:srgbClr val="C00000"/>
              </a:solidFill>
              <a:cs typeface="Arial" pitchFamily="34" charset="0"/>
            </a:endParaRPr>
          </a:p>
          <a:p>
            <a:pPr rtl="1" eaLnBrk="1" hangingPunct="1">
              <a:buFont typeface="Arial" pitchFamily="34" charset="0"/>
              <a:buChar char="•"/>
            </a:pPr>
            <a:r>
              <a:rPr lang="ar-SA" sz="4000" b="1" smtClean="0">
                <a:solidFill>
                  <a:srgbClr val="C00000"/>
                </a:solidFill>
                <a:cs typeface="Arial" pitchFamily="34" charset="0"/>
              </a:rPr>
              <a:t>مرتكزات عالمية الإسلام ودعائمها.</a:t>
            </a:r>
          </a:p>
          <a:p>
            <a:pPr rtl="1" eaLnBrk="1" hangingPunct="1">
              <a:buFont typeface="Arial" pitchFamily="34" charset="0"/>
              <a:buChar char="•"/>
            </a:pPr>
            <a:r>
              <a:rPr lang="ar-SA" sz="4000" b="1" smtClean="0">
                <a:solidFill>
                  <a:srgbClr val="C00000"/>
                </a:solidFill>
                <a:cs typeface="Arial" pitchFamily="34" charset="0"/>
              </a:rPr>
              <a:t>الروابط البشرية: مفهومها وأنواعها.</a:t>
            </a:r>
            <a:endParaRPr lang="en-US" sz="4000" smtClean="0">
              <a:solidFill>
                <a:srgbClr val="C00000"/>
              </a:solidFill>
              <a:cs typeface="Arial" pitchFamily="34" charset="0"/>
            </a:endParaRPr>
          </a:p>
          <a:p>
            <a:r>
              <a:rPr lang="en-US" b="1" smtClean="0">
                <a:cs typeface="Arial" pitchFamily="34" charset="0"/>
              </a:rPr>
              <a:t> </a:t>
            </a:r>
          </a:p>
          <a:p>
            <a:r>
              <a:rPr lang="en-GB" b="1" smtClean="0">
                <a:cs typeface="Arial" pitchFamily="34" charset="0"/>
              </a:rPr>
              <a:t>  </a:t>
            </a:r>
            <a:r>
              <a:rPr lang="en-US" b="1" smtClean="0">
                <a:cs typeface="Arial" pitchFamily="34" charset="0"/>
              </a:rPr>
              <a:t>     </a:t>
            </a:r>
            <a:r>
              <a:rPr lang="en-GB" b="1" smtClean="0">
                <a:cs typeface="Arial" pitchFamily="34" charset="0"/>
              </a:rPr>
              <a:t>     </a:t>
            </a:r>
            <a:endParaRPr lang="ar-EG" b="1"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55E742F-F3AE-4A06-91DE-CBAD975493E7}" type="slidenum">
              <a:rPr lang="ar-SA" smtClean="0">
                <a:solidFill>
                  <a:schemeClr val="bg1"/>
                </a:solidFill>
                <a:latin typeface="Calibri" pitchFamily="34" charset="0"/>
              </a:rPr>
              <a:pPr eaLnBrk="1" hangingPunct="1"/>
              <a:t>3</a:t>
            </a:fld>
            <a:endParaRPr lang="en-US"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مفهوم العالمية :</a:t>
            </a:r>
            <a:endParaRPr lang="ar-SA" dirty="0"/>
          </a:p>
        </p:txBody>
      </p:sp>
      <p:sp>
        <p:nvSpPr>
          <p:cNvPr id="16387" name="عنصر نائب للمحتوى 2"/>
          <p:cNvSpPr>
            <a:spLocks noGrp="1"/>
          </p:cNvSpPr>
          <p:nvPr>
            <p:ph idx="1"/>
          </p:nvPr>
        </p:nvSpPr>
        <p:spPr/>
        <p:txBody>
          <a:bodyPr/>
          <a:lstStyle/>
          <a:p>
            <a:pPr rtl="1"/>
            <a:r>
              <a:rPr lang="ar-SA" sz="2800" smtClean="0">
                <a:cs typeface="Simplified Arabic" pitchFamily="18" charset="-78"/>
              </a:rPr>
              <a:t>- لغة: العالمية نسبة إلى العالم. والعالم في اللغة: الخلق كله، وقيل كل ما حواه بطن الفلك، وكل صنف من أصناف الخلق كعالم الحيوان وعالم النبات وغيرها.</a:t>
            </a:r>
          </a:p>
          <a:p>
            <a:pPr rtl="1">
              <a:buFontTx/>
              <a:buChar char="-"/>
            </a:pPr>
            <a:r>
              <a:rPr lang="ar-SA" sz="2800" smtClean="0">
                <a:cs typeface="Simplified Arabic" pitchFamily="18" charset="-78"/>
              </a:rPr>
              <a:t>من ناحية المفهوم، فالعالمية أو عالمية الاسلام تعني: أن رسالة الإسلام غير محدودة بعصر ولا جيل ولا بمكان، فهي تخاطب كل الأمم وكل الأجناس وكل الشعوب وكل الطبقات وهي هداية رب الناس لكل الناس ورحمة الله لكل عباد الله.</a:t>
            </a:r>
          </a:p>
          <a:p>
            <a:pPr rtl="1">
              <a:buFontTx/>
              <a:buChar char="-"/>
            </a:pPr>
            <a:r>
              <a:rPr lang="ar-SA" smtClean="0">
                <a:cs typeface="Arial" pitchFamily="34" charset="0"/>
              </a:rPr>
              <a:t>- </a:t>
            </a:r>
            <a:r>
              <a:rPr lang="ar-SA" smtClean="0">
                <a:cs typeface="Simplified Arabic" pitchFamily="18" charset="-78"/>
              </a:rPr>
              <a:t>عالمية الإسلام معنى ولفظا نطق بها القرآن، وحينما نقول شيئا عالميا معناه أنه في العالم كله أو للعالم كله.</a:t>
            </a:r>
            <a:endParaRPr lang="en-US" smtClean="0">
              <a:cs typeface="Simplified Arabic" pitchFamily="18" charset="-78"/>
            </a:endParaRPr>
          </a:p>
          <a:p>
            <a:pPr rtl="1">
              <a:buFontTx/>
              <a:buChar char="-"/>
            </a:pPr>
            <a:endParaRPr lang="ar-SA"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495300" y="1371600"/>
            <a:ext cx="8915400" cy="4754563"/>
          </a:xfrm>
        </p:spPr>
        <p:txBody>
          <a:bodyPr/>
          <a:lstStyle/>
          <a:p>
            <a:pPr algn="just" rtl="1">
              <a:buFontTx/>
              <a:buChar char="-"/>
            </a:pPr>
            <a:r>
              <a:rPr lang="ar-SA" sz="2800" smtClean="0">
                <a:cs typeface="Simplified Arabic" pitchFamily="18" charset="-78"/>
              </a:rPr>
              <a:t>ولكن الإسلام للعالمين وليس فقط للعالم، فالقرآن الكريم كما ورد في بعض الآيات وصف الرسالة الإسلامية بأنها للعالمين {ومَا أَرْسَلْنَاكَ إلاَّ رَحْمَةً لِّلْعَالَمِينَ}، {وَمَا أَرْسَلْنَاكَ إلاَّ كَافَّةً لِّلنَّاسِ بَشِيرًا وَنَذِيرًا}، {تَبَارَكَ الَذِي نَزَّلَ الفُرْقَانَ عَلَى عَبْدِهِ لِيَكُونَ لِلْعَالَمِينَ نَذِيراً}، فإذا منتهى العالمية في خطابه.</a:t>
            </a:r>
          </a:p>
          <a:p>
            <a:pPr algn="just" rtl="1">
              <a:buFontTx/>
              <a:buChar char="-"/>
            </a:pPr>
            <a:r>
              <a:rPr lang="ar-SA" sz="2800" smtClean="0">
                <a:cs typeface="Simplified Arabic" pitchFamily="18" charset="-78"/>
              </a:rPr>
              <a:t>فالإسلام دين عالمي ارتضاه الله تعالى لجميع الخلق إلى أن يرث الله الأرض ومن عليها، وهو وحده الذي جاءت هدايته شاملة لجميع مناشط الحياة ومعالجة كل القضايا، ويمكن تطبيق مبادئه في كل زمان ومكان، والتشريع الإسلامي جاء شاملاً وكاملاً وخالداً، لا يختص بزمان دون زمان، ولا بقطر دون غيره، ولا بخلق دون سواهم</a:t>
            </a:r>
          </a:p>
          <a:p>
            <a:pPr algn="just" rtl="1">
              <a:buFontTx/>
              <a:buChar char="-"/>
            </a:pPr>
            <a:endParaRPr lang="en-US" sz="2800" smtClean="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مستند عالمية الإسلام:</a:t>
            </a:r>
            <a:endParaRPr lang="ar-SA" dirty="0"/>
          </a:p>
        </p:txBody>
      </p:sp>
      <p:sp>
        <p:nvSpPr>
          <p:cNvPr id="18435" name="عنصر نائب للمحتوى 2"/>
          <p:cNvSpPr>
            <a:spLocks noGrp="1"/>
          </p:cNvSpPr>
          <p:nvPr>
            <p:ph idx="1"/>
          </p:nvPr>
        </p:nvSpPr>
        <p:spPr/>
        <p:txBody>
          <a:bodyPr/>
          <a:lstStyle/>
          <a:p>
            <a:pPr algn="just" rtl="1">
              <a:buFontTx/>
              <a:buChar char="-"/>
            </a:pPr>
            <a:r>
              <a:rPr lang="ar-SA" sz="2800" smtClean="0">
                <a:cs typeface="Simplified Arabic" pitchFamily="18" charset="-78"/>
              </a:rPr>
              <a:t>يستند مفهوم عالمية الإسلام على نصوص كثيرة من القرآن الكريم والسنة النبوية كلها تجعل من المعلوم ضرورة أن الإسلام عالمي؛ </a:t>
            </a:r>
          </a:p>
          <a:p>
            <a:pPr algn="just" rtl="1">
              <a:buFontTx/>
              <a:buChar char="-"/>
            </a:pPr>
            <a:r>
              <a:rPr lang="ar-SA" sz="2800" smtClean="0">
                <a:cs typeface="Simplified Arabic" pitchFamily="18" charset="-78"/>
              </a:rPr>
              <a:t>وأنه عقيدة لا ينفرد بها شعب أو مجتمع بعينه، ولا يختص ببلد أو بلاد معينة، بل هو دين ذو قوانين تسري على الأفراد على اختلافهم من العنصر، والوطن، واللسان، </a:t>
            </a:r>
          </a:p>
          <a:p>
            <a:pPr algn="just" rtl="1">
              <a:buFontTx/>
              <a:buChar char="-"/>
            </a:pPr>
            <a:r>
              <a:rPr lang="ar-SA" sz="2800" smtClean="0">
                <a:cs typeface="Simplified Arabic" pitchFamily="18" charset="-78"/>
              </a:rPr>
              <a:t>ولا يفترض لنفوذه حاجزاً بين بني الإنسان، ولا يعترف بأية فواصل وتحديدات جنسية أو إقليمية أو زمنية فهو عام في المكان والزمان.</a:t>
            </a:r>
            <a:endParaRPr lang="en-US" sz="2800" smtClean="0">
              <a:cs typeface="Simplified Arabic" pitchFamily="18" charset="-78"/>
            </a:endParaRPr>
          </a:p>
          <a:p>
            <a:pPr rtl="1"/>
            <a:r>
              <a:rPr lang="ar-SA" b="1" smtClean="0">
                <a:cs typeface="Arial" pitchFamily="34" charset="0"/>
              </a:rPr>
              <a:t> </a:t>
            </a:r>
            <a:endParaRPr lang="en-US" smtClean="0">
              <a:cs typeface="Arial" pitchFamily="34" charset="0"/>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533400" y="304800"/>
            <a:ext cx="8915400" cy="1143000"/>
          </a:xfrm>
        </p:spPr>
        <p:txBody>
          <a:bodyPr/>
          <a:lstStyle/>
          <a:p>
            <a:pPr rtl="1"/>
            <a:r>
              <a:rPr lang="ar-SA" sz="2800" b="1" smtClean="0">
                <a:solidFill>
                  <a:srgbClr val="C00000"/>
                </a:solidFill>
                <a:cs typeface="Simplified Arabic" pitchFamily="18" charset="-78"/>
              </a:rPr>
              <a:t>أولاً: أدلة عالمية الإسلام من القرآن الكريم.</a:t>
            </a:r>
            <a:endParaRPr lang="en-US" sz="2800" smtClean="0">
              <a:solidFill>
                <a:srgbClr val="C00000"/>
              </a:solidFill>
              <a:cs typeface="Simplified Arabic" pitchFamily="18" charset="-78"/>
            </a:endParaRPr>
          </a:p>
        </p:txBody>
      </p:sp>
      <p:sp>
        <p:nvSpPr>
          <p:cNvPr id="9219" name="Content Placeholder 2"/>
          <p:cNvSpPr>
            <a:spLocks noGrp="1"/>
          </p:cNvSpPr>
          <p:nvPr>
            <p:ph idx="4294967295"/>
          </p:nvPr>
        </p:nvSpPr>
        <p:spPr>
          <a:xfrm>
            <a:off x="228600" y="1524000"/>
            <a:ext cx="9144000" cy="4267200"/>
          </a:xfrm>
        </p:spPr>
        <p:txBody>
          <a:bodyPr/>
          <a:lstStyle/>
          <a:p>
            <a:pPr rtl="1">
              <a:buFont typeface="Arial" pitchFamily="34" charset="0"/>
              <a:buNone/>
              <a:defRPr/>
            </a:pPr>
            <a:r>
              <a:rPr lang="ar-SA" sz="2500" dirty="0" smtClean="0">
                <a:cs typeface="Simplified Arabic" pitchFamily="2" charset="-78"/>
              </a:rPr>
              <a:t>إذا نظرنا في نصوص القرآن الكريم نجد دلالة واضحة على عالمية الإسلام، وذلك من عدة وجوه:</a:t>
            </a:r>
            <a:endParaRPr lang="en-US" sz="2500" dirty="0" smtClean="0">
              <a:cs typeface="Simplified Arabic" pitchFamily="2" charset="-78"/>
            </a:endParaRPr>
          </a:p>
          <a:p>
            <a:pPr rtl="1">
              <a:defRPr/>
            </a:pPr>
            <a:r>
              <a:rPr lang="ar-SA" sz="2500" b="1" dirty="0" smtClean="0">
                <a:solidFill>
                  <a:schemeClr val="accent6">
                    <a:lumMod val="75000"/>
                  </a:schemeClr>
                </a:solidFill>
                <a:cs typeface="Simplified Arabic" pitchFamily="2" charset="-78"/>
              </a:rPr>
              <a:t>الوجه الأول : نصوص صريحة: منها:</a:t>
            </a:r>
            <a:endParaRPr lang="en-US" sz="2500" dirty="0" smtClean="0">
              <a:solidFill>
                <a:schemeClr val="accent6">
                  <a:lumMod val="75000"/>
                </a:schemeClr>
              </a:solidFill>
              <a:cs typeface="Simplified Arabic" pitchFamily="2" charset="-78"/>
            </a:endParaRPr>
          </a:p>
          <a:p>
            <a:pPr rtl="1">
              <a:defRPr/>
            </a:pPr>
            <a:r>
              <a:rPr lang="ar-SA" sz="2500" b="1" dirty="0" smtClean="0">
                <a:cs typeface="Simplified Arabic" pitchFamily="2" charset="-78"/>
              </a:rPr>
              <a:t>النص الأول: </a:t>
            </a:r>
            <a:r>
              <a:rPr lang="ar-SA" sz="2500" b="1" dirty="0" smtClean="0">
                <a:solidFill>
                  <a:srgbClr val="00B050"/>
                </a:solidFill>
                <a:cs typeface="Simplified Arabic" pitchFamily="2" charset="-78"/>
              </a:rPr>
              <a:t>(</a:t>
            </a:r>
            <a:r>
              <a:rPr lang="ar-SA" sz="2500" dirty="0" smtClean="0">
                <a:solidFill>
                  <a:srgbClr val="00B050"/>
                </a:solidFill>
                <a:cs typeface="Simplified Arabic" pitchFamily="2" charset="-78"/>
              </a:rPr>
              <a:t>تبارك الذي نـزل الفرقان على عبده ليكون للعالمين نذيراً).</a:t>
            </a:r>
            <a:endParaRPr lang="en-US" sz="2500" dirty="0" smtClean="0">
              <a:solidFill>
                <a:srgbClr val="00B050"/>
              </a:solidFill>
              <a:cs typeface="Simplified Arabic" pitchFamily="2" charset="-78"/>
            </a:endParaRPr>
          </a:p>
          <a:p>
            <a:pPr rtl="1">
              <a:defRPr/>
            </a:pPr>
            <a:r>
              <a:rPr lang="ar-SA" sz="2500" b="1" dirty="0" smtClean="0">
                <a:cs typeface="Simplified Arabic" pitchFamily="2" charset="-78"/>
              </a:rPr>
              <a:t>النص الثاني: </a:t>
            </a:r>
            <a:r>
              <a:rPr lang="ar-SA" sz="2500" b="1" dirty="0" smtClean="0">
                <a:solidFill>
                  <a:srgbClr val="00B050"/>
                </a:solidFill>
                <a:cs typeface="Simplified Arabic" pitchFamily="2" charset="-78"/>
              </a:rPr>
              <a:t>(</a:t>
            </a:r>
            <a:r>
              <a:rPr lang="ar-SA" sz="2500" dirty="0" smtClean="0">
                <a:solidFill>
                  <a:srgbClr val="00B050"/>
                </a:solidFill>
                <a:cs typeface="Simplified Arabic" pitchFamily="2" charset="-78"/>
              </a:rPr>
              <a:t>وما أرسلناك إلا كافة للناس بشيراً ونذيراً ولكن أكثر الناس لا يعلمون).</a:t>
            </a:r>
          </a:p>
          <a:p>
            <a:pPr rtl="1">
              <a:defRPr/>
            </a:pPr>
            <a:r>
              <a:rPr lang="ar-SA" sz="2500" b="1" dirty="0" smtClean="0">
                <a:cs typeface="Simplified Arabic" pitchFamily="2" charset="-78"/>
              </a:rPr>
              <a:t>النص الثالث: </a:t>
            </a:r>
            <a:r>
              <a:rPr lang="ar-SA" sz="2500" b="1" dirty="0" smtClean="0">
                <a:solidFill>
                  <a:srgbClr val="009900"/>
                </a:solidFill>
                <a:cs typeface="Simplified Arabic" pitchFamily="2" charset="-78"/>
              </a:rPr>
              <a:t>(</a:t>
            </a:r>
            <a:r>
              <a:rPr lang="ar-SA" sz="2500" dirty="0" smtClean="0">
                <a:solidFill>
                  <a:srgbClr val="009900"/>
                </a:solidFill>
                <a:cs typeface="Simplified Arabic" pitchFamily="2" charset="-78"/>
              </a:rPr>
              <a:t>قل يا أيها الناس إني رسول الله إليكم جميعاً).</a:t>
            </a:r>
            <a:endParaRPr lang="en-US" sz="2500" dirty="0" smtClean="0">
              <a:solidFill>
                <a:srgbClr val="009900"/>
              </a:solidFill>
              <a:cs typeface="Simplified Arabic" pitchFamily="2" charset="-78"/>
            </a:endParaRPr>
          </a:p>
          <a:p>
            <a:pPr rtl="1">
              <a:defRPr/>
            </a:pPr>
            <a:endParaRPr lang="en-US" sz="2800" dirty="0" smtClean="0">
              <a:solidFill>
                <a:schemeClr val="accent1">
                  <a:lumMod val="50000"/>
                </a:schemeClr>
              </a:solidFill>
              <a:cs typeface="Simplified Arabic" pitchFamily="2" charset="-78"/>
            </a:endParaRPr>
          </a:p>
          <a:p>
            <a:pPr eaLnBrk="1" hangingPunct="1">
              <a:buFont typeface="Arial" pitchFamily="34" charset="0"/>
              <a:buNone/>
              <a:defRPr/>
            </a:pPr>
            <a:endParaRPr lang="en-US" b="1" dirty="0" smtClean="0">
              <a:cs typeface="Arial" pitchFamily="34" charset="0"/>
            </a:endParaRPr>
          </a:p>
        </p:txBody>
      </p:sp>
      <p:sp>
        <p:nvSpPr>
          <p:cNvPr id="19460"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154C85-D4F4-419A-B978-75570B9898C8}" type="slidenum">
              <a:rPr lang="ar-SA" smtClean="0">
                <a:solidFill>
                  <a:schemeClr val="bg1"/>
                </a:solidFill>
                <a:latin typeface="Calibri" pitchFamily="34" charset="0"/>
              </a:rPr>
              <a:pPr eaLnBrk="1" hangingPunct="1"/>
              <a:t>7</a:t>
            </a:fld>
            <a:endParaRPr lang="en-US"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تابع</a:t>
            </a:r>
            <a:endParaRPr lang="ar-SA" dirty="0"/>
          </a:p>
        </p:txBody>
      </p:sp>
      <p:sp>
        <p:nvSpPr>
          <p:cNvPr id="20483" name="عنصر نائب للمحتوى 6"/>
          <p:cNvSpPr>
            <a:spLocks noGrp="1"/>
          </p:cNvSpPr>
          <p:nvPr>
            <p:ph idx="1"/>
          </p:nvPr>
        </p:nvSpPr>
        <p:spPr/>
        <p:txBody>
          <a:bodyPr/>
          <a:lstStyle/>
          <a:p>
            <a:pPr rtl="1"/>
            <a:r>
              <a:rPr lang="ar-SA" sz="2800" b="1" smtClean="0">
                <a:cs typeface="Simplified Arabic" pitchFamily="18" charset="-78"/>
              </a:rPr>
              <a:t>النص الرابع: </a:t>
            </a:r>
            <a:r>
              <a:rPr lang="ar-SA" sz="2800" b="1" smtClean="0">
                <a:solidFill>
                  <a:srgbClr val="009900"/>
                </a:solidFill>
                <a:cs typeface="Simplified Arabic" pitchFamily="18" charset="-78"/>
              </a:rPr>
              <a:t>(</a:t>
            </a:r>
            <a:r>
              <a:rPr lang="ar-SA" sz="2800" smtClean="0">
                <a:solidFill>
                  <a:srgbClr val="009900"/>
                </a:solidFill>
                <a:cs typeface="Simplified Arabic" pitchFamily="18" charset="-78"/>
              </a:rPr>
              <a:t>ومن يبتغ غير الإسلام ديناً فلن يقبل منه وهو في الآخرة من الخاسرين).</a:t>
            </a:r>
          </a:p>
          <a:p>
            <a:pPr rtl="1"/>
            <a:r>
              <a:rPr lang="ar-SA" sz="2800" b="1" smtClean="0">
                <a:cs typeface="Simplified Arabic" pitchFamily="18" charset="-78"/>
              </a:rPr>
              <a:t>النص الخامس:</a:t>
            </a:r>
            <a:r>
              <a:rPr lang="ar-SA" sz="2800" smtClean="0">
                <a:cs typeface="Simplified Arabic" pitchFamily="18" charset="-78"/>
              </a:rPr>
              <a:t> </a:t>
            </a:r>
            <a:r>
              <a:rPr lang="ar-SA" sz="2800" smtClean="0">
                <a:solidFill>
                  <a:srgbClr val="009900"/>
                </a:solidFill>
                <a:cs typeface="Simplified Arabic" pitchFamily="18" charset="-78"/>
              </a:rPr>
              <a:t>(إن هو إلا ذكر للعالمين ولتعلمن نبأه بعد حين).</a:t>
            </a:r>
            <a:endParaRPr lang="en-US" sz="2800" smtClean="0">
              <a:solidFill>
                <a:srgbClr val="009900"/>
              </a:solidFill>
              <a:cs typeface="Simplified Arabic" pitchFamily="18" charset="-78"/>
            </a:endParaRPr>
          </a:p>
          <a:p>
            <a:pPr rtl="1"/>
            <a:r>
              <a:rPr lang="ar-SA" sz="2800" b="1" smtClean="0">
                <a:cs typeface="Simplified Arabic" pitchFamily="18" charset="-78"/>
              </a:rPr>
              <a:t>النص السادس: </a:t>
            </a:r>
            <a:r>
              <a:rPr lang="ar-SA" sz="2800" b="1" smtClean="0">
                <a:solidFill>
                  <a:srgbClr val="009900"/>
                </a:solidFill>
                <a:cs typeface="Simplified Arabic" pitchFamily="18" charset="-78"/>
              </a:rPr>
              <a:t>(</a:t>
            </a:r>
            <a:r>
              <a:rPr lang="ar-SA" sz="2800" smtClean="0">
                <a:solidFill>
                  <a:srgbClr val="009900"/>
                </a:solidFill>
                <a:cs typeface="Simplified Arabic" pitchFamily="18" charset="-78"/>
              </a:rPr>
              <a:t>وأوحي إلي هذا القرآن لأنذركم به ومن بلغ)</a:t>
            </a:r>
            <a:r>
              <a:rPr lang="ar-SA" sz="2800" smtClean="0">
                <a:cs typeface="Simplified Arabic" pitchFamily="18" charset="-78"/>
              </a:rPr>
              <a:t>.</a:t>
            </a:r>
            <a:endParaRPr lang="en-US" sz="2800" smtClean="0">
              <a:cs typeface="Simplified Arabic" pitchFamily="18" charset="-78"/>
            </a:endParaRPr>
          </a:p>
          <a:p>
            <a:pPr rtl="1"/>
            <a:r>
              <a:rPr lang="ar-SA" smtClean="0">
                <a:cs typeface="Arial" pitchFamily="34" charset="0"/>
              </a:rPr>
              <a:t>النص السابع: </a:t>
            </a:r>
            <a:r>
              <a:rPr lang="ar-SA" smtClean="0">
                <a:solidFill>
                  <a:srgbClr val="009900"/>
                </a:solidFill>
                <a:cs typeface="Arial" pitchFamily="34" charset="0"/>
              </a:rPr>
              <a:t>(هو الذي أرسل رسوله بالهدى ودين الحق ليظهره على الدين كله ولو كره المشركون). </a:t>
            </a:r>
          </a:p>
          <a:p>
            <a:pPr rtl="1"/>
            <a:r>
              <a:rPr lang="ar-SA" smtClean="0">
                <a:cs typeface="Arial" pitchFamily="34" charset="0"/>
              </a:rPr>
              <a:t> إن هذه الآيات تدل على عالمية الرسالة المحمدية بشكل لا لبس ولا شك فيه.</a:t>
            </a:r>
            <a:endParaRPr lang="en-US" smtClean="0">
              <a:cs typeface="Arial" pitchFamily="34" charset="0"/>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dirty="0" smtClean="0">
                <a:solidFill>
                  <a:srgbClr val="FF0000"/>
                </a:solidFill>
                <a:cs typeface="Simplified Arabic" pitchFamily="2" charset="-78"/>
              </a:rPr>
              <a:t>الوجه الثاني : دعوة غير العرب </a:t>
            </a:r>
            <a:r>
              <a:rPr lang="ar-SA" sz="2800" dirty="0" smtClean="0">
                <a:cs typeface="Simplified Arabic" pitchFamily="2" charset="-78"/>
              </a:rPr>
              <a:t>.</a:t>
            </a:r>
            <a:endParaRPr lang="en-US" sz="2800" dirty="0" smtClean="0">
              <a:cs typeface="Simplified Arabic" pitchFamily="2" charset="-78"/>
            </a:endParaRPr>
          </a:p>
          <a:p>
            <a:pPr rtl="1">
              <a:defRPr/>
            </a:pPr>
            <a:r>
              <a:rPr lang="ar-SA" sz="2800" dirty="0" smtClean="0">
                <a:effectLst>
                  <a:outerShdw blurRad="50800" dist="38100" algn="tr" rotWithShape="0">
                    <a:prstClr val="black">
                      <a:alpha val="40000"/>
                    </a:prstClr>
                  </a:outerShdw>
                </a:effectLst>
                <a:cs typeface="Simplified Arabic" pitchFamily="2" charset="-78"/>
              </a:rPr>
              <a:t>جاء في القرآن الكريم دعوة أهل الكتاب من اليهود والنصارى والمشركين إلى الإسلام الذي جاء به محمد صلى الله عليه وسلم، وبين لهم بأن الإسلام هو الدين الحق الذي لا يقبل </a:t>
            </a:r>
            <a:r>
              <a:rPr lang="ar-SA" sz="2800" dirty="0" smtClean="0">
                <a:cs typeface="Simplified Arabic" pitchFamily="2" charset="-78"/>
              </a:rPr>
              <a:t>الله سواه، قال تعالى: </a:t>
            </a:r>
            <a:r>
              <a:rPr lang="ar-SA" sz="2800" dirty="0" smtClean="0">
                <a:solidFill>
                  <a:srgbClr val="00B050"/>
                </a:solidFill>
                <a:cs typeface="Simplified Arabic" pitchFamily="2" charset="-78"/>
              </a:rPr>
              <a:t>(ومن يبتغ غير الإسلام ديناً فلن يقبل منه وهو في الآخرة من الخاسرين)</a:t>
            </a:r>
            <a:r>
              <a:rPr lang="ar-SA" sz="2800" dirty="0" smtClean="0">
                <a:cs typeface="Simplified Arabic" pitchFamily="2" charset="-78"/>
              </a:rPr>
              <a:t>؛ بل تجاوزت رسالة نبينا محمد صلى الله عليه وسلم اليهود والنصارى والبشرية بأكملها فلم تقتصر على عالم الإنس فقط بل تعدت ذلك إلى عالم الجن أيضاً. </a:t>
            </a:r>
            <a:endParaRPr lang="en-US" sz="2800" dirty="0" smtClean="0">
              <a:cs typeface="Simplified Arabic" pitchFamily="2" charset="-78"/>
            </a:endParaRPr>
          </a:p>
          <a:p>
            <a:pPr>
              <a:defRPr/>
            </a:pP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لمحتوى 2"/>
          <p:cNvSpPr>
            <a:spLocks noGrp="1"/>
          </p:cNvSpPr>
          <p:nvPr>
            <p:ph idx="1"/>
          </p:nvPr>
        </p:nvSpPr>
        <p:spPr/>
        <p:txBody>
          <a:bodyPr/>
          <a:lstStyle/>
          <a:p>
            <a:r>
              <a:rPr lang="ar-SA" sz="2800" smtClean="0">
                <a:cs typeface="Simplified Arabic" pitchFamily="18" charset="-78"/>
              </a:rPr>
              <a:t>قال تعالى</a:t>
            </a:r>
            <a:r>
              <a:rPr lang="ar-SA" sz="2800" smtClean="0">
                <a:solidFill>
                  <a:srgbClr val="00B050"/>
                </a:solidFill>
                <a:cs typeface="Simplified Arabic" pitchFamily="18" charset="-78"/>
              </a:rPr>
              <a:t>: (قل أوحي إلي أنه استمع نفر من الجن فقالوا إنا سمعنا قرآناً عجباً يهدي إلى الرشد فآمنّا به ولن نشرك بربنا أحداً)، </a:t>
            </a:r>
          </a:p>
          <a:p>
            <a:r>
              <a:rPr lang="ar-SA" sz="2800" smtClean="0">
                <a:cs typeface="Simplified Arabic" pitchFamily="18" charset="-78"/>
              </a:rPr>
              <a:t>وقال تعالى: </a:t>
            </a:r>
            <a:r>
              <a:rPr lang="ar-SA" sz="2800" smtClean="0">
                <a:solidFill>
                  <a:srgbClr val="00B050"/>
                </a:solidFill>
                <a:cs typeface="Simplified Arabic" pitchFamily="18" charset="-78"/>
              </a:rPr>
              <a:t>(وإذ صرفنا إليك نفراً من الجن يستمعون القرآن فلما حضروه قالوا أنصتوا فلما قضي ولوا إلى قومهم منذرين* قالوا يا قومنا إنا سمعنا كتاباً أنـزل من بعد موسى مصدقاً لما بين يديه يهدي إلى الحق وإلى طريق مستقيم).</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لمحتوى 2"/>
          <p:cNvSpPr>
            <a:spLocks noGrp="1"/>
          </p:cNvSpPr>
          <p:nvPr>
            <p:ph idx="1"/>
          </p:nvPr>
        </p:nvSpPr>
        <p:spPr/>
        <p:txBody>
          <a:bodyPr/>
          <a:lstStyle/>
          <a:p>
            <a:pPr rtl="1"/>
            <a:r>
              <a:rPr lang="en-US" smtClean="0">
                <a:solidFill>
                  <a:srgbClr val="FF0000"/>
                </a:solidFill>
                <a:cs typeface="Arial" pitchFamily="34" charset="0"/>
              </a:rPr>
              <a:t> </a:t>
            </a:r>
            <a:r>
              <a:rPr lang="ar-SA" sz="2800" smtClean="0">
                <a:solidFill>
                  <a:srgbClr val="FF0000"/>
                </a:solidFill>
                <a:cs typeface="Simplified Arabic" pitchFamily="18" charset="-78"/>
              </a:rPr>
              <a:t>الوجه الثالث : خطابات القرآن ونداءاته العامة </a:t>
            </a:r>
            <a:endParaRPr lang="en-US" sz="2800" smtClean="0">
              <a:solidFill>
                <a:srgbClr val="FF0000"/>
              </a:solidFill>
              <a:cs typeface="Simplified Arabic" pitchFamily="18" charset="-78"/>
            </a:endParaRPr>
          </a:p>
          <a:p>
            <a:pPr rtl="1"/>
            <a:r>
              <a:rPr lang="ar-SA" sz="2800" smtClean="0">
                <a:solidFill>
                  <a:srgbClr val="000066"/>
                </a:solidFill>
                <a:cs typeface="Simplified Arabic" pitchFamily="18" charset="-78"/>
              </a:rPr>
              <a:t>إن القرآن الكريم كثيراً ما يوجه خطاباته إلى الناس غير مقيدة بشيء، وهذا دليل واضح على أن خطاباته وتوجيهاته تعم الناس كافة. ومن أمثلته:</a:t>
            </a:r>
          </a:p>
          <a:p>
            <a:pPr rtl="1">
              <a:buFontTx/>
              <a:buChar char="-"/>
            </a:pPr>
            <a:r>
              <a:rPr lang="ar-SA" sz="2800" smtClean="0">
                <a:cs typeface="Simplified Arabic" pitchFamily="18" charset="-78"/>
              </a:rPr>
              <a:t>قوله تعالى: </a:t>
            </a:r>
            <a:r>
              <a:rPr lang="ar-SA" sz="2800" smtClean="0">
                <a:solidFill>
                  <a:srgbClr val="003300"/>
                </a:solidFill>
                <a:cs typeface="Simplified Arabic" pitchFamily="18" charset="-78"/>
              </a:rPr>
              <a:t>(</a:t>
            </a:r>
            <a:r>
              <a:rPr lang="ar-SA" sz="2800" smtClean="0">
                <a:solidFill>
                  <a:srgbClr val="009900"/>
                </a:solidFill>
                <a:cs typeface="Simplified Arabic" pitchFamily="18" charset="-78"/>
              </a:rPr>
              <a:t>يا أيها الناس كلوا مما في الأرض حلالاً طيباً ولا تتبعوا خطوات الشيطان إنه لكم عدو مبين). </a:t>
            </a:r>
          </a:p>
          <a:p>
            <a:pPr rtl="1">
              <a:buFontTx/>
              <a:buChar char="-"/>
            </a:pPr>
            <a:r>
              <a:rPr lang="ar-SA" sz="2800" smtClean="0">
                <a:cs typeface="Simplified Arabic" pitchFamily="18" charset="-78"/>
              </a:rPr>
              <a:t>وقوله تعالى: </a:t>
            </a:r>
            <a:r>
              <a:rPr lang="ar-SA" sz="2800" smtClean="0">
                <a:solidFill>
                  <a:srgbClr val="00B050"/>
                </a:solidFill>
                <a:cs typeface="Simplified Arabic" pitchFamily="18" charset="-78"/>
              </a:rPr>
              <a:t>(يا أيها الناس اعبدوا ربكم الذي خلقكم والذين من قبلكم لعلكم تتقون).</a:t>
            </a:r>
            <a:endParaRPr lang="en-US" sz="2800" smtClean="0">
              <a:solidFill>
                <a:srgbClr val="00B050"/>
              </a:solidFill>
              <a:cs typeface="Simplified Arabic" pitchFamily="18" charset="-78"/>
            </a:endParaRPr>
          </a:p>
          <a:p>
            <a:pPr rtl="1"/>
            <a:r>
              <a:rPr lang="ar-SA" sz="2800" smtClean="0">
                <a:cs typeface="Simplified Arabic" pitchFamily="18" charset="-78"/>
              </a:rPr>
              <a:t>وغيرها من الآيات كثير، فهو يخاطب الناس جميعاً بقوله يا أيها الناس ولم يقل يا أيها العرب.</a:t>
            </a:r>
            <a:endParaRPr lang="en-US" sz="2800" smtClean="0">
              <a:cs typeface="Simplified Arabic" pitchFamily="18" charset="-78"/>
            </a:endParaRPr>
          </a:p>
          <a:p>
            <a:pPr rtl="1"/>
            <a:endParaRPr lang="en-US" sz="3600" smtClean="0">
              <a:solidFill>
                <a:srgbClr val="000066"/>
              </a:solidFill>
              <a:cs typeface="Arial" pitchFamily="34" charset="0"/>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p:txBody>
          <a:bodyPr/>
          <a:lstStyle/>
          <a:p>
            <a:pPr rtl="1"/>
            <a:r>
              <a:rPr lang="en-US" sz="2800" smtClean="0">
                <a:solidFill>
                  <a:srgbClr val="FF0000"/>
                </a:solidFill>
                <a:cs typeface="Simplified Arabic" pitchFamily="18" charset="-78"/>
              </a:rPr>
              <a:t> </a:t>
            </a:r>
            <a:r>
              <a:rPr lang="ar-SA" sz="2800" smtClean="0">
                <a:solidFill>
                  <a:srgbClr val="FF0000"/>
                </a:solidFill>
                <a:cs typeface="Simplified Arabic" pitchFamily="18" charset="-78"/>
              </a:rPr>
              <a:t>الوجه الرابع : التشريعات القرآنية عالمية:</a:t>
            </a:r>
            <a:endParaRPr lang="en-US" sz="2800" smtClean="0">
              <a:solidFill>
                <a:srgbClr val="FF0000"/>
              </a:solidFill>
              <a:cs typeface="Simplified Arabic" pitchFamily="18" charset="-78"/>
            </a:endParaRPr>
          </a:p>
          <a:p>
            <a:pPr rtl="1"/>
            <a:r>
              <a:rPr lang="ar-SA" sz="2800" smtClean="0">
                <a:solidFill>
                  <a:srgbClr val="000066"/>
                </a:solidFill>
                <a:cs typeface="Simplified Arabic" pitchFamily="18" charset="-78"/>
              </a:rPr>
              <a:t>- يعتمد الإسلام في جميع أحكامه وتشريعاته، وما يخص الإنسان في معاشه ومعاده، على طبيعة الإنسان التي يتساوى فيها جميع البشر.</a:t>
            </a:r>
            <a:endParaRPr lang="en-US" sz="2800" smtClean="0">
              <a:solidFill>
                <a:srgbClr val="000066"/>
              </a:solidFill>
              <a:cs typeface="Simplified Arabic" pitchFamily="18" charset="-78"/>
            </a:endParaRPr>
          </a:p>
          <a:p>
            <a:pPr rtl="1"/>
            <a:r>
              <a:rPr lang="ar-SA" sz="2800" smtClean="0">
                <a:solidFill>
                  <a:srgbClr val="000066"/>
                </a:solidFill>
                <a:cs typeface="Simplified Arabic" pitchFamily="18" charset="-78"/>
              </a:rPr>
              <a:t>- ولا يجد الباحث مهما أوتي من مقدرة علمية كبيرة فيما جاء به نبي الإسلام صلى الله عليه وسلم أي طابع إقليمي، أو صبغة طائفية. وتلك آية واضحة على أن دعوته دعوة عالمية لا تتحيز إلى فئة معينة، ولا تنجرف إلى طائفة خاصة.</a:t>
            </a:r>
            <a:endParaRPr lang="en-US" sz="2800" smtClean="0">
              <a:solidFill>
                <a:srgbClr val="000066"/>
              </a:solidFill>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لمحتوى 2"/>
          <p:cNvSpPr>
            <a:spLocks noGrp="1"/>
          </p:cNvSpPr>
          <p:nvPr>
            <p:ph idx="1"/>
          </p:nvPr>
        </p:nvSpPr>
        <p:spPr>
          <a:xfrm>
            <a:off x="381000" y="1600200"/>
            <a:ext cx="9296400" cy="4525963"/>
          </a:xfrm>
        </p:spPr>
        <p:txBody>
          <a:bodyPr/>
          <a:lstStyle/>
          <a:p>
            <a:pPr rtl="1"/>
            <a:r>
              <a:rPr lang="ar-SA" sz="2800" smtClean="0">
                <a:cs typeface="Simplified Arabic" pitchFamily="18" charset="-78"/>
              </a:rPr>
              <a:t>فالعبادات والمعاملات والأخلاق، والنظام الاجتماعي والسياسي والاقتصادي والقضائي..الخ، لا تجد في ثنايا أياً منها أي تفكير طائفي أو نـزعة إقليمية. فمثلاً في المعاملات وما يترتب عليها من مقاضاة بين الناس يأمر الله سبحانه وتعالى المسلم أينما وجد زماناً ومكاناً قائلاً: (</a:t>
            </a:r>
            <a:r>
              <a:rPr lang="ar-SA" sz="2800" smtClean="0">
                <a:solidFill>
                  <a:srgbClr val="009900"/>
                </a:solidFill>
                <a:cs typeface="Simplified Arabic" pitchFamily="18" charset="-78"/>
              </a:rPr>
              <a:t>إن الله يأمركم أن تؤدوا الأمانات إلى أهلها وإذا حكمتم بين الناس أن تحكموا بالعدل).</a:t>
            </a:r>
            <a:endParaRPr lang="en-US" sz="2800" smtClean="0">
              <a:solidFill>
                <a:srgbClr val="009900"/>
              </a:solidFill>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لمحتوى 2"/>
          <p:cNvSpPr>
            <a:spLocks noGrp="1"/>
          </p:cNvSpPr>
          <p:nvPr>
            <p:ph idx="1"/>
          </p:nvPr>
        </p:nvSpPr>
        <p:spPr>
          <a:xfrm>
            <a:off x="228600" y="1600200"/>
            <a:ext cx="9525000" cy="4724400"/>
          </a:xfrm>
        </p:spPr>
        <p:txBody>
          <a:bodyPr/>
          <a:lstStyle/>
          <a:p>
            <a:pPr rtl="1"/>
            <a:r>
              <a:rPr lang="en-US" sz="2800" smtClean="0">
                <a:solidFill>
                  <a:srgbClr val="FF0000"/>
                </a:solidFill>
                <a:cs typeface="Simplified Arabic" pitchFamily="18" charset="-78"/>
              </a:rPr>
              <a:t> </a:t>
            </a:r>
            <a:r>
              <a:rPr lang="ar-SA" sz="2800" smtClean="0">
                <a:solidFill>
                  <a:srgbClr val="FF0000"/>
                </a:solidFill>
                <a:cs typeface="Simplified Arabic" pitchFamily="18" charset="-78"/>
              </a:rPr>
              <a:t>الوجه الخامس: الإسلام ينبذ أي مقومات للتفرقة بين الناس:</a:t>
            </a:r>
            <a:endParaRPr lang="en-US" sz="2800" smtClean="0">
              <a:solidFill>
                <a:srgbClr val="FF0000"/>
              </a:solidFill>
              <a:cs typeface="Simplified Arabic" pitchFamily="18" charset="-78"/>
            </a:endParaRPr>
          </a:p>
          <a:p>
            <a:pPr rtl="1"/>
            <a:r>
              <a:rPr lang="ar-SA" sz="2800" smtClean="0">
                <a:solidFill>
                  <a:srgbClr val="000066"/>
                </a:solidFill>
                <a:cs typeface="Simplified Arabic" pitchFamily="18" charset="-78"/>
              </a:rPr>
              <a:t>إن أقوى دليل على أن الإسلام رسالة عالمية مكافحته للنـزاعات الإقليمية والطائفية، فالإسلام لا يفرق بين أبيض وأسود ولا بين جنس وآخر. والمقياس الوحيد للتفاضل في الإسلام هو التقوى، قال تعالى: </a:t>
            </a:r>
            <a:r>
              <a:rPr lang="ar-SA" sz="2800" smtClean="0">
                <a:solidFill>
                  <a:srgbClr val="009900"/>
                </a:solidFill>
                <a:cs typeface="Simplified Arabic" pitchFamily="18" charset="-78"/>
              </a:rPr>
              <a:t>(يا أيها الناس إنا خلقناكم من ذكر وأنثى وجعلناكم شعوباً وقبائل لتعارفوا إنّ أكرمكم عند الله اتقاكم).</a:t>
            </a:r>
            <a:endParaRPr lang="en-US" sz="2800" smtClean="0">
              <a:solidFill>
                <a:srgbClr val="009900"/>
              </a:solidFill>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وان 1"/>
          <p:cNvSpPr>
            <a:spLocks noGrp="1"/>
          </p:cNvSpPr>
          <p:nvPr>
            <p:ph type="title"/>
          </p:nvPr>
        </p:nvSpPr>
        <p:spPr/>
        <p:txBody>
          <a:bodyPr/>
          <a:lstStyle/>
          <a:p>
            <a:r>
              <a:rPr lang="ar-SA" b="1" smtClean="0">
                <a:solidFill>
                  <a:srgbClr val="FF0000"/>
                </a:solidFill>
                <a:cs typeface="Simplified Arabic" pitchFamily="18" charset="-78"/>
              </a:rPr>
              <a:t> </a:t>
            </a:r>
            <a:r>
              <a:rPr lang="ar-SA" sz="2800" b="1" smtClean="0">
                <a:solidFill>
                  <a:srgbClr val="FF0000"/>
                </a:solidFill>
                <a:cs typeface="Simplified Arabic" pitchFamily="18" charset="-78"/>
              </a:rPr>
              <a:t>ثانيا: أدلة عالمية الإسلام من السنة النبوية المطهرة.</a:t>
            </a:r>
            <a:endParaRPr lang="ar-SA" sz="2800" b="1" smtClean="0">
              <a:solidFill>
                <a:srgbClr val="FF0000"/>
              </a:solidFill>
              <a:cs typeface="Arial" pitchFamily="34" charset="0"/>
            </a:endParaRPr>
          </a:p>
        </p:txBody>
      </p:sp>
      <p:sp>
        <p:nvSpPr>
          <p:cNvPr id="27651" name="عنصر نائب للمحتوى 2"/>
          <p:cNvSpPr>
            <a:spLocks noGrp="1"/>
          </p:cNvSpPr>
          <p:nvPr>
            <p:ph idx="1"/>
          </p:nvPr>
        </p:nvSpPr>
        <p:spPr/>
        <p:txBody>
          <a:bodyPr/>
          <a:lstStyle/>
          <a:p>
            <a:pPr rtl="1"/>
            <a:r>
              <a:rPr lang="ar-SA" sz="2800" b="1" smtClean="0">
                <a:cs typeface="Simplified Arabic" pitchFamily="18" charset="-78"/>
              </a:rPr>
              <a:t>- </a:t>
            </a:r>
            <a:r>
              <a:rPr lang="ar-SA" sz="2800" smtClean="0">
                <a:cs typeface="Simplified Arabic" pitchFamily="18" charset="-78"/>
              </a:rPr>
              <a:t>النص الأول:ها هو صلى الله عليه وسلم  يخبر قومه قائلاً: </a:t>
            </a:r>
            <a:r>
              <a:rPr lang="ar-SA" sz="2800" smtClean="0">
                <a:solidFill>
                  <a:srgbClr val="00B050"/>
                </a:solidFill>
                <a:cs typeface="Simplified Arabic" pitchFamily="18" charset="-78"/>
              </a:rPr>
              <a:t>"والله الذي لا إله إلا هو إني رسول الله إليكم خاصة وإلى الناس عامة"</a:t>
            </a:r>
            <a:r>
              <a:rPr lang="ar-SA" sz="2800" smtClean="0">
                <a:cs typeface="Simplified Arabic" pitchFamily="18" charset="-78"/>
              </a:rPr>
              <a:t>. </a:t>
            </a:r>
            <a:endParaRPr lang="en-US" sz="2800" smtClean="0">
              <a:cs typeface="Simplified Arabic" pitchFamily="18" charset="-78"/>
            </a:endParaRPr>
          </a:p>
          <a:p>
            <a:pPr rtl="1"/>
            <a:r>
              <a:rPr lang="ar-SA" sz="2800" smtClean="0">
                <a:cs typeface="Simplified Arabic" pitchFamily="18" charset="-78"/>
              </a:rPr>
              <a:t> - النص الثاني : ان النبي صلى الله عليه وسلم رحمة مهداة للناس كافة، </a:t>
            </a:r>
            <a:r>
              <a:rPr lang="ar-SA" sz="2800" smtClean="0">
                <a:solidFill>
                  <a:srgbClr val="00B050"/>
                </a:solidFill>
                <a:cs typeface="Simplified Arabic" pitchFamily="18" charset="-78"/>
              </a:rPr>
              <a:t>”يا أيها الناس إنما أنا رحمة مهداة“ </a:t>
            </a:r>
            <a:r>
              <a:rPr lang="ar-SA" sz="2800" smtClean="0">
                <a:cs typeface="Simplified Arabic" pitchFamily="18" charset="-78"/>
              </a:rPr>
              <a:t>(الحاكم والهيثمي)</a:t>
            </a:r>
          </a:p>
          <a:p>
            <a:pPr rtl="1"/>
            <a:r>
              <a:rPr lang="ar-SA" sz="2800" smtClean="0">
                <a:cs typeface="Simplified Arabic" pitchFamily="18" charset="-78"/>
              </a:rPr>
              <a:t>- النص الثالث: اختص صلى الله عليه وسلم من بين الأنبياء بأنه بعث للناس كافة: </a:t>
            </a:r>
            <a:r>
              <a:rPr lang="ar-SA" sz="2800" smtClean="0">
                <a:solidFill>
                  <a:srgbClr val="00B050"/>
                </a:solidFill>
                <a:cs typeface="Simplified Arabic" pitchFamily="18" charset="-78"/>
              </a:rPr>
              <a:t>”أعطيت خمسا لم يعطهن أحد من قبلي، كان كل نبي يبعث إلى قومه خاصة، وبعثت إلى كل أحمر واسود“ </a:t>
            </a:r>
            <a:r>
              <a:rPr lang="ar-SA" sz="2800" smtClean="0">
                <a:cs typeface="Simplified Arabic" pitchFamily="18" charset="-78"/>
              </a:rPr>
              <a:t>(الزيلعي)</a:t>
            </a:r>
          </a:p>
          <a:p>
            <a:pPr rtl="1"/>
            <a:r>
              <a:rPr lang="ar-SA" sz="2800" smtClean="0">
                <a:cs typeface="Simplified Arabic" pitchFamily="18" charset="-78"/>
              </a:rPr>
              <a:t>- أرسل صلى الله عليه وسلم كتبا إلى عظماء زمانه يدعوهم فيها للإسلام، </a:t>
            </a:r>
            <a:r>
              <a:rPr lang="ar-SA" sz="2800" smtClean="0">
                <a:solidFill>
                  <a:srgbClr val="00B050"/>
                </a:solidFill>
                <a:cs typeface="Simplified Arabic" pitchFamily="18" charset="-78"/>
              </a:rPr>
              <a:t>(فبعث سفراءه وفي أيدي كل واحد منهم كتابا خاصا؛ إلى قيصر الروم، وكسرى فارس، وعظيم القبط، وملك الحبشة، ...الخ)</a:t>
            </a:r>
            <a:endParaRPr lang="en-US" sz="2800" smtClean="0">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defRPr/>
            </a:pPr>
            <a:r>
              <a:rPr lang="ar-SA" sz="2800" dirty="0" smtClean="0">
                <a:effectLst>
                  <a:outerShdw blurRad="50800" dist="38100" algn="tr" rotWithShape="0">
                    <a:prstClr val="black">
                      <a:alpha val="40000"/>
                    </a:prstClr>
                  </a:outerShdw>
                </a:effectLst>
                <a:cs typeface="Simplified Arabic" pitchFamily="2" charset="-78"/>
              </a:rPr>
              <a:t>- رسالته إلى كسرى ملك فارس: </a:t>
            </a:r>
            <a:r>
              <a:rPr lang="ar-SA" sz="2800" dirty="0" smtClean="0">
                <a:solidFill>
                  <a:srgbClr val="00B050"/>
                </a:solidFill>
                <a:cs typeface="Simplified Arabic" pitchFamily="2" charset="-78"/>
              </a:rPr>
              <a:t>"بسم الله الرحمن الرحيم. من محمد رسول الله ، إلى كسرى عظيم فارس: سلام على من اتبع الهدى ... وأدعوك بدعاية الله ، فإني أنا رسول الله إلى الناس كافة، لأنذر من كان حياً، ويحق القول على الكافرين، اسلم تسلم فإن أبيت فعليك إثم المجوس”.</a:t>
            </a:r>
          </a:p>
          <a:p>
            <a:pPr rtl="1">
              <a:defRPr/>
            </a:pPr>
            <a:r>
              <a:rPr lang="ar-SA" sz="2800" dirty="0" smtClean="0"/>
              <a:t>- وهذا أيضاً ما كتبه إلى قيصر ملك الروم يقول فيه: </a:t>
            </a:r>
            <a:r>
              <a:rPr lang="ar-SA" sz="2800" dirty="0" smtClean="0">
                <a:solidFill>
                  <a:srgbClr val="00B050"/>
                </a:solidFill>
                <a:cs typeface="Simplified Arabic" pitchFamily="2" charset="-78"/>
              </a:rPr>
              <a:t>”بسم الله الرحمن الرحيم .. إلى هرقل عظيم الروم : سلام على من اتبع الهدى . أما بعد فإني أدعوك بالإسلام اسلم تسلم، يؤتك الله أجرك مرتين، فإن توليت فإنما عليك إثم </a:t>
            </a:r>
            <a:r>
              <a:rPr lang="ar-SA" sz="2800" dirty="0" err="1" smtClean="0">
                <a:solidFill>
                  <a:srgbClr val="00B050"/>
                </a:solidFill>
                <a:cs typeface="Simplified Arabic" pitchFamily="2" charset="-78"/>
              </a:rPr>
              <a:t>الأريسيين</a:t>
            </a:r>
            <a:r>
              <a:rPr lang="ar-SA" sz="2800" dirty="0" smtClean="0">
                <a:solidFill>
                  <a:srgbClr val="00B050"/>
                </a:solidFill>
                <a:cs typeface="Simplified Arabic" pitchFamily="2" charset="-78"/>
              </a:rPr>
              <a:t>"</a:t>
            </a:r>
            <a:r>
              <a:rPr lang="ar-SA" sz="2800" b="1" dirty="0" smtClean="0">
                <a:solidFill>
                  <a:srgbClr val="00B050"/>
                </a:solidFill>
                <a:cs typeface="Simplified Arabic" pitchFamily="2" charset="-78"/>
              </a:rPr>
              <a:t>.</a:t>
            </a:r>
            <a:endParaRPr lang="en-US" sz="2800" dirty="0" smtClean="0">
              <a:solidFill>
                <a:srgbClr val="00B050"/>
              </a:solidFill>
              <a:cs typeface="Simplified Arabic" pitchFamily="2" charset="-78"/>
            </a:endParaRPr>
          </a:p>
          <a:p>
            <a:pPr rtl="1">
              <a:defRPr/>
            </a:pPr>
            <a:endParaRPr lang="ar-SA" sz="2800" dirty="0" smtClean="0">
              <a:cs typeface="Simplified Arabic" pitchFamily="2" charset="-78"/>
            </a:endParaRPr>
          </a:p>
          <a:p>
            <a:pPr rtl="1">
              <a:defRPr/>
            </a:pPr>
            <a:endParaRPr lang="en-US" sz="2800" dirty="0" smtClean="0">
              <a:cs typeface="Simplified Arabic" pitchFamily="2" charset="-78"/>
            </a:endParaRPr>
          </a:p>
          <a:p>
            <a:pPr>
              <a:defRPr/>
            </a:pP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وان 1"/>
          <p:cNvSpPr>
            <a:spLocks noGrp="1"/>
          </p:cNvSpPr>
          <p:nvPr>
            <p:ph type="title"/>
          </p:nvPr>
        </p:nvSpPr>
        <p:spPr/>
        <p:txBody>
          <a:bodyPr/>
          <a:lstStyle/>
          <a:p>
            <a:r>
              <a:rPr lang="ar-SA" sz="2800" smtClean="0">
                <a:solidFill>
                  <a:srgbClr val="C00000"/>
                </a:solidFill>
                <a:cs typeface="Simplified Arabic" pitchFamily="18" charset="-78"/>
              </a:rPr>
              <a:t>ثالثاً:مرتكزات عالمية الإسلام ودعائمها:</a:t>
            </a:r>
          </a:p>
        </p:txBody>
      </p:sp>
      <p:sp>
        <p:nvSpPr>
          <p:cNvPr id="29699" name="عنصر نائب للمحتوى 2"/>
          <p:cNvSpPr>
            <a:spLocks noGrp="1"/>
          </p:cNvSpPr>
          <p:nvPr>
            <p:ph idx="1"/>
          </p:nvPr>
        </p:nvSpPr>
        <p:spPr/>
        <p:txBody>
          <a:bodyPr/>
          <a:lstStyle/>
          <a:p>
            <a:r>
              <a:rPr lang="ar-SA" sz="2800" b="1" smtClean="0">
                <a:cs typeface="Simplified Arabic" pitchFamily="18" charset="-78"/>
              </a:rPr>
              <a:t>1\عالمية الدعوة:</a:t>
            </a:r>
            <a:r>
              <a:rPr lang="ar-SA" sz="2800" smtClean="0">
                <a:cs typeface="Simplified Arabic" pitchFamily="18" charset="-78"/>
              </a:rPr>
              <a:t> </a:t>
            </a:r>
          </a:p>
          <a:p>
            <a:pPr algn="just" rtl="1"/>
            <a:r>
              <a:rPr lang="ar-SA" sz="2800" smtClean="0">
                <a:cs typeface="Simplified Arabic" pitchFamily="18" charset="-78"/>
              </a:rPr>
              <a:t>- إن أعظم الأدلة على عالمية الإسلام</a:t>
            </a:r>
            <a:r>
              <a:rPr lang="ar-EG" sz="2800" smtClean="0">
                <a:cs typeface="Simplified Arabic" pitchFamily="18" charset="-78"/>
              </a:rPr>
              <a:t> هو </a:t>
            </a:r>
            <a:r>
              <a:rPr lang="ar-SA" sz="2800" smtClean="0">
                <a:cs typeface="Simplified Arabic" pitchFamily="18" charset="-78"/>
              </a:rPr>
              <a:t>سرعة انتشاره ودخول الكث</a:t>
            </a:r>
            <a:r>
              <a:rPr lang="ar-EG" sz="2800" smtClean="0">
                <a:cs typeface="Simplified Arabic" pitchFamily="18" charset="-78"/>
              </a:rPr>
              <a:t>ي</a:t>
            </a:r>
            <a:r>
              <a:rPr lang="ar-SA" sz="2800" smtClean="0">
                <a:cs typeface="Simplified Arabic" pitchFamily="18" charset="-78"/>
              </a:rPr>
              <a:t>رين فيه في </a:t>
            </a:r>
            <a:r>
              <a:rPr lang="ar-EG" sz="2800" smtClean="0">
                <a:cs typeface="Simplified Arabic" pitchFamily="18" charset="-78"/>
              </a:rPr>
              <a:t>ال</a:t>
            </a:r>
            <a:r>
              <a:rPr lang="ar-SA" sz="2800" smtClean="0">
                <a:cs typeface="Simplified Arabic" pitchFamily="18" charset="-78"/>
              </a:rPr>
              <a:t>عديد من المناطق، اعتمادا على قوة الحجة في خطاب الدعوة الإسلامية للفكر الإنساني، </a:t>
            </a:r>
          </a:p>
          <a:p>
            <a:pPr algn="just" rtl="1"/>
            <a:r>
              <a:rPr lang="ar-SA" sz="2800" smtClean="0">
                <a:cs typeface="Simplified Arabic" pitchFamily="18" charset="-78"/>
              </a:rPr>
              <a:t>- وأبرز أمثل</a:t>
            </a:r>
            <a:r>
              <a:rPr lang="ar-EG" sz="2800" smtClean="0">
                <a:cs typeface="Simplified Arabic" pitchFamily="18" charset="-78"/>
              </a:rPr>
              <a:t>ة</a:t>
            </a:r>
            <a:r>
              <a:rPr lang="ar-SA" sz="2800" smtClean="0">
                <a:cs typeface="Simplified Arabic" pitchFamily="18" charset="-78"/>
              </a:rPr>
              <a:t> هذا الانتشار </a:t>
            </a:r>
            <a:r>
              <a:rPr lang="ar-EG" sz="2800" smtClean="0">
                <a:cs typeface="Simplified Arabic" pitchFamily="18" charset="-78"/>
              </a:rPr>
              <a:t>هو </a:t>
            </a:r>
            <a:r>
              <a:rPr lang="ar-SA" sz="2800" smtClean="0">
                <a:cs typeface="Simplified Arabic" pitchFamily="18" charset="-78"/>
              </a:rPr>
              <a:t>مبادئ ديننا الحنيف التي تبرز عالمية الدعوة تجسيدا لوحدة النوع الإنساني</a:t>
            </a:r>
            <a:r>
              <a:rPr lang="ar-EG" sz="2800" smtClean="0">
                <a:cs typeface="Simplified Arabic" pitchFamily="18" charset="-78"/>
              </a:rPr>
              <a:t>،</a:t>
            </a:r>
            <a:r>
              <a:rPr lang="ar-SA" sz="2800" smtClean="0">
                <a:cs typeface="Simplified Arabic" pitchFamily="18" charset="-78"/>
              </a:rPr>
              <a:t> وترسيخا لمبدأ سواسية الناس في الخلقة</a:t>
            </a:r>
            <a:r>
              <a:rPr lang="ar-EG" sz="2800" smtClean="0">
                <a:cs typeface="Simplified Arabic" pitchFamily="18" charset="-78"/>
              </a:rPr>
              <a:t>،</a:t>
            </a:r>
            <a:r>
              <a:rPr lang="ar-SA" sz="2800" smtClean="0">
                <a:cs typeface="Simplified Arabic" pitchFamily="18" charset="-78"/>
              </a:rPr>
              <a:t> وتحقيقا لإرادة الله عز وجل في جعلهم شعوبا وقبائل ليتعارفوا ذلك التعارف الذي يقود إلى التعاون والتكامل والسعي إلى التفاضل بالتقوى.</a:t>
            </a:r>
            <a:endParaRPr lang="en-US" sz="2800" smtClean="0">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لمحتوى 2"/>
          <p:cNvSpPr>
            <a:spLocks noGrp="1"/>
          </p:cNvSpPr>
          <p:nvPr>
            <p:ph idx="1"/>
          </p:nvPr>
        </p:nvSpPr>
        <p:spPr/>
        <p:txBody>
          <a:bodyPr/>
          <a:lstStyle/>
          <a:p>
            <a:pPr algn="just" rtl="1"/>
            <a:r>
              <a:rPr lang="ar-SA" sz="2800" b="1" smtClean="0">
                <a:cs typeface="Simplified Arabic" pitchFamily="18" charset="-78"/>
              </a:rPr>
              <a:t>2\ وحدة النوع الإنساني:</a:t>
            </a:r>
            <a:r>
              <a:rPr lang="ar-SA" sz="2800" smtClean="0">
                <a:cs typeface="Simplified Arabic" pitchFamily="18" charset="-78"/>
              </a:rPr>
              <a:t> </a:t>
            </a:r>
          </a:p>
          <a:p>
            <a:pPr algn="just" rtl="1">
              <a:buFontTx/>
              <a:buChar char="-"/>
            </a:pPr>
            <a:r>
              <a:rPr lang="ar-SA" sz="2800" smtClean="0">
                <a:solidFill>
                  <a:srgbClr val="000066"/>
                </a:solidFill>
                <a:cs typeface="Simplified Arabic" pitchFamily="18" charset="-78"/>
              </a:rPr>
              <a:t>يمتاز الإسلام بنظرته إلى وحدة النوع الإنساني، فالناس يشكلون وحدة إنسانية لا تمايز بين شعوبها وأفرادها في الأصل أو الطبيعة أو المصير، والناس جميعا ينحدرون من أصل واحد: </a:t>
            </a:r>
            <a:r>
              <a:rPr lang="ar-SA" sz="2800" smtClean="0">
                <a:solidFill>
                  <a:srgbClr val="00B050"/>
                </a:solidFill>
                <a:cs typeface="Simplified Arabic" pitchFamily="18" charset="-78"/>
              </a:rPr>
              <a:t>{يَا أَيُّهَا النَّاسُ اتَّقُواْ رَبَّكُمُ الَّذِي خَلَقَكُم مِّن نَّفْسٍ وَاحِدَةٍ} </a:t>
            </a:r>
            <a:r>
              <a:rPr lang="ar-SA" sz="2800" smtClean="0">
                <a:solidFill>
                  <a:srgbClr val="000066"/>
                </a:solidFill>
                <a:cs typeface="Simplified Arabic" pitchFamily="18" charset="-78"/>
              </a:rPr>
              <a:t>(النساء/1)</a:t>
            </a:r>
            <a:r>
              <a:rPr lang="ar-EG" sz="2800" smtClean="0">
                <a:solidFill>
                  <a:srgbClr val="000066"/>
                </a:solidFill>
                <a:cs typeface="Simplified Arabic" pitchFamily="18" charset="-78"/>
              </a:rPr>
              <a:t>،</a:t>
            </a:r>
            <a:r>
              <a:rPr lang="ar-SA" sz="2800" smtClean="0">
                <a:solidFill>
                  <a:srgbClr val="000066"/>
                </a:solidFill>
                <a:cs typeface="Simplified Arabic" pitchFamily="18" charset="-78"/>
              </a:rPr>
              <a:t> </a:t>
            </a:r>
          </a:p>
          <a:p>
            <a:pPr algn="just" rtl="1">
              <a:buFontTx/>
              <a:buChar char="-"/>
            </a:pPr>
            <a:r>
              <a:rPr lang="ar-SA" sz="2800" smtClean="0">
                <a:solidFill>
                  <a:srgbClr val="000066"/>
                </a:solidFill>
                <a:cs typeface="Simplified Arabic" pitchFamily="18" charset="-78"/>
              </a:rPr>
              <a:t>هذه النفس الواحدة </a:t>
            </a:r>
            <a:r>
              <a:rPr lang="ar-EG" sz="2800" smtClean="0">
                <a:solidFill>
                  <a:srgbClr val="000066"/>
                </a:solidFill>
                <a:cs typeface="Simplified Arabic" pitchFamily="18" charset="-78"/>
              </a:rPr>
              <a:t>- </a:t>
            </a:r>
            <a:r>
              <a:rPr lang="ar-SA" sz="2800" smtClean="0">
                <a:solidFill>
                  <a:srgbClr val="000066"/>
                </a:solidFill>
                <a:cs typeface="Simplified Arabic" pitchFamily="18" charset="-78"/>
              </a:rPr>
              <a:t>عند التدقيق والتحليل - تعود إلى ذكر أو أنثى </a:t>
            </a:r>
            <a:r>
              <a:rPr lang="ar-SA" sz="2800" smtClean="0">
                <a:solidFill>
                  <a:srgbClr val="00B050"/>
                </a:solidFill>
                <a:cs typeface="Simplified Arabic" pitchFamily="18" charset="-78"/>
              </a:rPr>
              <a:t>{يَا أَيُّهَا النَّاسُ إِنَّا خَلَقْنَاكُم مِّن ذَكَرٍ وَأُنثَى}</a:t>
            </a:r>
            <a:r>
              <a:rPr lang="ar-SA" sz="2800" b="1" baseline="30000" smtClean="0">
                <a:solidFill>
                  <a:srgbClr val="00B050"/>
                </a:solidFill>
                <a:cs typeface="Simplified Arabic" pitchFamily="18" charset="-78"/>
              </a:rPr>
              <a:t> </a:t>
            </a:r>
            <a:r>
              <a:rPr lang="ar-EG" sz="2800" smtClean="0">
                <a:solidFill>
                  <a:srgbClr val="000066"/>
                </a:solidFill>
                <a:cs typeface="Simplified Arabic" pitchFamily="18" charset="-78"/>
              </a:rPr>
              <a:t>(الحجرات/13)،</a:t>
            </a:r>
            <a:r>
              <a:rPr lang="ar-SA" sz="2800" smtClean="0">
                <a:solidFill>
                  <a:srgbClr val="000066"/>
                </a:solidFill>
                <a:cs typeface="Simplified Arabic" pitchFamily="18" charset="-78"/>
              </a:rPr>
              <a:t> ثم إن هذا الأصل الواحد يعود بعد ذلك إلى أب واحد، ينتسب إلى التراب</a:t>
            </a:r>
            <a:r>
              <a:rPr lang="ar-SA" sz="2800" smtClean="0">
                <a:cs typeface="Simplified Arabic" pitchFamily="18" charset="-78"/>
              </a:rPr>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لمحتوى 2"/>
          <p:cNvSpPr>
            <a:spLocks noGrp="1"/>
          </p:cNvSpPr>
          <p:nvPr>
            <p:ph idx="1"/>
          </p:nvPr>
        </p:nvSpPr>
        <p:spPr/>
        <p:txBody>
          <a:bodyPr/>
          <a:lstStyle/>
          <a:p>
            <a:pPr algn="just" rtl="1"/>
            <a:r>
              <a:rPr lang="ar-SA" sz="2800" smtClean="0">
                <a:cs typeface="Simplified Arabic" pitchFamily="18" charset="-78"/>
              </a:rPr>
              <a:t>- يقول الرسول صلى الله عليه وسلم:  </a:t>
            </a:r>
            <a:r>
              <a:rPr lang="ar-SA" sz="2800" smtClean="0">
                <a:solidFill>
                  <a:srgbClr val="00B050"/>
                </a:solidFill>
                <a:cs typeface="Simplified Arabic" pitchFamily="18" charset="-78"/>
              </a:rPr>
              <a:t>«يا أيها الناس إن ربكم واحد، وإن أباكم واحد، كلكم لآدم وآدم من تراب، وإن أكرمكم عند الله أتقاكم، وليس لعربي على عجمي</a:t>
            </a:r>
            <a:r>
              <a:rPr lang="ar-EG" sz="2800" smtClean="0">
                <a:solidFill>
                  <a:srgbClr val="00B050"/>
                </a:solidFill>
                <a:cs typeface="Simplified Arabic" pitchFamily="18" charset="-78"/>
              </a:rPr>
              <a:t>،</a:t>
            </a:r>
            <a:r>
              <a:rPr lang="ar-SA" sz="2800" smtClean="0">
                <a:solidFill>
                  <a:srgbClr val="00B050"/>
                </a:solidFill>
                <a:cs typeface="Simplified Arabic" pitchFamily="18" charset="-78"/>
              </a:rPr>
              <a:t> ولا لعجمي على عربي</a:t>
            </a:r>
            <a:r>
              <a:rPr lang="ar-EG" sz="2800" smtClean="0">
                <a:solidFill>
                  <a:srgbClr val="00B050"/>
                </a:solidFill>
                <a:cs typeface="Simplified Arabic" pitchFamily="18" charset="-78"/>
              </a:rPr>
              <a:t>،</a:t>
            </a:r>
            <a:r>
              <a:rPr lang="ar-SA" sz="2800" smtClean="0">
                <a:solidFill>
                  <a:srgbClr val="00B050"/>
                </a:solidFill>
                <a:cs typeface="Simplified Arabic" pitchFamily="18" charset="-78"/>
              </a:rPr>
              <a:t> ولا لأحمر على أبيض</a:t>
            </a:r>
            <a:r>
              <a:rPr lang="ar-EG" sz="2800" smtClean="0">
                <a:solidFill>
                  <a:srgbClr val="00B050"/>
                </a:solidFill>
                <a:cs typeface="Simplified Arabic" pitchFamily="18" charset="-78"/>
              </a:rPr>
              <a:t>،</a:t>
            </a:r>
            <a:r>
              <a:rPr lang="ar-SA" sz="2800" smtClean="0">
                <a:solidFill>
                  <a:srgbClr val="00B050"/>
                </a:solidFill>
                <a:cs typeface="Simplified Arabic" pitchFamily="18" charset="-78"/>
              </a:rPr>
              <a:t> ولا لأبيض على أحمر فضل إلا بالتقوى»</a:t>
            </a:r>
            <a:r>
              <a:rPr lang="ar-SA" sz="2800" b="1" baseline="30000" smtClean="0">
                <a:solidFill>
                  <a:srgbClr val="00B050"/>
                </a:solidFill>
                <a:cs typeface="Simplified Arabic" pitchFamily="18" charset="-78"/>
              </a:rPr>
              <a:t> </a:t>
            </a:r>
            <a:r>
              <a:rPr lang="ar-SA" sz="2800" smtClean="0">
                <a:cs typeface="Simplified Arabic" pitchFamily="18" charset="-78"/>
              </a:rPr>
              <a:t>(أحمد).</a:t>
            </a:r>
            <a:endParaRPr lang="en-US" sz="2800" smtClean="0">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لمحتوى 2"/>
          <p:cNvSpPr>
            <a:spLocks noGrp="1"/>
          </p:cNvSpPr>
          <p:nvPr>
            <p:ph idx="1"/>
          </p:nvPr>
        </p:nvSpPr>
        <p:spPr>
          <a:xfrm>
            <a:off x="533400" y="1600200"/>
            <a:ext cx="8915400" cy="4525963"/>
          </a:xfrm>
        </p:spPr>
        <p:txBody>
          <a:bodyPr/>
          <a:lstStyle/>
          <a:p>
            <a:pPr algn="just" rtl="1"/>
            <a:r>
              <a:rPr lang="ar-SA" sz="2800" b="1" smtClean="0">
                <a:cs typeface="Simplified Arabic" pitchFamily="18" charset="-78"/>
              </a:rPr>
              <a:t>3\وحدة الطبيعة الإنسانية:</a:t>
            </a:r>
            <a:r>
              <a:rPr lang="ar-SA" sz="2800" smtClean="0">
                <a:cs typeface="Simplified Arabic" pitchFamily="18" charset="-78"/>
              </a:rPr>
              <a:t> </a:t>
            </a:r>
          </a:p>
          <a:p>
            <a:pPr algn="just" rtl="1">
              <a:buFontTx/>
              <a:buChar char="-"/>
            </a:pPr>
            <a:r>
              <a:rPr lang="ar-SA" sz="2800" smtClean="0">
                <a:cs typeface="Simplified Arabic" pitchFamily="18" charset="-78"/>
              </a:rPr>
              <a:t>هذه الطبيعة أو الفطرة الواحدة </a:t>
            </a:r>
            <a:r>
              <a:rPr lang="ar-EG" sz="2800" smtClean="0">
                <a:cs typeface="Simplified Arabic" pitchFamily="18" charset="-78"/>
              </a:rPr>
              <a:t>موجودة </a:t>
            </a:r>
            <a:r>
              <a:rPr lang="ar-SA" sz="2800" smtClean="0">
                <a:cs typeface="Simplified Arabic" pitchFamily="18" charset="-78"/>
              </a:rPr>
              <a:t>في الناس جميعا</a:t>
            </a:r>
            <a:r>
              <a:rPr lang="ar-EG" sz="2800" smtClean="0">
                <a:cs typeface="Simplified Arabic" pitchFamily="18" charset="-78"/>
              </a:rPr>
              <a:t>، وهي التي أكد عليها قول الله تعالى</a:t>
            </a:r>
            <a:r>
              <a:rPr lang="ar-SA" sz="2800" smtClean="0">
                <a:cs typeface="Simplified Arabic" pitchFamily="18" charset="-78"/>
              </a:rPr>
              <a:t>: </a:t>
            </a:r>
            <a:r>
              <a:rPr lang="ar-SA" sz="2800" smtClean="0">
                <a:solidFill>
                  <a:srgbClr val="00B050"/>
                </a:solidFill>
                <a:cs typeface="Simplified Arabic" pitchFamily="18" charset="-78"/>
              </a:rPr>
              <a:t>{فِطْرَة اللَّهِ الَّتِي فَطَرَ النَّاسَ عَلَيْهَا لَا تَبْدِيلَ لِخَلْقِ اللَّهِ ذَلِكَ الدِّينُ الْقَيِّمُ}</a:t>
            </a:r>
            <a:r>
              <a:rPr lang="ar-EG" sz="2800" smtClean="0">
                <a:cs typeface="Simplified Arabic" pitchFamily="18" charset="-78"/>
              </a:rPr>
              <a:t>. </a:t>
            </a:r>
            <a:endParaRPr lang="ar-SA" sz="2800" smtClean="0">
              <a:cs typeface="Simplified Arabic" pitchFamily="18" charset="-78"/>
            </a:endParaRPr>
          </a:p>
          <a:p>
            <a:pPr algn="just" rtl="1">
              <a:buFontTx/>
              <a:buChar char="-"/>
            </a:pPr>
            <a:r>
              <a:rPr lang="ar-SA" sz="2800" smtClean="0">
                <a:cs typeface="Simplified Arabic" pitchFamily="18" charset="-78"/>
              </a:rPr>
              <a:t>وقد منح الإسلام هوية جديدة للإنسان، وأحدث من أجل استيعاب هذه الهوية أمة جديدة لم يكن لها مثيل من بين الأمم؛ </a:t>
            </a:r>
          </a:p>
          <a:p>
            <a:pPr algn="just" rtl="1">
              <a:buFontTx/>
              <a:buChar char="-"/>
            </a:pPr>
            <a:r>
              <a:rPr lang="ar-SA" sz="2800" smtClean="0">
                <a:cs typeface="Simplified Arabic" pitchFamily="18" charset="-78"/>
              </a:rPr>
              <a:t>لم تقم على أسس عر</a:t>
            </a:r>
            <a:r>
              <a:rPr lang="ar-EG" sz="2800" smtClean="0">
                <a:cs typeface="Simplified Arabic" pitchFamily="18" charset="-78"/>
              </a:rPr>
              <a:t>قي</a:t>
            </a:r>
            <a:r>
              <a:rPr lang="ar-SA" sz="2800" smtClean="0">
                <a:cs typeface="Simplified Arabic" pitchFamily="18" charset="-78"/>
              </a:rPr>
              <a:t>ة أو دينية أو لونية، وإنما قامت على أساس الاعتراف بالإنسان، فكان الإسلام دين الإنسان بحق، اعترف بنوازعه فأحكم لها ضوابطها.</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لمحتوى 2"/>
          <p:cNvSpPr>
            <a:spLocks noGrp="1"/>
          </p:cNvSpPr>
          <p:nvPr>
            <p:ph idx="1"/>
          </p:nvPr>
        </p:nvSpPr>
        <p:spPr/>
        <p:txBody>
          <a:bodyPr/>
          <a:lstStyle/>
          <a:p>
            <a:pPr algn="just" rtl="1"/>
            <a:r>
              <a:rPr lang="ar-SA" sz="2800" smtClean="0">
                <a:cs typeface="Simplified Arabic" pitchFamily="18" charset="-78"/>
              </a:rPr>
              <a:t>- بل هو مواطن عالمي، صور الله دخائله ونوازعه تصويرا لم تبلغه فلسفات الأرض قديمها وحديثها، وبوأه منزلة لم ترق به الأيديولوجيات مبلغها في قوله تعالى: </a:t>
            </a:r>
            <a:r>
              <a:rPr lang="ar-SA" sz="2800" smtClean="0">
                <a:solidFill>
                  <a:srgbClr val="00B050"/>
                </a:solidFill>
                <a:cs typeface="Simplified Arabic" pitchFamily="18" charset="-78"/>
              </a:rPr>
              <a:t>{وَلَقَدْ كَرَّمْنَا بَنِي آدَمَ وَحَمَلْنَاهُمْ فِي الْبَرِّ وَالْبَحْرِ وَرَزَقْنَاهُم مِّنَ الطَّيِّبَاتِ وَفَضَّلْنَاهُمْ عَلَى كَثِيرٍ مِّمَّنْ خَلَقْنَا تَفْضِيلاً}</a:t>
            </a:r>
            <a:r>
              <a:rPr lang="ar-EG" sz="2800" smtClean="0">
                <a:cs typeface="Simplified Arabic" pitchFamily="18" charset="-78"/>
              </a:rPr>
              <a:t>.</a:t>
            </a:r>
            <a:endParaRPr lang="en-US" sz="2800" smtClean="0">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صر نائب للمحتوى 2"/>
          <p:cNvSpPr>
            <a:spLocks noGrp="1"/>
          </p:cNvSpPr>
          <p:nvPr>
            <p:ph idx="1"/>
          </p:nvPr>
        </p:nvSpPr>
        <p:spPr/>
        <p:txBody>
          <a:bodyPr/>
          <a:lstStyle/>
          <a:p>
            <a:pPr algn="just" rtl="1"/>
            <a:r>
              <a:rPr lang="ar-SA" sz="2800" b="1" smtClean="0">
                <a:cs typeface="Simplified Arabic" pitchFamily="18" charset="-78"/>
              </a:rPr>
              <a:t>4\</a:t>
            </a:r>
            <a:r>
              <a:rPr lang="ar-EG" sz="2800" b="1" smtClean="0">
                <a:cs typeface="Simplified Arabic" pitchFamily="18" charset="-78"/>
              </a:rPr>
              <a:t>مهمة الأمة الإسلامية ووظيفتها</a:t>
            </a:r>
            <a:r>
              <a:rPr lang="ar-SA" sz="2800" b="1" smtClean="0">
                <a:cs typeface="Simplified Arabic" pitchFamily="18" charset="-78"/>
              </a:rPr>
              <a:t>:</a:t>
            </a:r>
            <a:r>
              <a:rPr lang="ar-SA" sz="2800" smtClean="0">
                <a:cs typeface="Simplified Arabic" pitchFamily="18" charset="-78"/>
              </a:rPr>
              <a:t> </a:t>
            </a:r>
          </a:p>
          <a:p>
            <a:pPr algn="just" rtl="1">
              <a:buFontTx/>
              <a:buChar char="-"/>
            </a:pPr>
            <a:r>
              <a:rPr lang="ar-SA" sz="2800" smtClean="0">
                <a:cs typeface="Simplified Arabic" pitchFamily="18" charset="-78"/>
              </a:rPr>
              <a:t>الأمة الإسلامية أمة عالمية يجمعها أمر واحد ودين واحد، وتكاليفها واحدة</a:t>
            </a:r>
            <a:r>
              <a:rPr lang="ar-EG" sz="2800" smtClean="0">
                <a:cs typeface="Simplified Arabic" pitchFamily="18" charset="-78"/>
              </a:rPr>
              <a:t>، وهي</a:t>
            </a:r>
            <a:r>
              <a:rPr lang="ar-SA" sz="2800" smtClean="0">
                <a:cs typeface="Simplified Arabic" pitchFamily="18" charset="-78"/>
              </a:rPr>
              <a:t> تحمل أمانة الشهادة على الناس يوم القيامة، قال الله تعالى: {</a:t>
            </a:r>
            <a:r>
              <a:rPr lang="ar-SA" sz="2800" smtClean="0">
                <a:solidFill>
                  <a:srgbClr val="009900"/>
                </a:solidFill>
                <a:cs typeface="Simplified Arabic" pitchFamily="18" charset="-78"/>
              </a:rPr>
              <a:t>وَكَذَلِكَ جَعَلْنَاكُمْ أُمَّةً وَسَطًا لِّتَكُونُواْ شُهَدَاء عَلَى النَّاسِ وَيَكُونَ الرَّسُولُ عَلَيْكُمْ شَهِيدًا</a:t>
            </a:r>
            <a:r>
              <a:rPr lang="ar-SA" sz="2800" smtClean="0">
                <a:cs typeface="Simplified Arabic" pitchFamily="18" charset="-78"/>
              </a:rPr>
              <a:t>}</a:t>
            </a:r>
          </a:p>
          <a:p>
            <a:pPr algn="just" rtl="1">
              <a:buFontTx/>
              <a:buChar char="-"/>
            </a:pPr>
            <a:r>
              <a:rPr lang="ar-SA" sz="2800" smtClean="0">
                <a:cs typeface="Simplified Arabic" pitchFamily="18" charset="-78"/>
              </a:rPr>
              <a:t>ولكن هذه الوحدة البشرية التي جاء بها الإسلام لم تمح خصوصيات الشعوب، بل اعتبر الله تعالى التمايز بين الناس لونا وعرقا ولسانا آية من آياته عز وجل، كما ورد في الآية الكريمة: </a:t>
            </a:r>
            <a:r>
              <a:rPr lang="ar-SA" sz="2800" smtClean="0">
                <a:solidFill>
                  <a:srgbClr val="00B050"/>
                </a:solidFill>
                <a:cs typeface="Simplified Arabic" pitchFamily="18" charset="-78"/>
              </a:rPr>
              <a:t>{وَمِنْ آيَاتِهِ خَلْقُ السَّمَاوَاتِ وَالْأَرْضِ وَاخْتِلَافُ أَلْسِنَتِكُمْ وَأَلْوَانِكُمْ}</a:t>
            </a:r>
            <a:r>
              <a:rPr lang="ar-SA" sz="2800" b="1" baseline="30000" smtClean="0">
                <a:solidFill>
                  <a:srgbClr val="00B050"/>
                </a:solidFill>
                <a:cs typeface="Simplified Arabic" pitchFamily="18" charset="-78"/>
              </a:rPr>
              <a:t> </a:t>
            </a:r>
            <a:r>
              <a:rPr lang="ar-EG" sz="2800" smtClean="0">
                <a:cs typeface="Simplified Arabic" pitchFamily="18" charset="-78"/>
              </a:rPr>
              <a:t>(الروم/22). </a:t>
            </a:r>
            <a:endParaRPr lang="en-US" sz="2800" smtClean="0">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idx="1"/>
          </p:nvPr>
        </p:nvSpPr>
        <p:spPr/>
        <p:txBody>
          <a:bodyPr/>
          <a:lstStyle/>
          <a:p>
            <a:r>
              <a:rPr lang="ar-SA" sz="2800" b="1" smtClean="0">
                <a:cs typeface="Simplified Arabic" pitchFamily="18" charset="-78"/>
              </a:rPr>
              <a:t>5\عالمية الخطاب القرآني للفكر الإنساني:</a:t>
            </a:r>
            <a:r>
              <a:rPr lang="ar-SA" sz="2800" smtClean="0">
                <a:cs typeface="Simplified Arabic" pitchFamily="18" charset="-78"/>
              </a:rPr>
              <a:t> </a:t>
            </a:r>
          </a:p>
          <a:p>
            <a:r>
              <a:rPr lang="ar-SA" sz="2800" smtClean="0">
                <a:cs typeface="Simplified Arabic" pitchFamily="18" charset="-78"/>
              </a:rPr>
              <a:t>- إن الخطاب القرآني </a:t>
            </a:r>
            <a:r>
              <a:rPr lang="ar-EG" sz="2800" smtClean="0">
                <a:cs typeface="Simplified Arabic" pitchFamily="18" charset="-78"/>
              </a:rPr>
              <a:t>قد </a:t>
            </a:r>
            <a:r>
              <a:rPr lang="ar-SA" sz="2800" smtClean="0">
                <a:cs typeface="Simplified Arabic" pitchFamily="18" charset="-78"/>
              </a:rPr>
              <a:t>خاطب العقل الإنساني بالإطلاق</a:t>
            </a:r>
            <a:r>
              <a:rPr lang="ar-EG" sz="2800" smtClean="0">
                <a:cs typeface="Simplified Arabic" pitchFamily="18" charset="-78"/>
              </a:rPr>
              <a:t>ق،</a:t>
            </a:r>
            <a:r>
              <a:rPr lang="ar-SA" sz="2800" smtClean="0">
                <a:cs typeface="Simplified Arabic" pitchFamily="18" charset="-78"/>
              </a:rPr>
              <a:t> ودعاه إلى التأمل والتدبر والنظر في آيات كثير</a:t>
            </a:r>
            <a:r>
              <a:rPr lang="ar-EG" sz="2800" smtClean="0">
                <a:cs typeface="Simplified Arabic" pitchFamily="18" charset="-78"/>
              </a:rPr>
              <a:t>ة،</a:t>
            </a:r>
            <a:r>
              <a:rPr lang="ar-SA" sz="2800" smtClean="0">
                <a:cs typeface="Simplified Arabic" pitchFamily="18" charset="-78"/>
              </a:rPr>
              <a:t> قال الله تعالى: {</a:t>
            </a:r>
            <a:r>
              <a:rPr lang="ar-SA" sz="2800" smtClean="0">
                <a:solidFill>
                  <a:srgbClr val="009900"/>
                </a:solidFill>
                <a:cs typeface="Simplified Arabic" pitchFamily="18" charset="-78"/>
              </a:rPr>
              <a:t>إِنَّ فِي خَلْقِ السَّمَاوَاتِ وَالأَرْضِ وَاخْتِلاَفِ اللَّيْلِ وَالنَّهَارِ لآيَاتٍ لِّأُوْلِي الألْبَابِ</a:t>
            </a:r>
            <a:r>
              <a:rPr lang="ar-SA" sz="2800" b="1" smtClean="0">
                <a:solidFill>
                  <a:srgbClr val="009900"/>
                </a:solidFill>
                <a:cs typeface="Simplified Arabic" pitchFamily="18" charset="-78"/>
              </a:rPr>
              <a:t>}</a:t>
            </a:r>
            <a:r>
              <a:rPr lang="ar-SA" sz="2800" b="1" smtClean="0">
                <a:cs typeface="Simplified Arabic" pitchFamily="18" charset="-78"/>
              </a:rPr>
              <a:t> (آل عمران/190)</a:t>
            </a:r>
            <a:r>
              <a:rPr lang="ar-EG" sz="2800" smtClean="0">
                <a:cs typeface="Simplified Arabic" pitchFamily="18" charset="-78"/>
              </a:rPr>
              <a:t>،</a:t>
            </a:r>
            <a:r>
              <a:rPr lang="ar-SA" sz="2800" smtClean="0">
                <a:cs typeface="Simplified Arabic" pitchFamily="18" charset="-78"/>
              </a:rPr>
              <a:t> - والآيات </a:t>
            </a:r>
            <a:r>
              <a:rPr lang="ar-EG" sz="2800" smtClean="0">
                <a:cs typeface="Simplified Arabic" pitchFamily="18" charset="-78"/>
              </a:rPr>
              <a:t>القرآنية </a:t>
            </a:r>
            <a:r>
              <a:rPr lang="ar-SA" sz="2800" smtClean="0">
                <a:cs typeface="Simplified Arabic" pitchFamily="18" charset="-78"/>
              </a:rPr>
              <a:t>التي تدعو إلى النظر وإعمال الرأي والتأمل </a:t>
            </a:r>
            <a:r>
              <a:rPr lang="ar-EG" sz="2800" smtClean="0">
                <a:cs typeface="Simplified Arabic" pitchFamily="18" charset="-78"/>
              </a:rPr>
              <a:t>كثيرة، وقد تصل إلى </a:t>
            </a:r>
            <a:r>
              <a:rPr lang="ar-SA" sz="2800" smtClean="0">
                <a:cs typeface="Simplified Arabic" pitchFamily="18" charset="-78"/>
              </a:rPr>
              <a:t>مئا</a:t>
            </a:r>
            <a:r>
              <a:rPr lang="ar-EG" sz="2800" smtClean="0">
                <a:cs typeface="Simplified Arabic" pitchFamily="18" charset="-78"/>
              </a:rPr>
              <a:t>ت الآيات</a:t>
            </a:r>
            <a:r>
              <a:rPr lang="ar-SA" sz="2800" smtClean="0">
                <a:cs typeface="Simplified Arabic" pitchFamily="18" charset="-78"/>
              </a:rPr>
              <a:t>، وهي تحمل تربية عقلية ترقى بمستوى الفكر لمن تدبرها واتبع منهجها. </a:t>
            </a:r>
            <a:endParaRPr lang="en-US" sz="2800" smtClean="0">
              <a:cs typeface="Simplified Arabic" pitchFamily="18" charset="-78"/>
            </a:endParaRPr>
          </a:p>
          <a:p>
            <a:endParaRPr lang="ar-SA" sz="2800" smtClean="0">
              <a:cs typeface="Simplified Arabic" pitchFamily="18"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لمحتوى 2"/>
          <p:cNvSpPr>
            <a:spLocks noGrp="1"/>
          </p:cNvSpPr>
          <p:nvPr>
            <p:ph idx="1"/>
          </p:nvPr>
        </p:nvSpPr>
        <p:spPr>
          <a:xfrm>
            <a:off x="457200" y="1524000"/>
            <a:ext cx="8915400" cy="4525963"/>
          </a:xfrm>
        </p:spPr>
        <p:txBody>
          <a:bodyPr/>
          <a:lstStyle/>
          <a:p>
            <a:pPr algn="just" rtl="1"/>
            <a:r>
              <a:rPr lang="ar-SA" sz="2800" b="1" smtClean="0">
                <a:cs typeface="Simplified Arabic" pitchFamily="18" charset="-78"/>
              </a:rPr>
              <a:t>6\عالمية القيم: </a:t>
            </a:r>
          </a:p>
          <a:p>
            <a:pPr algn="just" rtl="1">
              <a:buFontTx/>
              <a:buChar char="-"/>
            </a:pPr>
            <a:r>
              <a:rPr lang="ar-SA" sz="2800" smtClean="0">
                <a:solidFill>
                  <a:srgbClr val="000066"/>
                </a:solidFill>
                <a:cs typeface="Simplified Arabic" pitchFamily="18" charset="-78"/>
              </a:rPr>
              <a:t>والقيم الإسلامية عالمية في ذاته</a:t>
            </a:r>
            <a:r>
              <a:rPr lang="ar-EG" sz="2800" smtClean="0">
                <a:solidFill>
                  <a:srgbClr val="000066"/>
                </a:solidFill>
                <a:cs typeface="Simplified Arabic" pitchFamily="18" charset="-78"/>
              </a:rPr>
              <a:t>ا،</a:t>
            </a:r>
            <a:r>
              <a:rPr lang="ar-SA" sz="2800" smtClean="0">
                <a:solidFill>
                  <a:srgbClr val="000066"/>
                </a:solidFill>
                <a:cs typeface="Simplified Arabic" pitchFamily="18" charset="-78"/>
              </a:rPr>
              <a:t> مرنة في تطبيقها؛ لأنها استجابة للفطرة السوية، فقيم العدل والتعاون والمساواة وغيرها قيم عالمية في ذاتها، تواضع عليها الناس </a:t>
            </a:r>
            <a:r>
              <a:rPr lang="ar-EG" sz="2800" smtClean="0">
                <a:solidFill>
                  <a:srgbClr val="000066"/>
                </a:solidFill>
                <a:cs typeface="Simplified Arabic" pitchFamily="18" charset="-78"/>
              </a:rPr>
              <a:t>واصطلحوا </a:t>
            </a:r>
            <a:r>
              <a:rPr lang="ar-SA" sz="2800" smtClean="0">
                <a:solidFill>
                  <a:srgbClr val="000066"/>
                </a:solidFill>
                <a:cs typeface="Simplified Arabic" pitchFamily="18" charset="-78"/>
              </a:rPr>
              <a:t>جميعا، واستحسنها العقل البشري في مختلف الأزمان، </a:t>
            </a:r>
          </a:p>
          <a:p>
            <a:pPr algn="just" rtl="1">
              <a:buFontTx/>
              <a:buChar char="-"/>
            </a:pPr>
            <a:r>
              <a:rPr lang="ar-SA" sz="2800" smtClean="0">
                <a:solidFill>
                  <a:srgbClr val="000066"/>
                </a:solidFill>
                <a:cs typeface="Simplified Arabic" pitchFamily="18" charset="-78"/>
              </a:rPr>
              <a:t>وهي واضحة في منهجها، مرنة في تطبيقها، تمتاز بالاعتدال والتوسط بين الحقوق والواجبات، وتلائم بين النـزعة الفردية والمصلحة الاجتماعية، وتغذي الروح والجسد، وتطمح إلى المثال مع مراعاة الواقع وترسخ الثوابت وتساير التطور.</a:t>
            </a:r>
            <a:endParaRPr lang="en-US" sz="2800" smtClean="0">
              <a:solidFill>
                <a:srgbClr val="000066"/>
              </a:solidFill>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لمحتوى 2"/>
          <p:cNvSpPr>
            <a:spLocks noGrp="1"/>
          </p:cNvSpPr>
          <p:nvPr>
            <p:ph idx="1"/>
          </p:nvPr>
        </p:nvSpPr>
        <p:spPr>
          <a:xfrm>
            <a:off x="152400" y="1600200"/>
            <a:ext cx="9525000" cy="4800600"/>
          </a:xfrm>
        </p:spPr>
        <p:txBody>
          <a:bodyPr/>
          <a:lstStyle/>
          <a:p>
            <a:pPr algn="just" rtl="1"/>
            <a:r>
              <a:rPr lang="ar-SA" sz="2800" b="1" smtClean="0">
                <a:cs typeface="Simplified Arabic" pitchFamily="18" charset="-78"/>
              </a:rPr>
              <a:t> 7\عالمية الحلول للمشاكل الإنسانية:</a:t>
            </a:r>
            <a:r>
              <a:rPr lang="ar-SA" sz="2800" smtClean="0">
                <a:cs typeface="Simplified Arabic" pitchFamily="18" charset="-78"/>
              </a:rPr>
              <a:t> </a:t>
            </a:r>
          </a:p>
          <a:p>
            <a:pPr algn="just" rtl="1">
              <a:buFontTx/>
              <a:buChar char="-"/>
            </a:pPr>
            <a:r>
              <a:rPr lang="ar-SA" sz="2800" smtClean="0">
                <a:solidFill>
                  <a:srgbClr val="000066"/>
                </a:solidFill>
                <a:cs typeface="Simplified Arabic" pitchFamily="18" charset="-78"/>
              </a:rPr>
              <a:t>قدم الإسلام حلول لمختلف معضلات الحياة في عقيدة واضحة ومنهج بي</a:t>
            </a:r>
            <a:r>
              <a:rPr lang="ar-EG" sz="2800" smtClean="0">
                <a:solidFill>
                  <a:srgbClr val="000066"/>
                </a:solidFill>
                <a:cs typeface="Simplified Arabic" pitchFamily="18" charset="-78"/>
              </a:rPr>
              <a:t>ّ</a:t>
            </a:r>
            <a:r>
              <a:rPr lang="ar-SA" sz="2800" smtClean="0">
                <a:solidFill>
                  <a:srgbClr val="000066"/>
                </a:solidFill>
                <a:cs typeface="Simplified Arabic" pitchFamily="18" charset="-78"/>
              </a:rPr>
              <a:t>ن لا لبس فيه، فداوى القلق</a:t>
            </a:r>
            <a:r>
              <a:rPr lang="ar-EG" sz="2800" smtClean="0">
                <a:solidFill>
                  <a:srgbClr val="000066"/>
                </a:solidFill>
                <a:cs typeface="Simplified Arabic" pitchFamily="18" charset="-78"/>
              </a:rPr>
              <a:t>،</a:t>
            </a:r>
            <a:r>
              <a:rPr lang="ar-SA" sz="2800" smtClean="0">
                <a:solidFill>
                  <a:srgbClr val="000066"/>
                </a:solidFill>
                <a:cs typeface="Simplified Arabic" pitchFamily="18" charset="-78"/>
              </a:rPr>
              <a:t> وعالج اليأس</a:t>
            </a:r>
            <a:r>
              <a:rPr lang="ar-EG" sz="2800" smtClean="0">
                <a:solidFill>
                  <a:srgbClr val="000066"/>
                </a:solidFill>
                <a:cs typeface="Simplified Arabic" pitchFamily="18" charset="-78"/>
              </a:rPr>
              <a:t>،</a:t>
            </a:r>
            <a:r>
              <a:rPr lang="ar-SA" sz="2800" smtClean="0">
                <a:solidFill>
                  <a:srgbClr val="000066"/>
                </a:solidFill>
                <a:cs typeface="Simplified Arabic" pitchFamily="18" charset="-78"/>
              </a:rPr>
              <a:t> وأذهب الغم، وجعل للحالات النفسية أدوية يلمسها من تفهم معاني القرآن الكريم وتفيأ ظلاله وعاش في رحابه، واقتبس من نور النبوة ما يضيء به مسيرة حياته.</a:t>
            </a:r>
          </a:p>
          <a:p>
            <a:pPr algn="just" rtl="1"/>
            <a:r>
              <a:rPr lang="ar-SA" sz="2800" b="1" smtClean="0">
                <a:cs typeface="Simplified Arabic" pitchFamily="18" charset="-78"/>
              </a:rPr>
              <a:t>8\عالمية النظام الاجتماعي: </a:t>
            </a:r>
            <a:r>
              <a:rPr lang="ar-SA" sz="2800" smtClean="0">
                <a:cs typeface="Simplified Arabic" pitchFamily="18" charset="-78"/>
              </a:rPr>
              <a:t>أقام الإسلام نظاما اجتماعيا رائدا، أساسه التكافل، وعماده نسيج اجتماعي متلاحم، فالمؤمنون (إخوة)</a:t>
            </a:r>
            <a:r>
              <a:rPr lang="ar-EG" sz="2800" smtClean="0">
                <a:cs typeface="Simplified Arabic" pitchFamily="18" charset="-78"/>
              </a:rPr>
              <a:t>،</a:t>
            </a:r>
            <a:r>
              <a:rPr lang="ar-SA" sz="2800" smtClean="0">
                <a:cs typeface="Simplified Arabic" pitchFamily="18" charset="-78"/>
              </a:rPr>
              <a:t> أ</a:t>
            </a:r>
            <a:r>
              <a:rPr lang="ar-EG" sz="2800" smtClean="0">
                <a:cs typeface="Simplified Arabic" pitchFamily="18" charset="-78"/>
              </a:rPr>
              <a:t>ُ</a:t>
            </a:r>
            <a:r>
              <a:rPr lang="ar-SA" sz="2800" smtClean="0">
                <a:cs typeface="Simplified Arabic" pitchFamily="18" charset="-78"/>
              </a:rPr>
              <a:t>خوة تعلو على رابطة النسب، قال الله تعالى: </a:t>
            </a:r>
            <a:r>
              <a:rPr lang="ar-SA" sz="2800" smtClean="0">
                <a:solidFill>
                  <a:srgbClr val="009900"/>
                </a:solidFill>
                <a:cs typeface="Simplified Arabic" pitchFamily="18" charset="-78"/>
              </a:rPr>
              <a:t>{إِنَّمَا الْمُؤْمِنُونَ إِخْوَةٌ}</a:t>
            </a:r>
            <a:r>
              <a:rPr lang="ar-SA" sz="2800" b="1" baseline="30000" smtClean="0">
                <a:solidFill>
                  <a:srgbClr val="009900"/>
                </a:solidFill>
                <a:cs typeface="Simplified Arabic" pitchFamily="18" charset="-78"/>
              </a:rPr>
              <a:t> </a:t>
            </a:r>
            <a:r>
              <a:rPr lang="ar-EG" sz="2800" smtClean="0">
                <a:cs typeface="Simplified Arabic" pitchFamily="18" charset="-78"/>
              </a:rPr>
              <a:t>(الحجرات 10)،</a:t>
            </a:r>
            <a:r>
              <a:rPr lang="ar-SA" sz="2800" smtClean="0">
                <a:cs typeface="Simplified Arabic" pitchFamily="18" charset="-78"/>
              </a:rPr>
              <a:t> هكذا </a:t>
            </a:r>
            <a:r>
              <a:rPr lang="ar-EG" sz="2800" smtClean="0">
                <a:cs typeface="Simplified Arabic" pitchFamily="18" charset="-78"/>
              </a:rPr>
              <a:t>ف</a:t>
            </a:r>
            <a:r>
              <a:rPr lang="ar-SA" sz="2800" smtClean="0">
                <a:cs typeface="Simplified Arabic" pitchFamily="18" charset="-78"/>
              </a:rPr>
              <a:t>المجتمع مفتوح لكل من أراد الانتماء إليه، لذلك ضم إليه مختلف الأجناس والألوان والطبقات.</a:t>
            </a:r>
            <a:endParaRPr lang="en-US" sz="2800" smtClean="0">
              <a:cs typeface="Simplified Arabic" pitchFamily="18" charset="-78"/>
            </a:endParaRPr>
          </a:p>
          <a:p>
            <a:pPr algn="just" rtl="1">
              <a:buFontTx/>
              <a:buChar char="-"/>
            </a:pPr>
            <a:endParaRPr lang="en-US" sz="2800" smtClean="0">
              <a:solidFill>
                <a:srgbClr val="000066"/>
              </a:solidFill>
              <a:cs typeface="Simplified Arabic" pitchFamily="18" charset="-78"/>
            </a:endParaRPr>
          </a:p>
          <a:p>
            <a:endParaRPr lang="ar-SA"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مفهوم الروابط البشرية</a:t>
            </a:r>
            <a:endParaRPr lang="ar-SA" dirty="0"/>
          </a:p>
        </p:txBody>
      </p:sp>
      <p:sp>
        <p:nvSpPr>
          <p:cNvPr id="38915" name="عنصر نائب للمحتوى 2"/>
          <p:cNvSpPr>
            <a:spLocks noGrp="1"/>
          </p:cNvSpPr>
          <p:nvPr>
            <p:ph idx="1"/>
          </p:nvPr>
        </p:nvSpPr>
        <p:spPr/>
        <p:txBody>
          <a:bodyPr/>
          <a:lstStyle/>
          <a:p>
            <a:pPr algn="just" rtl="1"/>
            <a:r>
              <a:rPr lang="ar-SA" sz="2800" smtClean="0">
                <a:cs typeface="Arial" pitchFamily="34" charset="0"/>
              </a:rPr>
              <a:t>- تمثل الروابط البشرية حالة التواصل الفطرية والمكتسبة بين الأفراد والجماعات، وما ينشأ عنها من حقوق وواجبات وعلاقات أدبية من تواد وتراحم وغيرها، هذه الروابط يقوم عليها بنيان المجتمعات وتربط أفرادها بعضهم ببعض.</a:t>
            </a:r>
          </a:p>
          <a:p>
            <a:pPr algn="just" rtl="1">
              <a:buFontTx/>
              <a:buChar char="-"/>
            </a:pPr>
            <a:r>
              <a:rPr lang="ar-SA" sz="2800" smtClean="0">
                <a:cs typeface="Arial" pitchFamily="34" charset="0"/>
              </a:rPr>
              <a:t>وقد قرر الإسلام مجموعة من المبادئ التي تدعم هذه الروابط وتقويها، من أهمها: الكرامة الإنسانية، والعدالة الاجتماعية، والمساواة بين الناس، والحرية، والوفاء بالعهود والمواثيق، والتعاون على البر، والتسامح مع الآخر.</a:t>
            </a:r>
          </a:p>
          <a:p>
            <a:pPr algn="just" rtl="1">
              <a:buFontTx/>
              <a:buChar char="-"/>
            </a:pPr>
            <a:r>
              <a:rPr lang="ar-SA" sz="2800" smtClean="0">
                <a:solidFill>
                  <a:srgbClr val="00B050"/>
                </a:solidFill>
                <a:cs typeface="Simplified Arabic" pitchFamily="18" charset="-78"/>
              </a:rPr>
              <a:t>( </a:t>
            </a:r>
            <a:r>
              <a:rPr lang="ar-SA" sz="2800" smtClean="0">
                <a:solidFill>
                  <a:srgbClr val="00B050"/>
                </a:solidFill>
                <a:cs typeface="Simplified Arabic" pitchFamily="18" charset="-78"/>
                <a:hlinkClick r:id="rId2" action="ppaction://hlinkfile"/>
              </a:rPr>
              <a:t>ولقد كرمنا بني آدم وحملناهم في البر والبحر ورزقناهم من الطيبات وفضلناهم على كثير ممن خلقنا تفضيلا) </a:t>
            </a:r>
            <a:r>
              <a:rPr lang="ar-SA" sz="2800" smtClean="0">
                <a:cs typeface="Simplified Arabic" pitchFamily="18" charset="-78"/>
              </a:rPr>
              <a:t>( الاسراء/70 )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لمحتوى 2"/>
          <p:cNvSpPr>
            <a:spLocks noGrp="1"/>
          </p:cNvSpPr>
          <p:nvPr>
            <p:ph idx="1"/>
          </p:nvPr>
        </p:nvSpPr>
        <p:spPr/>
        <p:txBody>
          <a:bodyPr/>
          <a:lstStyle/>
          <a:p>
            <a:pPr algn="just" rtl="1"/>
            <a:r>
              <a:rPr lang="ar-SA" sz="2800" smtClean="0">
                <a:cs typeface="Simplified Arabic" pitchFamily="18" charset="-78"/>
              </a:rPr>
              <a:t>- وقال تعالى: </a:t>
            </a:r>
            <a:r>
              <a:rPr lang="ar-SA" sz="2800" smtClean="0">
                <a:solidFill>
                  <a:srgbClr val="00B050"/>
                </a:solidFill>
                <a:cs typeface="Simplified Arabic" pitchFamily="18" charset="-78"/>
              </a:rPr>
              <a:t>”وتعاونوا على البر والتقوى ولا تعاونوا على الاثم والعدوان واتقوا الله“</a:t>
            </a:r>
            <a:r>
              <a:rPr lang="ar-SA" sz="2800" smtClean="0">
                <a:cs typeface="Simplified Arabic" pitchFamily="18" charset="-78"/>
              </a:rPr>
              <a:t> (المائدة 2).</a:t>
            </a:r>
          </a:p>
          <a:p>
            <a:pPr algn="just" rtl="1">
              <a:buFontTx/>
              <a:buChar char="-"/>
            </a:pPr>
            <a:r>
              <a:rPr lang="ar-SA" sz="2800" smtClean="0">
                <a:cs typeface="Simplified Arabic" pitchFamily="18" charset="-78"/>
              </a:rPr>
              <a:t>كما بنى الإسلام علاقة المجتمع الإسلامي بغيره على أساس السلم، قال تعالى: </a:t>
            </a:r>
            <a:r>
              <a:rPr lang="ar-SA" sz="2800" smtClean="0">
                <a:solidFill>
                  <a:srgbClr val="00B050"/>
                </a:solidFill>
                <a:cs typeface="Simplified Arabic" pitchFamily="18" charset="-78"/>
              </a:rPr>
              <a:t>”يا أيها الذين آمنوا ادخلوا في السلم كافة ولا تتبعوا خطوات الشيطان إنه لكم عدو مبين“ </a:t>
            </a:r>
            <a:r>
              <a:rPr lang="ar-SA" sz="2800" smtClean="0">
                <a:cs typeface="Simplified Arabic" pitchFamily="18" charset="-78"/>
              </a:rPr>
              <a:t>(البقرة 208).</a:t>
            </a:r>
          </a:p>
          <a:p>
            <a:pPr algn="just" rtl="1">
              <a:buFontTx/>
              <a:buChar char="-"/>
            </a:pPr>
            <a:r>
              <a:rPr lang="ar-SA" sz="2800" smtClean="0">
                <a:cs typeface="Simplified Arabic" pitchFamily="18" charset="-78"/>
              </a:rPr>
              <a:t>لأنه في بيئة السلم تقوى العلاقات الاجتماعية، وتنمو الصلات الحميمية بين الناس، ويشعرون بقيمتها وآثارها النافعة.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t>أنواع الروابط البشرية:</a:t>
            </a:r>
            <a:endParaRPr lang="ar-SA" dirty="0"/>
          </a:p>
        </p:txBody>
      </p:sp>
      <p:sp>
        <p:nvSpPr>
          <p:cNvPr id="40963" name="عنصر نائب للمحتوى 2"/>
          <p:cNvSpPr>
            <a:spLocks noGrp="1"/>
          </p:cNvSpPr>
          <p:nvPr>
            <p:ph idx="1"/>
          </p:nvPr>
        </p:nvSpPr>
        <p:spPr/>
        <p:txBody>
          <a:bodyPr/>
          <a:lstStyle/>
          <a:p>
            <a:pPr marL="514350" indent="-514350" algn="just" rtl="1">
              <a:buFont typeface="Arial" pitchFamily="34" charset="0"/>
              <a:buAutoNum type="arabicPeriod"/>
            </a:pPr>
            <a:r>
              <a:rPr lang="ar-SA" sz="2800" b="1" smtClean="0">
                <a:cs typeface="Simplified Arabic" pitchFamily="18" charset="-78"/>
              </a:rPr>
              <a:t>رابطة وحدة الأصل: </a:t>
            </a:r>
            <a:r>
              <a:rPr lang="ar-SA" sz="2800" smtClean="0">
                <a:solidFill>
                  <a:srgbClr val="00B050"/>
                </a:solidFill>
                <a:cs typeface="Simplified Arabic" pitchFamily="18" charset="-78"/>
              </a:rPr>
              <a:t>”هو الذي أنشاكم من نفس واحدة فمستقر ومستودع قد فصلنا الآيات لقوم يفقهون“ </a:t>
            </a:r>
            <a:r>
              <a:rPr lang="ar-SA" sz="2800" smtClean="0">
                <a:cs typeface="Simplified Arabic" pitchFamily="18" charset="-78"/>
              </a:rPr>
              <a:t>(الأنعام 98). وقوله تعالى: </a:t>
            </a:r>
            <a:r>
              <a:rPr lang="ar-SA" sz="2800" smtClean="0">
                <a:solidFill>
                  <a:srgbClr val="00B050"/>
                </a:solidFill>
                <a:cs typeface="Simplified Arabic" pitchFamily="18" charset="-78"/>
              </a:rPr>
              <a:t>”يا أيها الناس إنا خلقناكم من ذكر وأنثى وجعلناكم شعوبا وقبائل لتعارفوا إن أكرمكم عند الله أتقاكم“</a:t>
            </a:r>
            <a:r>
              <a:rPr lang="ar-SA" sz="2800" smtClean="0">
                <a:cs typeface="Simplified Arabic" pitchFamily="18" charset="-78"/>
              </a:rPr>
              <a:t> (الحجرات 13).</a:t>
            </a:r>
          </a:p>
          <a:p>
            <a:pPr marL="514350" indent="-514350" algn="just" rtl="1"/>
            <a:r>
              <a:rPr lang="ar-SA" sz="2800" smtClean="0">
                <a:cs typeface="Simplified Arabic" pitchFamily="18" charset="-78"/>
              </a:rPr>
              <a:t>2. </a:t>
            </a:r>
            <a:r>
              <a:rPr lang="ar-SA" sz="2800" b="1" smtClean="0">
                <a:cs typeface="Simplified Arabic" pitchFamily="18" charset="-78"/>
              </a:rPr>
              <a:t>رابطة الأسرة والقرابة: </a:t>
            </a:r>
            <a:r>
              <a:rPr lang="ar-SA" sz="2800" smtClean="0">
                <a:cs typeface="Simplified Arabic" pitchFamily="18" charset="-78"/>
              </a:rPr>
              <a:t>إن ارتباط الإنسان بأفراد أسرته أبا أو أما أو زوجة أو أولادا أو أقاربا وأرحاما هو ارتباط فطري، يقرها الإسلام، ويأمر بها: </a:t>
            </a:r>
            <a:r>
              <a:rPr lang="ar-SA" sz="2800" smtClean="0">
                <a:solidFill>
                  <a:srgbClr val="00B050"/>
                </a:solidFill>
                <a:cs typeface="Simplified Arabic" pitchFamily="18" charset="-78"/>
              </a:rPr>
              <a:t>”وبالوالدين إحسانا وبذي القربى“ </a:t>
            </a:r>
            <a:r>
              <a:rPr lang="ar-SA" sz="2800" smtClean="0">
                <a:cs typeface="Simplified Arabic" pitchFamily="18" charset="-78"/>
              </a:rPr>
              <a:t>(النساء 36)، </a:t>
            </a:r>
            <a:r>
              <a:rPr lang="ar-SA" sz="2800" smtClean="0">
                <a:solidFill>
                  <a:srgbClr val="00B050"/>
                </a:solidFill>
                <a:cs typeface="Simplified Arabic" pitchFamily="18" charset="-78"/>
              </a:rPr>
              <a:t>”وأولو الأرحام بعضهم أولى ببعض في كتاب الله“</a:t>
            </a:r>
            <a:r>
              <a:rPr lang="ar-SA" sz="2800" smtClean="0">
                <a:cs typeface="Simplified Arabic" pitchFamily="18" charset="-78"/>
              </a:rPr>
              <a:t> (الأنفال 75)، </a:t>
            </a:r>
            <a:r>
              <a:rPr lang="ar-SA" sz="2800" smtClean="0">
                <a:solidFill>
                  <a:srgbClr val="00B050"/>
                </a:solidFill>
                <a:cs typeface="Simplified Arabic" pitchFamily="18" charset="-78"/>
              </a:rPr>
              <a:t>”ووصينا الانسان بوالديه حسنا“ </a:t>
            </a:r>
            <a:r>
              <a:rPr lang="ar-SA" sz="2800" smtClean="0">
                <a:cs typeface="Simplified Arabic" pitchFamily="18" charset="-78"/>
              </a:rPr>
              <a:t>(العنكبوت 8). </a:t>
            </a:r>
            <a:endParaRPr lang="ar-SA" smtClean="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لمحتوى 2"/>
          <p:cNvSpPr>
            <a:spLocks noGrp="1"/>
          </p:cNvSpPr>
          <p:nvPr>
            <p:ph idx="1"/>
          </p:nvPr>
        </p:nvSpPr>
        <p:spPr>
          <a:xfrm>
            <a:off x="495300" y="1295400"/>
            <a:ext cx="8915400" cy="4830763"/>
          </a:xfrm>
        </p:spPr>
        <p:txBody>
          <a:bodyPr/>
          <a:lstStyle/>
          <a:p>
            <a:pPr algn="just" rtl="1"/>
            <a:r>
              <a:rPr lang="ar-SA" sz="2800" smtClean="0">
                <a:cs typeface="Simplified Arabic" pitchFamily="18" charset="-78"/>
              </a:rPr>
              <a:t>لكن بالرغم من ذلك فإنها لا تقدم على رابطة الإيمان التي يتعين أن تكون غاية عليا لتواصل المؤمن وعلاقته بغيره، </a:t>
            </a:r>
            <a:r>
              <a:rPr lang="ar-SA" sz="2800" smtClean="0">
                <a:solidFill>
                  <a:srgbClr val="00B050"/>
                </a:solidFill>
                <a:cs typeface="Simplified Arabic" pitchFamily="18" charset="-78"/>
              </a:rPr>
              <a:t>”قل عن كان آباؤكم وأبناؤكم وإخوانكم وازواجكم .... أحب إليكم من الله ورسوله وجهاد في سبيله فتربصوا حتى يأتي الله بأمره والله لا يهدي القوم الفاسقين“ </a:t>
            </a:r>
            <a:r>
              <a:rPr lang="ar-SA" sz="2800" smtClean="0">
                <a:cs typeface="Simplified Arabic" pitchFamily="18" charset="-78"/>
              </a:rPr>
              <a:t>(التوبة 24).</a:t>
            </a:r>
          </a:p>
          <a:p>
            <a:pPr algn="just" rtl="1"/>
            <a:r>
              <a:rPr lang="ar-SA" sz="2800" smtClean="0">
                <a:cs typeface="Simplified Arabic" pitchFamily="18" charset="-78"/>
              </a:rPr>
              <a:t>3. رابطة الدين: إن غاية الإسلام من رابطة الدين تحرير البشرية كلها من عبودية الأهواء، والارتفاع بها عن أوضار الحقد وشوائب العصبيات، لتصوغ علاقاتهم الإنسانية صياغة فريدة، قوامها الدين الحنيف، ولحمتها التناصح والتآزر، وجوهرها الإخلاص وسلامة النفس. </a:t>
            </a:r>
            <a:r>
              <a:rPr lang="ar-SA" sz="2800" smtClean="0">
                <a:solidFill>
                  <a:srgbClr val="00B050"/>
                </a:solidFill>
                <a:cs typeface="Simplified Arabic" pitchFamily="18" charset="-78"/>
              </a:rPr>
              <a:t>”إنما المؤمنون إخوة“</a:t>
            </a:r>
            <a:r>
              <a:rPr lang="ar-SA" sz="2800" smtClean="0">
                <a:cs typeface="Simplified Arabic" pitchFamily="18" charset="-78"/>
              </a:rPr>
              <a:t> (الحجرات 10)، </a:t>
            </a:r>
            <a:r>
              <a:rPr lang="ar-SA" sz="2800" smtClean="0">
                <a:solidFill>
                  <a:srgbClr val="00B050"/>
                </a:solidFill>
                <a:cs typeface="Simplified Arabic" pitchFamily="18" charset="-78"/>
              </a:rPr>
              <a:t>”واعتصموا بحبل الله جميعا ولا تفرقوا واذكروا نعمة الله عليكم إذ كنتم أعداء فألف بين قلوبكم فأصبحتم بنعمته إخوانا“ </a:t>
            </a:r>
            <a:r>
              <a:rPr lang="ar-SA" sz="2800" smtClean="0">
                <a:cs typeface="Simplified Arabic" pitchFamily="18" charset="-78"/>
              </a:rPr>
              <a:t>(آل عمران 103).</a:t>
            </a:r>
          </a:p>
          <a:p>
            <a:pPr algn="just" rtl="1"/>
            <a:endParaRPr lang="ar-SA" sz="2800" smtClean="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لمحتوى 2"/>
          <p:cNvSpPr>
            <a:spLocks noGrp="1"/>
          </p:cNvSpPr>
          <p:nvPr>
            <p:ph idx="1"/>
          </p:nvPr>
        </p:nvSpPr>
        <p:spPr>
          <a:xfrm>
            <a:off x="495300" y="457200"/>
            <a:ext cx="8915400" cy="5668963"/>
          </a:xfrm>
        </p:spPr>
        <p:txBody>
          <a:bodyPr/>
          <a:lstStyle/>
          <a:p>
            <a:pPr algn="just" rtl="1"/>
            <a:r>
              <a:rPr lang="ar-SA" sz="2800" smtClean="0">
                <a:cs typeface="Simplified Arabic" pitchFamily="18" charset="-78"/>
              </a:rPr>
              <a:t>4. </a:t>
            </a:r>
            <a:r>
              <a:rPr lang="ar-SA" sz="2800" b="1" smtClean="0">
                <a:cs typeface="Simplified Arabic" pitchFamily="18" charset="-78"/>
              </a:rPr>
              <a:t>رابطة الميثاق: </a:t>
            </a:r>
            <a:r>
              <a:rPr lang="ar-SA" sz="2800" smtClean="0">
                <a:cs typeface="Simplified Arabic" pitchFamily="18" charset="-78"/>
              </a:rPr>
              <a:t>لما كانت علاقة السلم هي الأصل في العلاقات الإنسانية، وهي ضمان تحقيق الأمن والسلامة للشعوب والأمم ودفع الظلم عن المستضعفين، فإن العهود التي تكون هذه الرابطة وتقويها يجب احترامها، إذا كانت قائمة على العدل والإنصاف واحترام الآخرين والاعتراف بحقوقهم.</a:t>
            </a:r>
          </a:p>
          <a:p>
            <a:pPr algn="just" rtl="1"/>
            <a:r>
              <a:rPr lang="ar-SA" sz="2800" smtClean="0">
                <a:cs typeface="Simplified Arabic" pitchFamily="18" charset="-78"/>
              </a:rPr>
              <a:t>- فقد كانت عهود النبي صلى الله عليه وسلم عهودا عادلة، وحرم الإسلام نقض العهد بعد إبرامه، </a:t>
            </a:r>
            <a:r>
              <a:rPr lang="ar-SA" sz="2800" smtClean="0">
                <a:solidFill>
                  <a:srgbClr val="00B050"/>
                </a:solidFill>
                <a:cs typeface="Simplified Arabic" pitchFamily="18" charset="-78"/>
              </a:rPr>
              <a:t>”الذين ينقضون عهد الله من بعد ميثاقه ويقطعون ما أمر الله به أن يوصل ويفسدون في الأرض أولئك هم الخاسرون“ </a:t>
            </a:r>
            <a:r>
              <a:rPr lang="ar-SA" sz="2800" smtClean="0">
                <a:cs typeface="Simplified Arabic" pitchFamily="18" charset="-78"/>
              </a:rPr>
              <a:t>(البقرة 27).</a:t>
            </a:r>
          </a:p>
          <a:p>
            <a:pPr algn="just" rtl="1"/>
            <a:r>
              <a:rPr lang="ar-SA" sz="2800" smtClean="0">
                <a:cs typeface="Simplified Arabic" pitchFamily="18" charset="-78"/>
              </a:rPr>
              <a:t>- وأول من يجب لهم الوفاء بالعهد أهل الذمة المقيمين بيننا ، ولهم حق المواطنة. قال صلى الله عليه وسلم: </a:t>
            </a:r>
            <a:r>
              <a:rPr lang="ar-SA" sz="2800" smtClean="0">
                <a:solidFill>
                  <a:srgbClr val="00B050"/>
                </a:solidFill>
                <a:cs typeface="Simplified Arabic" pitchFamily="18" charset="-78"/>
              </a:rPr>
              <a:t>”من قتل معاهدا لم يرح رائحة الجنة“ </a:t>
            </a:r>
            <a:r>
              <a:rPr lang="ar-SA" sz="2800" smtClean="0">
                <a:cs typeface="Simplified Arabic" pitchFamily="18" charset="-78"/>
              </a:rPr>
              <a:t>(البخاري)، </a:t>
            </a:r>
            <a:r>
              <a:rPr lang="ar-SA" sz="2800" smtClean="0">
                <a:solidFill>
                  <a:srgbClr val="00B050"/>
                </a:solidFill>
                <a:cs typeface="Simplified Arabic" pitchFamily="18" charset="-78"/>
              </a:rPr>
              <a:t>”ألا من ظلم معاهدا أو انتقصه حقه او كلفه فوق طاقته أو أخذ منه شيئا بغير طيب نفس فأنا حجيجه يوم القيامة“ </a:t>
            </a:r>
            <a:r>
              <a:rPr lang="ar-SA" sz="2800" smtClean="0">
                <a:cs typeface="Simplified Arabic" pitchFamily="18" charset="-78"/>
              </a:rPr>
              <a:t>(أبو داود).</a:t>
            </a:r>
          </a:p>
          <a:p>
            <a:pPr algn="just" rtl="1"/>
            <a:endParaRPr lang="ar-SA" sz="2800" smtClean="0">
              <a:cs typeface="Simplified Arabic" pitchFamily="18"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4036" name="Rectangle 8"/>
          <p:cNvSpPr>
            <a:spLocks noChangeArrowheads="1"/>
          </p:cNvSpPr>
          <p:nvPr/>
        </p:nvSpPr>
        <p:spPr bwMode="auto">
          <a:xfrm>
            <a:off x="3429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4037"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1613</TotalTime>
  <Words>2450</Words>
  <Application>Microsoft Office PowerPoint</Application>
  <PresentationFormat>A4 Paper (210x297 mm)</PresentationFormat>
  <Paragraphs>107</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AYM Wadiy S_U normal.</vt:lpstr>
      <vt:lpstr>Times New Roman</vt:lpstr>
      <vt:lpstr>Simplified Arabic</vt:lpstr>
      <vt:lpstr>Office Theme</vt:lpstr>
      <vt:lpstr>PowerPoint Presentation</vt:lpstr>
      <vt:lpstr>المحاضرة الثانية  عالمية الإسلام والروابط البشرية</vt:lpstr>
      <vt:lpstr>عناصر المحاضرة</vt:lpstr>
      <vt:lpstr>مفهوم العالمية :</vt:lpstr>
      <vt:lpstr>PowerPoint Presentation</vt:lpstr>
      <vt:lpstr>مستند عالمية الإسلام:</vt:lpstr>
      <vt:lpstr>أولاً: أدلة عالمية الإسلام من القرآن الكريم.</vt:lpstr>
      <vt:lpstr>تابع</vt:lpstr>
      <vt:lpstr>PowerPoint Presentation</vt:lpstr>
      <vt:lpstr>PowerPoint Presentation</vt:lpstr>
      <vt:lpstr>PowerPoint Presentation</vt:lpstr>
      <vt:lpstr>PowerPoint Presentation</vt:lpstr>
      <vt:lpstr>PowerPoint Presentation</vt:lpstr>
      <vt:lpstr>PowerPoint Presentation</vt:lpstr>
      <vt:lpstr> ثانيا: أدلة عالمية الإسلام من السنة النبوية المطهرة.</vt:lpstr>
      <vt:lpstr>PowerPoint Presentation</vt:lpstr>
      <vt:lpstr>ثالثاً:مرتكزات عالمية الإسلام ودعائمها: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مفهوم الروابط البشرية</vt:lpstr>
      <vt:lpstr>PowerPoint Presentation</vt:lpstr>
      <vt:lpstr>أنواع الروابط البشرية:</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122</cp:revision>
  <dcterms:created xsi:type="dcterms:W3CDTF">2009-10-14T19:14:34Z</dcterms:created>
  <dcterms:modified xsi:type="dcterms:W3CDTF">2013-06-10T15:51:07Z</dcterms:modified>
</cp:coreProperties>
</file>