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67" r:id="rId4"/>
    <p:sldId id="408" r:id="rId5"/>
    <p:sldId id="410" r:id="rId6"/>
    <p:sldId id="393" r:id="rId7"/>
    <p:sldId id="394" r:id="rId8"/>
    <p:sldId id="395" r:id="rId9"/>
    <p:sldId id="396" r:id="rId10"/>
    <p:sldId id="397" r:id="rId11"/>
    <p:sldId id="398" r:id="rId12"/>
    <p:sldId id="399" r:id="rId13"/>
    <p:sldId id="400" r:id="rId14"/>
    <p:sldId id="401" r:id="rId15"/>
    <p:sldId id="402" r:id="rId16"/>
    <p:sldId id="403" r:id="rId17"/>
    <p:sldId id="404" r:id="rId18"/>
    <p:sldId id="405" r:id="rId19"/>
    <p:sldId id="406" r:id="rId20"/>
    <p:sldId id="266" r:id="rId2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9256"/>
    <a:srgbClr val="009900"/>
    <a:srgbClr val="3B84AF"/>
    <a:srgbClr val="FF0066"/>
    <a:srgbClr val="FF3300"/>
    <a:srgbClr val="AD9968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-378" y="-4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0E8980-E89B-4E0E-AB5B-B22DBD55A0EA}" type="datetimeFigureOut">
              <a:rPr lang="en-US"/>
              <a:pPr>
                <a:defRPr/>
              </a:pPr>
              <a:t>9/19/2011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BACFF9E0-7F18-4949-BF2A-F23E7C27DEC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759A35-3CBF-4EEF-91CB-B2B74FF2F3C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8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B8A7FB-9571-47A1-803C-7DDF650C164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264C0B-C4E4-4066-881A-E7C1757A49B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47D8E-53CE-4D3E-831F-80F34FF4D3F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53852B-BB33-47CB-AC71-501798CF5C9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6" r:id="rId1"/>
    <p:sldLayoutId id="2147484007" r:id="rId2"/>
    <p:sldLayoutId id="2147484008" r:id="rId3"/>
    <p:sldLayoutId id="2147484009" r:id="rId4"/>
    <p:sldLayoutId id="2147484010" r:id="rId5"/>
    <p:sldLayoutId id="2147484011" r:id="rId6"/>
    <p:sldLayoutId id="2147484012" r:id="rId7"/>
    <p:sldLayoutId id="2147484013" r:id="rId8"/>
    <p:sldLayoutId id="2147484014" r:id="rId9"/>
    <p:sldLayoutId id="2147484015" r:id="rId10"/>
    <p:sldLayoutId id="2147484016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F510EB4-F41C-4107-9241-3079823C7AB8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قضايا ثقافيه معاصره.</a:t>
            </a:r>
          </a:p>
          <a:p>
            <a:pPr algn="ctr">
              <a:defRPr/>
            </a:pPr>
            <a:endParaRPr lang="ar-SA" sz="26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>
              <a:defRPr/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بدران مسعود الحسن.</a:t>
            </a: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18AB160-2E7B-4D73-8E71-44A9496F675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DB3F2A2-C81C-46DB-98CD-E69BAA41F52C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>
              <a:defRPr/>
            </a:pPr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المحاضرة الثالثة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14340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sz="4400" b="1" smtClean="0">
                <a:solidFill>
                  <a:schemeClr val="tx1"/>
                </a:solidFill>
                <a:cs typeface="Arial" pitchFamily="34" charset="0"/>
              </a:rPr>
              <a:t>الاستشراق</a:t>
            </a:r>
            <a:endParaRPr lang="en-US" sz="4400" b="1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عناصر المحاضرة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5363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solidFill>
                  <a:srgbClr val="FF0000"/>
                </a:solidFill>
                <a:cs typeface="Simplified Arabic" pitchFamily="2" charset="-78"/>
              </a:rPr>
              <a:t>معنى الاستشراق.</a:t>
            </a:r>
            <a:endParaRPr lang="ar-SA" sz="2800" b="1" dirty="0" smtClean="0">
              <a:solidFill>
                <a:srgbClr val="FF0000"/>
              </a:solidFill>
              <a:cs typeface="Simplified Arabic" pitchFamily="2" charset="-78"/>
            </a:endParaRP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solidFill>
                  <a:srgbClr val="FF0000"/>
                </a:solidFill>
              </a:rPr>
              <a:t>تاريخ الاستشراق </a:t>
            </a:r>
            <a:r>
              <a:rPr lang="ar-SA" sz="2800" b="1" dirty="0" smtClean="0">
                <a:solidFill>
                  <a:srgbClr val="FF0000"/>
                </a:solidFill>
                <a:cs typeface="Simplified Arabic" pitchFamily="2" charset="-78"/>
              </a:rPr>
              <a:t>.</a:t>
            </a:r>
            <a:endParaRPr lang="ar-SA" sz="2800" b="1" dirty="0" smtClean="0">
              <a:solidFill>
                <a:srgbClr val="FF0000"/>
              </a:solidFill>
              <a:cs typeface="Simplified Arabic" pitchFamily="2" charset="-78"/>
            </a:endParaRP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solidFill>
                  <a:srgbClr val="FF0000"/>
                </a:solidFill>
                <a:cs typeface="Simplified Arabic" pitchFamily="2" charset="-78"/>
              </a:rPr>
              <a:t>مراحل الاستشراق.</a:t>
            </a:r>
            <a:endParaRPr lang="ar-SA" sz="2800" b="1" dirty="0" smtClean="0">
              <a:solidFill>
                <a:srgbClr val="FF0000"/>
              </a:solidFill>
              <a:cs typeface="Simplified Arabic" pitchFamily="2" charset="-78"/>
            </a:endParaRP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solidFill>
                  <a:srgbClr val="FF0000"/>
                </a:solidFill>
                <a:cs typeface="Simplified Arabic" pitchFamily="2" charset="-78"/>
              </a:rPr>
              <a:t>أهداف الاستشراق.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solidFill>
                  <a:srgbClr val="FF0000"/>
                </a:solidFill>
                <a:cs typeface="Simplified Arabic" pitchFamily="2" charset="-78"/>
              </a:rPr>
              <a:t>وسائل الاستشراق وأنشطة المستشرقين.</a:t>
            </a:r>
            <a:endParaRPr lang="ar-SA" sz="2800" b="1" dirty="0" smtClean="0">
              <a:solidFill>
                <a:srgbClr val="FF0000"/>
              </a:solidFill>
              <a:cs typeface="Simplified Arabic" pitchFamily="2" charset="-78"/>
            </a:endParaRP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solidFill>
                  <a:srgbClr val="FF0000"/>
                </a:solidFill>
                <a:cs typeface="Simplified Arabic" pitchFamily="2" charset="-78"/>
              </a:rPr>
              <a:t>آثار الاستشراق </a:t>
            </a:r>
            <a:r>
              <a:rPr lang="ar-SA" sz="2800" b="1" smtClean="0">
                <a:solidFill>
                  <a:srgbClr val="FF0000"/>
                </a:solidFill>
                <a:cs typeface="Simplified Arabic" pitchFamily="2" charset="-78"/>
              </a:rPr>
              <a:t>على ثقافة المسلمين</a:t>
            </a:r>
            <a:r>
              <a:rPr lang="ar-SA" sz="2800" b="1" dirty="0" smtClean="0">
                <a:solidFill>
                  <a:srgbClr val="FF0000"/>
                </a:solidFill>
                <a:cs typeface="Simplified Arabic" pitchFamily="2" charset="-78"/>
              </a:rPr>
              <a:t>.</a:t>
            </a:r>
            <a:endParaRPr lang="ar-SA" sz="2800" b="1" dirty="0" smtClean="0">
              <a:solidFill>
                <a:srgbClr val="FF0000"/>
              </a:solidFill>
              <a:cs typeface="Simplified Arabic" pitchFamily="2" charset="-78"/>
            </a:endParaRPr>
          </a:p>
          <a:p>
            <a:pPr rtl="1" eaLnBrk="1" hangingPunct="1"/>
            <a:endParaRPr lang="en-US" sz="4000" b="1" i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C9DF21E-CE2E-4A58-A652-A13AA26044E4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dirty="0" smtClean="0"/>
              <a:t>معنى</a:t>
            </a:r>
            <a:r>
              <a:rPr lang="ar-SA" dirty="0" smtClean="0"/>
              <a:t> </a:t>
            </a:r>
            <a:r>
              <a:rPr lang="ar-SA" dirty="0" smtClean="0"/>
              <a:t>الاستشراق:</a:t>
            </a:r>
            <a:endParaRPr lang="en-US" dirty="0"/>
          </a:p>
        </p:txBody>
      </p:sp>
      <p:sp>
        <p:nvSpPr>
          <p:cNvPr id="17411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678363"/>
          </a:xfrm>
        </p:spPr>
        <p:txBody>
          <a:bodyPr/>
          <a:lstStyle/>
          <a:p>
            <a:pPr algn="just" rtl="1"/>
            <a:r>
              <a:rPr lang="ar-SA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 ما معنى هذه الكلمة</a:t>
            </a:r>
            <a:r>
              <a:rPr lang="ar-SA" sz="2800" b="1" dirty="0" smtClean="0">
                <a:latin typeface="Arial" pitchFamily="34" charset="0"/>
                <a:cs typeface="Arial" pitchFamily="34" charset="0"/>
              </a:rPr>
              <a:t>؟ لو أرجعنا هـذه الكلمة إلى أصلها لوجدناها </a:t>
            </a:r>
            <a:r>
              <a:rPr lang="ar-SA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مأخوذة من كلمة شرق ثم أضيف إليها ثلاثة حروف هي الألف والسين والتاء ، ومعناها طلب الشرق</a:t>
            </a:r>
            <a:r>
              <a:rPr lang="ar-SA" sz="2800" b="1" dirty="0" smtClean="0">
                <a:latin typeface="Arial" pitchFamily="34" charset="0"/>
                <a:cs typeface="Arial" pitchFamily="34" charset="0"/>
              </a:rPr>
              <a:t>، وليس طلب الشرق سوى طلب علوم الشرق وآدابه ولغاته وأديانه</a:t>
            </a:r>
          </a:p>
          <a:p>
            <a:pPr algn="just" rtl="1"/>
            <a:r>
              <a:rPr lang="ar-SA" sz="2800" b="1" dirty="0" smtClean="0">
                <a:latin typeface="Arial" pitchFamily="34" charset="0"/>
                <a:cs typeface="Arial" pitchFamily="34" charset="0"/>
              </a:rPr>
              <a:t>- إن كلمة "الاستشراق" كلمة مولدة وعصرية، ومأخوذة من الفعل (</a:t>
            </a:r>
            <a:r>
              <a:rPr lang="ar-SA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استشرق</a:t>
            </a:r>
            <a:r>
              <a:rPr lang="ar-SA" sz="2800" b="1" dirty="0" smtClean="0">
                <a:latin typeface="Arial" pitchFamily="34" charset="0"/>
                <a:cs typeface="Arial" pitchFamily="34" charset="0"/>
              </a:rPr>
              <a:t>)، ومن كلمة (</a:t>
            </a:r>
            <a:r>
              <a:rPr lang="ar-SA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شرق</a:t>
            </a:r>
            <a:r>
              <a:rPr lang="ar-SA" sz="2800" b="1" dirty="0" smtClean="0">
                <a:latin typeface="Arial" pitchFamily="34" charset="0"/>
                <a:cs typeface="Arial" pitchFamily="34" charset="0"/>
              </a:rPr>
              <a:t>)، وقد عرّف صاحب (معجم متن اللغة) كلمتي الاستشراق والمستشرقين بقوله: </a:t>
            </a:r>
            <a:r>
              <a:rPr lang="ar-SA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الاستشراق طلب علوم الشرق ولغاتهم ، ويسمى من يقوم بذلك "مستشرق" ، وجمعه مستشرقون، وما ينجزونه يسمى "استشراقا"</a:t>
            </a:r>
            <a:r>
              <a:rPr lang="ar-SA" sz="28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rtl="1"/>
            <a:endParaRPr lang="en-US" dirty="0" smtClean="0">
              <a:cs typeface="Arial" pitchFamily="34" charset="0"/>
            </a:endParaRPr>
          </a:p>
          <a:p>
            <a:endParaRPr lang="en-US" dirty="0" smtClean="0">
              <a:cs typeface="Arial" pitchFamily="34" charset="0"/>
            </a:endParaRPr>
          </a:p>
          <a:p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algn="just" rtl="1">
              <a:buFontTx/>
              <a:buChar char="-"/>
            </a:pPr>
            <a:r>
              <a:rPr lang="ar-SA" sz="2800" b="1" dirty="0" smtClean="0">
                <a:cs typeface="Simplified Arabic" pitchFamily="2" charset="-78"/>
              </a:rPr>
              <a:t>وفي اللغة الإنجليزية يعرف </a:t>
            </a:r>
            <a:r>
              <a:rPr lang="ar-SA" sz="2800" b="1" dirty="0" err="1" smtClean="0">
                <a:cs typeface="Simplified Arabic" pitchFamily="2" charset="-78"/>
              </a:rPr>
              <a:t>بـ</a:t>
            </a:r>
            <a:r>
              <a:rPr lang="ar-SA" sz="2800" b="1" dirty="0" smtClean="0">
                <a:cs typeface="Simplified Arabic" pitchFamily="2" charset="-78"/>
              </a:rPr>
              <a:t>"</a:t>
            </a:r>
            <a:r>
              <a:rPr lang="ar-SA" sz="2800" b="1" dirty="0" err="1" smtClean="0">
                <a:cs typeface="Simplified Arabic" pitchFamily="2" charset="-78"/>
              </a:rPr>
              <a:t>أوريانتاليزم</a:t>
            </a:r>
            <a:r>
              <a:rPr lang="ar-SA" sz="2800" b="1" dirty="0" smtClean="0">
                <a:cs typeface="Simplified Arabic" pitchFamily="2" charset="-78"/>
              </a:rPr>
              <a:t>"  (</a:t>
            </a:r>
            <a:r>
              <a:rPr lang="en-US" sz="2800" b="1" dirty="0" smtClean="0">
                <a:solidFill>
                  <a:srgbClr val="FF0000"/>
                </a:solidFill>
                <a:cs typeface="Simplified Arabic" pitchFamily="2" charset="-78"/>
              </a:rPr>
              <a:t>Orientalism</a:t>
            </a:r>
            <a:r>
              <a:rPr lang="ar-SA" sz="2800" b="1" dirty="0" smtClean="0">
                <a:cs typeface="Simplified Arabic" pitchFamily="2" charset="-78"/>
              </a:rPr>
              <a:t>)، كما يعرف المستشرق </a:t>
            </a:r>
            <a:r>
              <a:rPr lang="ar-SA" sz="2800" b="1" dirty="0" err="1" smtClean="0">
                <a:cs typeface="Simplified Arabic" pitchFamily="2" charset="-78"/>
              </a:rPr>
              <a:t>بـ</a:t>
            </a:r>
            <a:r>
              <a:rPr lang="ar-SA" sz="2800" b="1" dirty="0" smtClean="0">
                <a:cs typeface="Simplified Arabic" pitchFamily="2" charset="-78"/>
              </a:rPr>
              <a:t>"</a:t>
            </a:r>
            <a:r>
              <a:rPr lang="ar-SA" sz="2800" b="1" dirty="0" err="1" smtClean="0">
                <a:cs typeface="Simplified Arabic" pitchFamily="2" charset="-78"/>
              </a:rPr>
              <a:t>أوريانتاليست</a:t>
            </a:r>
            <a:r>
              <a:rPr lang="ar-SA" sz="2800" b="1" dirty="0" smtClean="0">
                <a:cs typeface="Simplified Arabic" pitchFamily="2" charset="-78"/>
              </a:rPr>
              <a:t>" (</a:t>
            </a:r>
            <a:r>
              <a:rPr lang="en-US" sz="2800" b="1" dirty="0" err="1" smtClean="0">
                <a:cs typeface="Simplified Arabic" pitchFamily="2" charset="-78"/>
              </a:rPr>
              <a:t>Orientalist</a:t>
            </a:r>
            <a:r>
              <a:rPr lang="ar-SA" sz="2800" b="1" dirty="0" smtClean="0">
                <a:cs typeface="Simplified Arabic" pitchFamily="2" charset="-78"/>
              </a:rPr>
              <a:t>)، وكلمة الاستشراق وكلمة المستشرق في اللغة الإنجليزية مأخوذة من كلمة " أوريانت" (</a:t>
            </a:r>
            <a:r>
              <a:rPr lang="en-US" sz="2800" b="1" dirty="0" smtClean="0">
                <a:cs typeface="Simplified Arabic" pitchFamily="2" charset="-78"/>
              </a:rPr>
              <a:t>Orient</a:t>
            </a:r>
            <a:r>
              <a:rPr lang="ar-SA" sz="2800" b="1" dirty="0" smtClean="0">
                <a:cs typeface="Simplified Arabic" pitchFamily="2" charset="-78"/>
              </a:rPr>
              <a:t>) التي هي بمعنى الشرق، </a:t>
            </a:r>
            <a:r>
              <a:rPr lang="ar-SA" sz="2800" b="1" dirty="0" smtClean="0">
                <a:solidFill>
                  <a:srgbClr val="FF0000"/>
                </a:solidFill>
                <a:cs typeface="Simplified Arabic" pitchFamily="2" charset="-78"/>
              </a:rPr>
              <a:t>فحقيقة مصطلح كلمة الاستشراق أنها ترجمة لكلمة "أوريانتليزم"</a:t>
            </a:r>
            <a:r>
              <a:rPr lang="ar-SA" sz="2800" b="1" dirty="0" smtClean="0">
                <a:cs typeface="Simplified Arabic" pitchFamily="2" charset="-78"/>
              </a:rPr>
              <a:t> (</a:t>
            </a:r>
            <a:r>
              <a:rPr lang="en-US" sz="2800" b="1" dirty="0" smtClean="0">
                <a:cs typeface="Simplified Arabic" pitchFamily="2" charset="-78"/>
              </a:rPr>
              <a:t>Orientalism</a:t>
            </a:r>
            <a:r>
              <a:rPr lang="ar-SA" sz="2800" b="1" dirty="0" smtClean="0">
                <a:cs typeface="Simplified Arabic" pitchFamily="2" charset="-78"/>
              </a:rPr>
              <a:t>) التي أدرجت في "قاموس الأكاديمية الفرنسية" في القرن التاسع عشر، وبالتحديد في عام (1838)، -</a:t>
            </a:r>
          </a:p>
          <a:p>
            <a:pPr algn="just" rtl="1">
              <a:buFontTx/>
              <a:buChar char="-"/>
            </a:pPr>
            <a:r>
              <a:rPr lang="ar-SA" sz="2800" b="1" dirty="0" smtClean="0">
                <a:cs typeface="Simplified Arabic" pitchFamily="2" charset="-78"/>
              </a:rPr>
              <a:t>أي أن هذا المصطلح </a:t>
            </a:r>
            <a:r>
              <a:rPr lang="ar-SA" sz="2800" b="1" dirty="0" smtClean="0">
                <a:solidFill>
                  <a:srgbClr val="FF0000"/>
                </a:solidFill>
                <a:cs typeface="Simplified Arabic" pitchFamily="2" charset="-78"/>
              </a:rPr>
              <a:t>خرج قبل القرن التاسع عشر</a:t>
            </a:r>
            <a:r>
              <a:rPr lang="ar-SA" sz="2800" b="1" dirty="0" smtClean="0">
                <a:cs typeface="Simplified Arabic" pitchFamily="2" charset="-78"/>
              </a:rPr>
              <a:t>، وبرز وتحدث عنه عدد من الغربيين، ثم أدرج في ذلك القاموس في القرن التاسع عشر ميلادي.</a:t>
            </a:r>
            <a:endParaRPr lang="en-US" sz="2800" b="1" dirty="0" smtClean="0">
              <a:cs typeface="Simplified Arabic" pitchFamily="2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rtl="1">
              <a:buFontTx/>
              <a:buChar char="-"/>
            </a:pPr>
            <a:r>
              <a:rPr lang="ar-SA" b="1" dirty="0" smtClean="0"/>
              <a:t>هو </a:t>
            </a:r>
            <a:r>
              <a:rPr lang="ar-SA" b="1" dirty="0" smtClean="0">
                <a:solidFill>
                  <a:srgbClr val="FF0000"/>
                </a:solidFill>
              </a:rPr>
              <a:t>تعلم علوم الشرق </a:t>
            </a:r>
            <a:r>
              <a:rPr lang="ar-SA" b="1" dirty="0" smtClean="0"/>
              <a:t>. </a:t>
            </a:r>
            <a:endParaRPr lang="ar-SA" dirty="0" smtClean="0"/>
          </a:p>
          <a:p>
            <a:pPr rtl="1">
              <a:buFontTx/>
              <a:buChar char="-"/>
            </a:pPr>
            <a:r>
              <a:rPr lang="ar-SA" b="1" dirty="0" smtClean="0"/>
              <a:t>ويرى المستشرق ( ميكائيل أنجلو جويدي ) أن المستشرق الجدير بهذا اللقب هو الذي </a:t>
            </a:r>
            <a:r>
              <a:rPr lang="ar-SA" b="1" dirty="0" smtClean="0">
                <a:solidFill>
                  <a:srgbClr val="FF0000"/>
                </a:solidFill>
              </a:rPr>
              <a:t>لا يقتصر على معرفة بعض اللغات التي تتحدث بها الأمم الشرقية وإدراك عاداتها فحسب ، بل يجمع إلى ذلك الوقوف على القوى الروحية والفكرية والأدبية </a:t>
            </a:r>
            <a:r>
              <a:rPr lang="ar-SA" b="1" dirty="0" smtClean="0"/>
              <a:t>التي أثرت في الثقافة الإنسانية.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u="sng" dirty="0" smtClean="0"/>
              <a:t>تاريخ الاستشراق :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600" b="1" dirty="0" smtClean="0"/>
              <a:t>- </a:t>
            </a:r>
            <a:r>
              <a:rPr lang="ar-SA" sz="2600" b="1" dirty="0" smtClean="0">
                <a:solidFill>
                  <a:srgbClr val="FF0000"/>
                </a:solidFill>
              </a:rPr>
              <a:t>لا يمكن تحديد اسم أول غربي اعتنى بالدراسات الشرقية </a:t>
            </a:r>
            <a:r>
              <a:rPr lang="ar-SA" sz="2600" b="1" dirty="0" smtClean="0"/>
              <a:t>، ولا في أي وقت ، </a:t>
            </a:r>
          </a:p>
          <a:p>
            <a:pPr algn="just" rtl="1"/>
            <a:r>
              <a:rPr lang="ar-SA" sz="2600" b="1" dirty="0" smtClean="0"/>
              <a:t>- ولكن المتوقع أن </a:t>
            </a:r>
            <a:r>
              <a:rPr lang="ar-SA" sz="2600" b="1" dirty="0" smtClean="0">
                <a:solidFill>
                  <a:srgbClr val="FF0000"/>
                </a:solidFill>
              </a:rPr>
              <a:t>رجال الكنيسة في أوروبا هم أول </a:t>
            </a:r>
            <a:r>
              <a:rPr lang="ar-SA" sz="2600" b="1" dirty="0" smtClean="0"/>
              <a:t>من قصد البلاد الشرقية ، </a:t>
            </a:r>
          </a:p>
          <a:p>
            <a:pPr algn="just" rtl="1"/>
            <a:r>
              <a:rPr lang="ar-SA" sz="2600" b="1" dirty="0" smtClean="0"/>
              <a:t>- </a:t>
            </a:r>
            <a:r>
              <a:rPr lang="ar-SA" sz="2600" b="1" dirty="0" smtClean="0">
                <a:solidFill>
                  <a:srgbClr val="FF0000"/>
                </a:solidFill>
              </a:rPr>
              <a:t>ولاسيما الأندلس إبان ازدهارها لدراسة العلوم الإسلامية وترجمة القرآن الكريم والعلوم الأخرى وبخاصة الفلسفة والطب والرياضيات</a:t>
            </a:r>
            <a:r>
              <a:rPr lang="ar-SA" sz="2600" b="1" dirty="0" smtClean="0"/>
              <a:t>.</a:t>
            </a:r>
          </a:p>
          <a:p>
            <a:pPr algn="just" rtl="1"/>
            <a:r>
              <a:rPr lang="ar-SA" sz="2600" b="1" dirty="0" smtClean="0"/>
              <a:t>-  ومن أوائل هؤلاء </a:t>
            </a:r>
            <a:r>
              <a:rPr lang="ar-SA" sz="2600" b="1" dirty="0" smtClean="0">
                <a:solidFill>
                  <a:srgbClr val="FF0000"/>
                </a:solidFill>
              </a:rPr>
              <a:t>الراهب الفرنسي (جربرت </a:t>
            </a:r>
            <a:r>
              <a:rPr lang="ar-SA" sz="2600" b="1" dirty="0" smtClean="0"/>
              <a:t>) الذي انتخب بابا لكنيسة روما عام 999م بعد عودته من الأندلس ، </a:t>
            </a:r>
          </a:p>
          <a:p>
            <a:pPr algn="just" rtl="1">
              <a:buFontTx/>
              <a:buChar char="-"/>
            </a:pPr>
            <a:r>
              <a:rPr lang="ar-SA" sz="2600" b="1" dirty="0" smtClean="0">
                <a:solidFill>
                  <a:srgbClr val="FF0000"/>
                </a:solidFill>
              </a:rPr>
              <a:t>وبطرس المحترم </a:t>
            </a:r>
            <a:r>
              <a:rPr lang="ar-SA" sz="2600" b="1" dirty="0" smtClean="0"/>
              <a:t>(1092 ـ 1156م)، و</a:t>
            </a:r>
            <a:r>
              <a:rPr lang="ar-SA" sz="2600" b="1" dirty="0" smtClean="0">
                <a:solidFill>
                  <a:srgbClr val="FF0000"/>
                </a:solidFill>
              </a:rPr>
              <a:t>جيراردي كريمون</a:t>
            </a:r>
            <a:r>
              <a:rPr lang="ar-SA" sz="2600" b="1" dirty="0" smtClean="0"/>
              <a:t> (1114ـ 1187م)</a:t>
            </a:r>
          </a:p>
          <a:p>
            <a:pPr algn="just" rtl="1">
              <a:buFontTx/>
              <a:buChar char="-"/>
            </a:pPr>
            <a:r>
              <a:rPr lang="ar-SA" sz="2600" b="1" dirty="0" smtClean="0"/>
              <a:t>تلك كانت البداية ، إلا أن </a:t>
            </a:r>
            <a:r>
              <a:rPr lang="ar-SA" sz="2600" b="1" dirty="0" smtClean="0">
                <a:solidFill>
                  <a:srgbClr val="FF0000"/>
                </a:solidFill>
              </a:rPr>
              <a:t>المؤرخين يكادون يجمعون على أن الاستشراق انتشر في أوروبا بصفة نشيطة بعد فترة عهد الإصلاح الديني </a:t>
            </a:r>
            <a:r>
              <a:rPr lang="ar-SA" sz="2600" b="1" dirty="0" smtClean="0"/>
              <a:t>على يد ( مارتن لوثر ) عام 1543م</a:t>
            </a:r>
            <a:endParaRPr lang="ar-SA" sz="2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u="sng" dirty="0" smtClean="0"/>
              <a:t>مراحل الاستشراق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لقد </a:t>
            </a:r>
            <a:r>
              <a:rPr lang="ar-SA" b="1" dirty="0" smtClean="0">
                <a:solidFill>
                  <a:srgbClr val="FF0000"/>
                </a:solidFill>
              </a:rPr>
              <a:t>مرَّ الاستشراق بثلاث مراحل </a:t>
            </a:r>
            <a:r>
              <a:rPr lang="ar-SA" b="1" dirty="0" smtClean="0"/>
              <a:t>، وهي على النحو الآتي :  </a:t>
            </a:r>
            <a:endParaRPr lang="en-US" dirty="0" smtClean="0"/>
          </a:p>
          <a:p>
            <a:pPr rtl="1"/>
            <a:r>
              <a:rPr lang="ar-SA" b="1" dirty="0" smtClean="0">
                <a:solidFill>
                  <a:srgbClr val="FF0000"/>
                </a:solidFill>
              </a:rPr>
              <a:t>المرحلة الأولى </a:t>
            </a:r>
            <a:r>
              <a:rPr lang="ar-SA" b="1" dirty="0" smtClean="0"/>
              <a:t>: مرحلة </a:t>
            </a:r>
            <a:r>
              <a:rPr lang="ar-SA" b="1" dirty="0" smtClean="0">
                <a:solidFill>
                  <a:srgbClr val="FF0000"/>
                </a:solidFill>
              </a:rPr>
              <a:t>استكشاف كنه الإسلام وأسباب انتشاره </a:t>
            </a:r>
            <a:r>
              <a:rPr lang="ar-SA" b="1" dirty="0" smtClean="0"/>
              <a:t>، وحقيقة الفاتحين المسلمين وسر قوتهم العسكرية ، وتعد هذه المرحلة مرحلة موضوعية تبحث عن الحقيقة . </a:t>
            </a:r>
            <a:endParaRPr lang="en-US" b="1" dirty="0" smtClean="0"/>
          </a:p>
          <a:p>
            <a:pPr rtl="1"/>
            <a:r>
              <a:rPr lang="ar-SA" b="1" dirty="0" smtClean="0"/>
              <a:t> </a:t>
            </a:r>
            <a:r>
              <a:rPr lang="ar-SA" b="1" dirty="0" smtClean="0">
                <a:solidFill>
                  <a:srgbClr val="FF0000"/>
                </a:solidFill>
              </a:rPr>
              <a:t>المرحلة الثانية </a:t>
            </a:r>
            <a:r>
              <a:rPr lang="ar-SA" b="1" dirty="0" smtClean="0"/>
              <a:t>: وهي مرحلة </a:t>
            </a:r>
            <a:r>
              <a:rPr lang="ar-SA" b="1" dirty="0" smtClean="0">
                <a:solidFill>
                  <a:srgbClr val="FF0000"/>
                </a:solidFill>
              </a:rPr>
              <a:t>مشوبة بالعدوان </a:t>
            </a:r>
            <a:r>
              <a:rPr lang="ar-SA" b="1" dirty="0" smtClean="0"/>
              <a:t>،وت</a:t>
            </a:r>
            <a:r>
              <a:rPr lang="ar-SA" b="1" dirty="0" smtClean="0">
                <a:solidFill>
                  <a:srgbClr val="FF0000"/>
                </a:solidFill>
              </a:rPr>
              <a:t>بحث عن العيوب والنقائص</a:t>
            </a:r>
            <a:r>
              <a:rPr lang="ar-SA" b="1" dirty="0" smtClean="0"/>
              <a:t> في العلوم الإسلامية وبُنية المجتمع ، وتوجّه الصليبيين </a:t>
            </a:r>
            <a:r>
              <a:rPr lang="ar-SA" b="1" dirty="0" smtClean="0">
                <a:solidFill>
                  <a:srgbClr val="FF0000"/>
                </a:solidFill>
              </a:rPr>
              <a:t>ضد مصالح </a:t>
            </a:r>
            <a:r>
              <a:rPr lang="ar-SA" b="1" dirty="0" smtClean="0"/>
              <a:t>المسلمين ، وتعمل على </a:t>
            </a:r>
            <a:r>
              <a:rPr lang="ar-SA" b="1" dirty="0" smtClean="0">
                <a:solidFill>
                  <a:srgbClr val="FF0000"/>
                </a:solidFill>
              </a:rPr>
              <a:t>إثارة الشّبه </a:t>
            </a:r>
            <a:r>
              <a:rPr lang="ar-SA" b="1" dirty="0" smtClean="0"/>
              <a:t>حول قضايا الإسلام لإضعاف القناعة به .</a:t>
            </a:r>
            <a:endParaRPr lang="en-US" dirty="0" smtClean="0"/>
          </a:p>
          <a:p>
            <a:pPr rtl="1"/>
            <a:endParaRPr lang="ar-SA" b="1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</a:rPr>
              <a:t>المرحلة الثالثة </a:t>
            </a:r>
            <a:r>
              <a:rPr lang="ar-SA" b="1" dirty="0" smtClean="0"/>
              <a:t>: وهي مرحلة </a:t>
            </a:r>
            <a:r>
              <a:rPr lang="ar-SA" b="1" dirty="0" smtClean="0">
                <a:solidFill>
                  <a:srgbClr val="FF0000"/>
                </a:solidFill>
              </a:rPr>
              <a:t>العدوان السافر </a:t>
            </a:r>
            <a:r>
              <a:rPr lang="ar-SA" b="1" dirty="0" smtClean="0"/>
              <a:t>، وقد </a:t>
            </a:r>
            <a:r>
              <a:rPr lang="ar-SA" b="1" dirty="0" smtClean="0">
                <a:solidFill>
                  <a:srgbClr val="FF0000"/>
                </a:solidFill>
              </a:rPr>
              <a:t>ظهرت بعد فشل الحملات الصليبية التي كان آخرها الحملة الثامنة بقيادة لويس التاسع</a:t>
            </a:r>
            <a:r>
              <a:rPr lang="ar-SA" b="1" dirty="0" smtClean="0"/>
              <a:t> الذي لفت أنظار الغرب بعد أسره في المنصورة بمصر إلى الغزو الفكري حين قال : ( لا سبيل إلى النصر والتغلب على المسلمين عن طريق القوة الحربية ، لأن تديّنهم بالإسلام يدفعهم للمقاومة والجهاد وبذل النفس في سبيل الله لحماية دار الإسلام وصون الحرمات والأعراض ، وأنه </a:t>
            </a:r>
            <a:r>
              <a:rPr lang="ar-SA" b="1" dirty="0" smtClean="0">
                <a:solidFill>
                  <a:srgbClr val="FF0000"/>
                </a:solidFill>
              </a:rPr>
              <a:t>لابد من سبيل آخر وهو تحويل الفكر الإسلامي وترويض المسلمين عن طريق الغزو الفكري </a:t>
            </a:r>
            <a:r>
              <a:rPr lang="ar-SA" b="1" dirty="0" smtClean="0"/>
              <a:t>)</a:t>
            </a:r>
            <a:endParaRPr lang="ar-S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فكانت </a:t>
            </a:r>
            <a:r>
              <a:rPr lang="ar-SA" b="1" dirty="0" smtClean="0">
                <a:solidFill>
                  <a:srgbClr val="FF0000"/>
                </a:solidFill>
              </a:rPr>
              <a:t>منعطفاً في تاريخ الاستشراق حوّلته إلى حرب العقيدة والفكر عن طريق التأليف والمؤتمرات والمجلات ووسائل النشر </a:t>
            </a:r>
            <a:r>
              <a:rPr lang="ar-SA" b="1" dirty="0" smtClean="0"/>
              <a:t>.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u="sng" dirty="0" smtClean="0"/>
              <a:t>أهداف الاستشراق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600" b="1" dirty="0" smtClean="0">
                <a:solidFill>
                  <a:srgbClr val="FF0000"/>
                </a:solidFill>
              </a:rPr>
              <a:t>الهدف الأول </a:t>
            </a:r>
            <a:r>
              <a:rPr lang="ar-SA" sz="2600" b="1" dirty="0" err="1" smtClean="0">
                <a:solidFill>
                  <a:srgbClr val="FF0000"/>
                </a:solidFill>
              </a:rPr>
              <a:t>ـ</a:t>
            </a:r>
            <a:r>
              <a:rPr lang="ar-SA" sz="2600" b="1" dirty="0" smtClean="0">
                <a:solidFill>
                  <a:srgbClr val="FF0000"/>
                </a:solidFill>
              </a:rPr>
              <a:t> هدف علمي ( هدف موضوعي )</a:t>
            </a:r>
            <a:r>
              <a:rPr lang="ar-SA" sz="2600" b="1" dirty="0" smtClean="0"/>
              <a:t>: </a:t>
            </a:r>
            <a:r>
              <a:rPr lang="ar-SA" sz="2600" b="1" dirty="0" smtClean="0">
                <a:solidFill>
                  <a:srgbClr val="FF0000"/>
                </a:solidFill>
              </a:rPr>
              <a:t>أقبل نفر قليل من المستشرقين على كتب التراث الإسلامي  بهدف الإطلاع على حضارات الأمم وثقافاتها ولغاتها ودراستها دراسة موضوعية وجادة رغبة في الوصول إلى الحقيقة العلمية</a:t>
            </a:r>
            <a:r>
              <a:rPr lang="ar-SA" sz="2600" b="1" dirty="0" smtClean="0"/>
              <a:t>، وقد كانوا أقل من غيرهم خطأً ، لأنهم فيما يظهر لم يتعمدوا التحريف والدّس، </a:t>
            </a:r>
            <a:r>
              <a:rPr lang="ar-SA" sz="2600" b="1" dirty="0" smtClean="0">
                <a:solidFill>
                  <a:srgbClr val="FF0000"/>
                </a:solidFill>
              </a:rPr>
              <a:t>فجاءت بحوثهم أقرب إلى الصواب والموضوعية من غيرهم</a:t>
            </a:r>
            <a:r>
              <a:rPr lang="ar-SA" sz="2600" b="1" dirty="0" smtClean="0"/>
              <a:t>، بل إن </a:t>
            </a:r>
            <a:r>
              <a:rPr lang="ar-SA" sz="2600" b="1" dirty="0" smtClean="0">
                <a:solidFill>
                  <a:srgbClr val="FF0000"/>
                </a:solidFill>
              </a:rPr>
              <a:t>منهم من اهتدى إلى الإسلام </a:t>
            </a:r>
            <a:r>
              <a:rPr lang="ar-SA" sz="2600" b="1" dirty="0" smtClean="0"/>
              <a:t>مثل (اللورد هيدلي دانين دنينيه) وتسمى ( بناصر الدين دنينيه) ، </a:t>
            </a:r>
            <a:r>
              <a:rPr lang="ar-SA" sz="2600" b="1" dirty="0" smtClean="0">
                <a:solidFill>
                  <a:srgbClr val="FF0000"/>
                </a:solidFill>
              </a:rPr>
              <a:t>ومنهم من كان مُنصفاً </a:t>
            </a:r>
            <a:r>
              <a:rPr lang="ar-SA" sz="2600" b="1" dirty="0" smtClean="0"/>
              <a:t>في رأيه مثل (أرنست رينان) الذي أنكر ألوهية المسيح عليه السلام وأثنى على كتب السيرة النبوية، و( توماس كارلايل) الذي </a:t>
            </a:r>
            <a:r>
              <a:rPr lang="ar-SA" sz="2600" b="1" dirty="0" smtClean="0">
                <a:solidFill>
                  <a:srgbClr val="FF0000"/>
                </a:solidFill>
              </a:rPr>
              <a:t>أعجب بشخصية الرسول</a:t>
            </a:r>
            <a:r>
              <a:rPr lang="ar-SA" sz="2600" b="1" dirty="0" smtClean="0"/>
              <a:t>، ووعدّه من الأبطال، على أن هؤلاء غالباً ما يعتمدون على مواردهم المالية الخاصة بحيث يتمكنون من البحث المجرد عن الهوى أو </a:t>
            </a:r>
            <a:r>
              <a:rPr lang="en-US" sz="2600" b="1" dirty="0" smtClean="0"/>
              <a:t> </a:t>
            </a:r>
            <a:r>
              <a:rPr lang="ar-SA" sz="2600" b="1" dirty="0" smtClean="0"/>
              <a:t>التأثير الخارجي.</a:t>
            </a:r>
            <a:endParaRPr lang="ar-SA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600" b="1" dirty="0" smtClean="0">
                <a:solidFill>
                  <a:srgbClr val="FF0000"/>
                </a:solidFill>
              </a:rPr>
              <a:t>الهدف الثاني </a:t>
            </a:r>
            <a:r>
              <a:rPr lang="ar-SA" sz="2600" b="1" dirty="0" err="1" smtClean="0">
                <a:solidFill>
                  <a:srgbClr val="FF0000"/>
                </a:solidFill>
              </a:rPr>
              <a:t>ـ</a:t>
            </a:r>
            <a:r>
              <a:rPr lang="ar-SA" sz="2600" b="1" dirty="0" smtClean="0">
                <a:solidFill>
                  <a:srgbClr val="FF0000"/>
                </a:solidFill>
              </a:rPr>
              <a:t> هدف صليبي </a:t>
            </a:r>
            <a:r>
              <a:rPr lang="ar-SA" sz="2600" b="1" dirty="0" smtClean="0"/>
              <a:t>، وتمثل فيما يأتي:</a:t>
            </a:r>
          </a:p>
          <a:p>
            <a:r>
              <a:rPr lang="ar-SA" sz="2600" b="1" dirty="0" smtClean="0"/>
              <a:t>1 </a:t>
            </a:r>
            <a:r>
              <a:rPr lang="ar-SA" sz="2600" b="1" dirty="0" err="1" smtClean="0"/>
              <a:t>ـ</a:t>
            </a:r>
            <a:r>
              <a:rPr lang="ar-SA" sz="2600" b="1" dirty="0" smtClean="0"/>
              <a:t> </a:t>
            </a:r>
            <a:r>
              <a:rPr lang="ar-SA" sz="2600" b="1" dirty="0" smtClean="0">
                <a:solidFill>
                  <a:srgbClr val="FF0000"/>
                </a:solidFill>
              </a:rPr>
              <a:t>الانتصار للصليبية</a:t>
            </a:r>
            <a:r>
              <a:rPr lang="ar-SA" sz="2600" b="1" dirty="0" smtClean="0"/>
              <a:t> التي اتجهت حملاتها إلى البلاد الإسلامية ثم </a:t>
            </a:r>
            <a:r>
              <a:rPr lang="ar-SA" sz="2600" b="1" dirty="0" smtClean="0">
                <a:solidFill>
                  <a:srgbClr val="FF0000"/>
                </a:solidFill>
              </a:rPr>
              <a:t>الاستمرار في القيام بدور الهجوم الفكري على عقيدة الأمة الإسلامية وفكرها</a:t>
            </a:r>
            <a:r>
              <a:rPr lang="ar-SA" sz="2600" b="1" dirty="0" smtClean="0"/>
              <a:t> بعد فشل هذه الحملات عسكرياً </a:t>
            </a:r>
            <a:r>
              <a:rPr lang="ar-SA" sz="2600" b="1" dirty="0" smtClean="0">
                <a:solidFill>
                  <a:srgbClr val="FF0000"/>
                </a:solidFill>
              </a:rPr>
              <a:t>عن طريق تشويه مبادئ الإسلام وقِيَمه ومصادره وتاريخه </a:t>
            </a:r>
            <a:r>
              <a:rPr lang="ar-SA" sz="2600" b="1" dirty="0" smtClean="0"/>
              <a:t>.</a:t>
            </a:r>
            <a:endParaRPr lang="en-US" sz="2600" b="1" dirty="0" smtClean="0"/>
          </a:p>
          <a:p>
            <a:endParaRPr lang="en-US" sz="2600" dirty="0" smtClean="0"/>
          </a:p>
          <a:p>
            <a:r>
              <a:rPr lang="ar-SA" sz="2600" b="1" dirty="0" smtClean="0"/>
              <a:t>2 </a:t>
            </a:r>
            <a:r>
              <a:rPr lang="ar-SA" sz="2600" b="1" dirty="0" err="1" smtClean="0"/>
              <a:t>ـ</a:t>
            </a:r>
            <a:r>
              <a:rPr lang="ar-SA" sz="2600" b="1" dirty="0" smtClean="0"/>
              <a:t> </a:t>
            </a:r>
            <a:r>
              <a:rPr lang="ar-SA" sz="2600" b="1" dirty="0" smtClean="0">
                <a:solidFill>
                  <a:srgbClr val="FF0000"/>
                </a:solidFill>
              </a:rPr>
              <a:t>التهيئة للتبشير بالنصرانية </a:t>
            </a:r>
            <a:r>
              <a:rPr lang="ar-SA" sz="2600" b="1" dirty="0" smtClean="0"/>
              <a:t>بين المسلمين ليقوم الاستشراق بوظيفة </a:t>
            </a:r>
            <a:r>
              <a:rPr lang="ar-SA" sz="2600" b="1" dirty="0" smtClean="0">
                <a:solidFill>
                  <a:srgbClr val="FF0000"/>
                </a:solidFill>
              </a:rPr>
              <a:t>تجهيز</a:t>
            </a:r>
            <a:r>
              <a:rPr lang="ar-SA" sz="2600" b="1" dirty="0" smtClean="0"/>
              <a:t> </a:t>
            </a:r>
            <a:r>
              <a:rPr lang="ar-SA" sz="2600" b="1" dirty="0" err="1" smtClean="0"/>
              <a:t>المنصرين</a:t>
            </a:r>
            <a:r>
              <a:rPr lang="ar-SA" sz="2600" b="1" dirty="0" smtClean="0"/>
              <a:t> ، </a:t>
            </a:r>
            <a:r>
              <a:rPr lang="ar-SA" sz="2600" b="1" dirty="0" smtClean="0">
                <a:solidFill>
                  <a:srgbClr val="FF0000"/>
                </a:solidFill>
              </a:rPr>
              <a:t>وإحاطتهم بواقع </a:t>
            </a:r>
            <a:r>
              <a:rPr lang="ar-SA" sz="2600" b="1" dirty="0" smtClean="0"/>
              <a:t>العالم الإسلامي ، و</a:t>
            </a:r>
            <a:r>
              <a:rPr lang="ar-SA" sz="2600" b="1" dirty="0" smtClean="0">
                <a:solidFill>
                  <a:srgbClr val="FF0000"/>
                </a:solidFill>
              </a:rPr>
              <a:t>عيوب</a:t>
            </a:r>
            <a:r>
              <a:rPr lang="ar-SA" sz="2600" b="1" dirty="0" smtClean="0"/>
              <a:t> المجتمعات الإسلامية ، </a:t>
            </a:r>
            <a:r>
              <a:rPr lang="ar-SA" sz="2600" b="1" dirty="0" smtClean="0">
                <a:solidFill>
                  <a:srgbClr val="FF0000"/>
                </a:solidFill>
              </a:rPr>
              <a:t>وأماكن تجمعات النصارى </a:t>
            </a:r>
            <a:r>
              <a:rPr lang="ar-SA" sz="2600" b="1" dirty="0" smtClean="0"/>
              <a:t>المقيمين في البلاد الإسلامية ، </a:t>
            </a:r>
            <a:r>
              <a:rPr lang="ar-SA" sz="2600" b="1" dirty="0" smtClean="0">
                <a:solidFill>
                  <a:srgbClr val="FF0000"/>
                </a:solidFill>
              </a:rPr>
              <a:t>ومدى تأثيرهم </a:t>
            </a:r>
            <a:r>
              <a:rPr lang="ar-SA" sz="2600" b="1" dirty="0" smtClean="0"/>
              <a:t>و</a:t>
            </a:r>
            <a:r>
              <a:rPr lang="ar-SA" sz="2600" b="1" dirty="0" smtClean="0">
                <a:solidFill>
                  <a:srgbClr val="FF0000"/>
                </a:solidFill>
              </a:rPr>
              <a:t>مساعدتهم</a:t>
            </a:r>
            <a:r>
              <a:rPr lang="ar-SA" sz="2600" b="1" dirty="0" smtClean="0"/>
              <a:t> لدوائر التنصير </a:t>
            </a:r>
            <a:r>
              <a:rPr lang="ar-SA" sz="2600" b="1" dirty="0" smtClean="0">
                <a:solidFill>
                  <a:srgbClr val="FF0000"/>
                </a:solidFill>
              </a:rPr>
              <a:t>بالمعلومات</a:t>
            </a:r>
            <a:r>
              <a:rPr lang="ar-SA" sz="2600" b="1" dirty="0" smtClean="0"/>
              <a:t> .</a:t>
            </a:r>
            <a:endParaRPr lang="en-US" sz="2600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600" b="1" dirty="0" smtClean="0">
                <a:solidFill>
                  <a:srgbClr val="FF0000"/>
                </a:solidFill>
              </a:rPr>
              <a:t>3 </a:t>
            </a:r>
            <a:r>
              <a:rPr lang="ar-SA" sz="2600" b="1" dirty="0" err="1" smtClean="0">
                <a:solidFill>
                  <a:srgbClr val="FF0000"/>
                </a:solidFill>
              </a:rPr>
              <a:t>ـ</a:t>
            </a:r>
            <a:r>
              <a:rPr lang="ar-SA" sz="2600" b="1" dirty="0" smtClean="0">
                <a:solidFill>
                  <a:srgbClr val="FF0000"/>
                </a:solidFill>
              </a:rPr>
              <a:t> الحاجة إلى العلوم الإسلامية تجاوباً مع الضغط الفكري الذي تتعرض له الكنيسة </a:t>
            </a:r>
            <a:r>
              <a:rPr lang="ar-SA" sz="2600" b="1" dirty="0" smtClean="0"/>
              <a:t>عن طريق النقد للنظريات والآراء الفلسفية والتاريخية التي كانت تتبناها الكنيسة وتُضفي عليها صفة القداسة ، </a:t>
            </a:r>
            <a:r>
              <a:rPr lang="ar-SA" sz="2600" b="1" dirty="0" smtClean="0">
                <a:solidFill>
                  <a:srgbClr val="FF0000"/>
                </a:solidFill>
              </a:rPr>
              <a:t>مما اضطرها إلى إعادة النظر في شروح الأناجيل لمحاولة تفهمها على أساس التطورات العلمية الجديدة </a:t>
            </a:r>
            <a:r>
              <a:rPr lang="ar-SA" sz="2600" b="1" dirty="0" smtClean="0"/>
              <a:t>، ولاسيما بعد حركة الإصلاح الديني التي قادها ( مارتن لوثر ) ، ومن هنا اتجهوا إلى الدراسات العبرانية وهذه أدّت إلى الدراسات العربية ، لأن هذه الأخيرة كانت ضرورية لفهم الأولى ، ومع مرور الزمن اتسع نطاق الدراسات الشرقية.</a:t>
            </a:r>
            <a:endParaRPr lang="ar-SA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</a:rPr>
              <a:t>الهدف الثالث </a:t>
            </a:r>
            <a:r>
              <a:rPr lang="ar-SA" b="1" dirty="0" err="1" smtClean="0">
                <a:solidFill>
                  <a:srgbClr val="FF0000"/>
                </a:solidFill>
              </a:rPr>
              <a:t>ـ</a:t>
            </a:r>
            <a:r>
              <a:rPr lang="ar-SA" b="1" dirty="0" smtClean="0">
                <a:solidFill>
                  <a:srgbClr val="FF0000"/>
                </a:solidFill>
              </a:rPr>
              <a:t> هدف دفاعي </a:t>
            </a:r>
            <a:r>
              <a:rPr lang="ar-SA" b="1" dirty="0" smtClean="0"/>
              <a:t>: </a:t>
            </a:r>
          </a:p>
          <a:p>
            <a:r>
              <a:rPr lang="ar-SA" b="1" dirty="0" smtClean="0">
                <a:solidFill>
                  <a:srgbClr val="FF0000"/>
                </a:solidFill>
              </a:rPr>
              <a:t>حرص عليه رجال الكنيسة عن طريق الكتابة باللغات المحلية في أوروبا لتشويـه صورة الإسلام ووصفه بالوحشية والعداء للشعوب الأخرى </a:t>
            </a:r>
            <a:r>
              <a:rPr lang="ar-SA" b="1" dirty="0" smtClean="0"/>
              <a:t>، والشدة في الأحكام حتى لا يغتر أبناء أوروبا بالحضارة الإسلامية </a:t>
            </a:r>
            <a:r>
              <a:rPr lang="ar-SA" b="1" dirty="0" smtClean="0">
                <a:solidFill>
                  <a:srgbClr val="FF0000"/>
                </a:solidFill>
              </a:rPr>
              <a:t>ولاسيما في عهد ازدهار الحضارة العثمانية وامتداد فتوحاتها إلى قلب أوروبا </a:t>
            </a:r>
            <a:r>
              <a:rPr lang="ar-SA" b="1" dirty="0" smtClean="0"/>
              <a:t>مما كان محل إعجاب كثير من الأوروبيين وانبهارهم متنكرين بذلك للأهداف العلمية</a:t>
            </a:r>
            <a:endParaRPr lang="ar-SA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u="sng" dirty="0" smtClean="0"/>
              <a:t>وسائل الاستشراق وأنشطة المستشرقين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>
                <a:solidFill>
                  <a:srgbClr val="FF0000"/>
                </a:solidFill>
              </a:rPr>
              <a:t>1 </a:t>
            </a:r>
            <a:r>
              <a:rPr lang="ar-SA" b="1" dirty="0" err="1" smtClean="0">
                <a:solidFill>
                  <a:srgbClr val="FF0000"/>
                </a:solidFill>
              </a:rPr>
              <a:t>ـ</a:t>
            </a:r>
            <a:r>
              <a:rPr lang="ar-SA" b="1" dirty="0" smtClean="0">
                <a:solidFill>
                  <a:srgbClr val="FF0000"/>
                </a:solidFill>
              </a:rPr>
              <a:t> التأليف : </a:t>
            </a:r>
            <a:r>
              <a:rPr lang="ar-SA" b="1" dirty="0" smtClean="0"/>
              <a:t>اتجه عدد كبير من المستشرقين إلى </a:t>
            </a:r>
            <a:r>
              <a:rPr lang="ar-SA" b="1" dirty="0" smtClean="0">
                <a:solidFill>
                  <a:srgbClr val="FF0000"/>
                </a:solidFill>
              </a:rPr>
              <a:t>التأليف في موضوعات مختلفة عن الإسلام وعقيدته ورسوله صلى الله عليه وسلم وقرآنه والسنة النبوية ، وتعمّد غالب هؤلاء تشويه </a:t>
            </a:r>
            <a:r>
              <a:rPr lang="ar-SA" b="1" dirty="0" smtClean="0"/>
              <a:t>صورة الإسلام </a:t>
            </a:r>
            <a:r>
              <a:rPr lang="ar-SA" b="1" dirty="0" smtClean="0">
                <a:solidFill>
                  <a:srgbClr val="FF0000"/>
                </a:solidFill>
              </a:rPr>
              <a:t>وإثارة الشبهات </a:t>
            </a:r>
            <a:r>
              <a:rPr lang="ar-SA" b="1" dirty="0" smtClean="0"/>
              <a:t>حوله ، ومن هؤلاء : </a:t>
            </a:r>
            <a:endParaRPr lang="en-US" dirty="0" smtClean="0"/>
          </a:p>
          <a:p>
            <a:pPr rtl="1"/>
            <a:r>
              <a:rPr lang="ar-SA" b="1" dirty="0" smtClean="0"/>
              <a:t>ـ </a:t>
            </a:r>
            <a:r>
              <a:rPr lang="ar-SA" b="1" dirty="0" err="1" smtClean="0"/>
              <a:t>أ</a:t>
            </a:r>
            <a:r>
              <a:rPr lang="ar-SA" b="1" dirty="0" smtClean="0"/>
              <a:t> . ج . </a:t>
            </a:r>
            <a:r>
              <a:rPr lang="ar-SA" b="1" dirty="0" err="1" smtClean="0">
                <a:solidFill>
                  <a:srgbClr val="FF0000"/>
                </a:solidFill>
              </a:rPr>
              <a:t>أربري</a:t>
            </a:r>
            <a:r>
              <a:rPr lang="ar-SA" b="1" dirty="0" smtClean="0"/>
              <a:t> : وهو مستشرق إنجليزي معروف بالتعصب ضد الإسلام ، ومن كتبه : (الإسلام اليوم) صدر عام 1943م . (التصوف) صدر عام 1950م (ترجمة القرآن) صدر عام 1950م .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ـ </a:t>
            </a:r>
            <a:r>
              <a:rPr lang="ar-SA" b="1" dirty="0" err="1" smtClean="0"/>
              <a:t>أ</a:t>
            </a:r>
            <a:r>
              <a:rPr lang="ar-SA" b="1" dirty="0" smtClean="0"/>
              <a:t> . ر. </a:t>
            </a:r>
            <a:r>
              <a:rPr lang="ar-SA" b="1" dirty="0" smtClean="0">
                <a:solidFill>
                  <a:srgbClr val="FF0000"/>
                </a:solidFill>
              </a:rPr>
              <a:t>جب</a:t>
            </a:r>
            <a:r>
              <a:rPr lang="ar-SA" b="1" dirty="0" smtClean="0"/>
              <a:t> : وهو مستشرق إنجليزي معادٍ للإسلام ، تتّسم كتبه بالعمق والخطورة ومنها : (طريق الإسلام) بالاشتراك ، (الاتجاهات الحديثة في الإسلام) صدر عام 1947م ، (المذهب المحمدي) صدر عام 1947م .</a:t>
            </a:r>
            <a:endParaRPr lang="en-US" dirty="0" smtClean="0"/>
          </a:p>
          <a:p>
            <a:pPr rtl="1"/>
            <a:r>
              <a:rPr lang="ar-SA" b="1" dirty="0" smtClean="0"/>
              <a:t>ـ </a:t>
            </a:r>
            <a:r>
              <a:rPr lang="ar-SA" b="1" dirty="0" err="1" smtClean="0"/>
              <a:t>أ</a:t>
            </a:r>
            <a:r>
              <a:rPr lang="ar-SA" b="1" dirty="0" smtClean="0"/>
              <a:t> . ج . </a:t>
            </a:r>
            <a:r>
              <a:rPr lang="ar-SA" b="1" dirty="0" smtClean="0">
                <a:solidFill>
                  <a:srgbClr val="FF0000"/>
                </a:solidFill>
              </a:rPr>
              <a:t>فينسينك</a:t>
            </a:r>
            <a:r>
              <a:rPr lang="ar-SA" b="1" dirty="0" smtClean="0"/>
              <a:t> : عدوّ لدود للإسلام يدّعي أن الرسول صلى الله عليه وسلم ألَّف القرآن من خلاصة الكتب الدينية والفلسفية التي سبقته ، ومن كتبه ( عقيدة الإسلام ) صدر عام 1932م .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600" b="1" dirty="0" smtClean="0">
                <a:solidFill>
                  <a:srgbClr val="FF0000"/>
                </a:solidFill>
              </a:rPr>
              <a:t>2 </a:t>
            </a:r>
            <a:r>
              <a:rPr lang="ar-SA" sz="2600" b="1" dirty="0" err="1" smtClean="0">
                <a:solidFill>
                  <a:srgbClr val="FF0000"/>
                </a:solidFill>
              </a:rPr>
              <a:t>ـ</a:t>
            </a:r>
            <a:r>
              <a:rPr lang="ar-SA" sz="2600" b="1" dirty="0" smtClean="0">
                <a:solidFill>
                  <a:srgbClr val="FF0000"/>
                </a:solidFill>
              </a:rPr>
              <a:t> الجمعيات والمجلات </a:t>
            </a:r>
            <a:r>
              <a:rPr lang="ar-SA" sz="2600" b="1" dirty="0" smtClean="0"/>
              <a:t>: </a:t>
            </a:r>
          </a:p>
          <a:p>
            <a:pPr algn="just" rtl="1"/>
            <a:r>
              <a:rPr lang="ar-SA" sz="2600" b="1" dirty="0" smtClean="0"/>
              <a:t>    أنشئ في أوروبا عدد من الجمعيات التي تخدم الاستشراق، وتسعى إلى تحقيق أهدافه  ابتداءً من عام 1787م، حيث أنشئت </a:t>
            </a:r>
            <a:r>
              <a:rPr lang="ar-SA" sz="2600" b="1" dirty="0" smtClean="0">
                <a:solidFill>
                  <a:srgbClr val="FF0000"/>
                </a:solidFill>
              </a:rPr>
              <a:t>جمعية المستشرقين في فرنسا</a:t>
            </a:r>
            <a:r>
              <a:rPr lang="ar-SA" sz="2600" b="1" dirty="0" smtClean="0"/>
              <a:t>، وأُلحق بها أخرى عام 1820م، وأصدرت (</a:t>
            </a:r>
            <a:r>
              <a:rPr lang="ar-SA" sz="2600" b="1" dirty="0" smtClean="0">
                <a:solidFill>
                  <a:srgbClr val="FF0000"/>
                </a:solidFill>
              </a:rPr>
              <a:t>المجلة الآسيوية</a:t>
            </a:r>
            <a:r>
              <a:rPr lang="ar-SA" sz="2600" b="1" dirty="0" smtClean="0"/>
              <a:t>)، وفي لندن تألفت جمعية تحت رعاية الملك عام 1823م باسم (</a:t>
            </a:r>
            <a:r>
              <a:rPr lang="ar-SA" sz="2600" b="1" dirty="0" smtClean="0">
                <a:solidFill>
                  <a:srgbClr val="FF0000"/>
                </a:solidFill>
              </a:rPr>
              <a:t>الجمعية الآسيوية الملكية</a:t>
            </a:r>
            <a:r>
              <a:rPr lang="ar-SA" sz="2600" b="1" dirty="0" smtClean="0"/>
              <a:t>)، وفي أمريكا عام 1842م نشأت (</a:t>
            </a:r>
            <a:r>
              <a:rPr lang="ar-SA" sz="2600" b="1" dirty="0" smtClean="0">
                <a:solidFill>
                  <a:srgbClr val="FF0000"/>
                </a:solidFill>
              </a:rPr>
              <a:t>الجمعية الشرقية الأمريكية</a:t>
            </a:r>
            <a:r>
              <a:rPr lang="ar-SA" sz="2600" b="1" dirty="0" smtClean="0"/>
              <a:t>)، وصدرت عدة مجلات منها: (</a:t>
            </a:r>
            <a:r>
              <a:rPr lang="ar-SA" sz="2600" b="1" dirty="0" smtClean="0">
                <a:solidFill>
                  <a:srgbClr val="FF0000"/>
                </a:solidFill>
              </a:rPr>
              <a:t>مجلة الدراسات الشرقية</a:t>
            </a:r>
            <a:r>
              <a:rPr lang="ar-SA" sz="2600" b="1" dirty="0" smtClean="0"/>
              <a:t>) وكانت تصدر في ولاية (أوهايو)، ومجلة (</a:t>
            </a:r>
            <a:r>
              <a:rPr lang="ar-SA" sz="2600" b="1" dirty="0" smtClean="0">
                <a:solidFill>
                  <a:srgbClr val="FF0000"/>
                </a:solidFill>
              </a:rPr>
              <a:t>شئون الشرق الأوسط</a:t>
            </a:r>
            <a:r>
              <a:rPr lang="ar-SA" sz="2600" b="1" dirty="0" smtClean="0"/>
              <a:t>) وهي ذات طابع سياسي .</a:t>
            </a:r>
            <a:endParaRPr lang="en-US" sz="2600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600" b="1" dirty="0" smtClean="0">
                <a:solidFill>
                  <a:srgbClr val="FF0000"/>
                </a:solidFill>
              </a:rPr>
              <a:t>3 </a:t>
            </a:r>
            <a:r>
              <a:rPr lang="ar-SA" sz="2600" b="1" dirty="0" err="1" smtClean="0">
                <a:solidFill>
                  <a:srgbClr val="FF0000"/>
                </a:solidFill>
              </a:rPr>
              <a:t>ـ</a:t>
            </a:r>
            <a:r>
              <a:rPr lang="ar-SA" sz="2600" b="1" dirty="0" smtClean="0">
                <a:solidFill>
                  <a:srgbClr val="FF0000"/>
                </a:solidFill>
              </a:rPr>
              <a:t> الدوائر المعرفية :  </a:t>
            </a:r>
          </a:p>
          <a:p>
            <a:pPr algn="just" rtl="1"/>
            <a:r>
              <a:rPr lang="ar-SA" sz="2600" b="1" dirty="0" smtClean="0"/>
              <a:t>ومن أشهرها (</a:t>
            </a:r>
            <a:r>
              <a:rPr lang="ar-SA" sz="2600" b="1" dirty="0" smtClean="0">
                <a:solidFill>
                  <a:srgbClr val="FF0000"/>
                </a:solidFill>
              </a:rPr>
              <a:t>دائرة المعارف الإسلامية</a:t>
            </a:r>
            <a:r>
              <a:rPr lang="ar-SA" sz="2600" b="1" dirty="0" smtClean="0"/>
              <a:t>) التي كانت تصدر </a:t>
            </a:r>
            <a:r>
              <a:rPr lang="ar-SA" sz="2600" b="1" dirty="0" smtClean="0">
                <a:solidFill>
                  <a:srgbClr val="FF0000"/>
                </a:solidFill>
              </a:rPr>
              <a:t>بعدة لغات</a:t>
            </a:r>
            <a:r>
              <a:rPr lang="ar-SA" sz="2600" b="1" dirty="0" smtClean="0"/>
              <a:t>، وقد استنفر المستشرقون كل قواهم وسخروا كل أقلامهم من أجل إصدار </a:t>
            </a:r>
            <a:r>
              <a:rPr lang="ar-SA" sz="2600" b="1" dirty="0" smtClean="0">
                <a:solidFill>
                  <a:srgbClr val="FF0000"/>
                </a:solidFill>
              </a:rPr>
              <a:t>هذه الموسوعة التي تعتمد على الخلط والتحريف والعداوة السافرة لفكر الإسلام</a:t>
            </a:r>
            <a:r>
              <a:rPr lang="ar-SA" sz="2600" b="1" dirty="0" smtClean="0"/>
              <a:t> .</a:t>
            </a:r>
            <a:endParaRPr lang="en-US" sz="2600" dirty="0" smtClean="0"/>
          </a:p>
          <a:p>
            <a:pPr algn="just" rtl="1"/>
            <a:r>
              <a:rPr lang="ar-SA" sz="2600" b="1" dirty="0" smtClean="0"/>
              <a:t>    إلى غير ذلك من المجالات، مثل محاولتهم الدخول في المجامع العلمية العربية كمجمع اللغة العربية بالقاهرة وفي دمشق، كما حاولوا التأثير على مبادئ التربية الإسلامية واستبدالها بالمبادئ الغربية.</a:t>
            </a:r>
            <a:endParaRPr lang="ar-SA" sz="2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u="sng" dirty="0" smtClean="0"/>
              <a:t>آثار الاستشراق على ثقافة المسلمين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600" b="1" dirty="0" smtClean="0"/>
              <a:t>- أدّى الاستشراق إلى </a:t>
            </a:r>
            <a:r>
              <a:rPr lang="ar-SA" sz="2600" b="1" dirty="0" smtClean="0">
                <a:solidFill>
                  <a:srgbClr val="FF0000"/>
                </a:solidFill>
              </a:rPr>
              <a:t>إضعاف عقيدة المسلمين </a:t>
            </a:r>
            <a:r>
              <a:rPr lang="ar-SA" sz="2600" b="1" dirty="0" smtClean="0"/>
              <a:t>، </a:t>
            </a:r>
          </a:p>
          <a:p>
            <a:pPr algn="just" rtl="1"/>
            <a:r>
              <a:rPr lang="ar-SA" sz="2600" b="1" dirty="0" smtClean="0"/>
              <a:t>- </a:t>
            </a:r>
            <a:r>
              <a:rPr lang="ar-SA" sz="2600" b="1" dirty="0" smtClean="0">
                <a:solidFill>
                  <a:srgbClr val="FF0000"/>
                </a:solidFill>
              </a:rPr>
              <a:t>وتشويه صورة الإسلام </a:t>
            </a:r>
            <a:r>
              <a:rPr lang="ar-SA" sz="2600" b="1" dirty="0" smtClean="0"/>
              <a:t>لدى أبنائه ، </a:t>
            </a:r>
          </a:p>
          <a:p>
            <a:pPr algn="just" rtl="1"/>
            <a:r>
              <a:rPr lang="ar-SA" sz="2600" b="1" dirty="0" smtClean="0"/>
              <a:t>- </a:t>
            </a:r>
            <a:r>
              <a:rPr lang="ar-SA" sz="2600" b="1" dirty="0" smtClean="0">
                <a:solidFill>
                  <a:srgbClr val="FF0000"/>
                </a:solidFill>
              </a:rPr>
              <a:t>وإشعارهم بتناقض دينهم وقصوره في مواجهة الجديد والمتطور </a:t>
            </a:r>
            <a:r>
              <a:rPr lang="ar-SA" sz="2600" b="1" dirty="0" smtClean="0"/>
              <a:t>في واقع الحياة ، ومقارنة ذلك بالفكر الغربي الذي أظهره المستشرقون في صورة الفكر المتكامل والمتلائم مع الحياة العصرية، </a:t>
            </a:r>
          </a:p>
          <a:p>
            <a:pPr algn="just" rtl="1"/>
            <a:r>
              <a:rPr lang="ar-SA" sz="2600" b="1" dirty="0" smtClean="0"/>
              <a:t>- مما أدّى إلى </a:t>
            </a:r>
            <a:r>
              <a:rPr lang="ar-SA" sz="2600" b="1" dirty="0" smtClean="0">
                <a:solidFill>
                  <a:srgbClr val="FF0000"/>
                </a:solidFill>
              </a:rPr>
              <a:t>انهزام نفسية كثير من المسلمين أمام التيار الجارف </a:t>
            </a:r>
            <a:r>
              <a:rPr lang="ar-SA" sz="2600" b="1" dirty="0" smtClean="0"/>
              <a:t>من كتابات المستشرقين التي </a:t>
            </a:r>
            <a:r>
              <a:rPr lang="ar-SA" sz="2600" b="1" dirty="0" smtClean="0">
                <a:solidFill>
                  <a:srgbClr val="FF0000"/>
                </a:solidFill>
              </a:rPr>
              <a:t>تدس الفكر المنحرف، وتثير الشبه </a:t>
            </a:r>
            <a:r>
              <a:rPr lang="ar-SA" sz="2600" b="1" dirty="0" smtClean="0"/>
              <a:t>حول الإسـلام.</a:t>
            </a:r>
            <a:endParaRPr lang="ar-SA" sz="2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710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710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2367</TotalTime>
  <Words>1377</Words>
  <Application>Microsoft Office PowerPoint</Application>
  <PresentationFormat>A4 Paper (210x297 mm)‎</PresentationFormat>
  <Paragraphs>70</Paragraphs>
  <Slides>20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1" baseType="lpstr">
      <vt:lpstr>Office Theme</vt:lpstr>
      <vt:lpstr>الشريحة 1</vt:lpstr>
      <vt:lpstr>المحاضرة الثالثة</vt:lpstr>
      <vt:lpstr>عناصر المحاضرة</vt:lpstr>
      <vt:lpstr>معنى الاستشراق:</vt:lpstr>
      <vt:lpstr>الشريحة 5</vt:lpstr>
      <vt:lpstr>الشريحة 6</vt:lpstr>
      <vt:lpstr>تاريخ الاستشراق : </vt:lpstr>
      <vt:lpstr>مراحل الاستشراق</vt:lpstr>
      <vt:lpstr>الشريحة 9</vt:lpstr>
      <vt:lpstr>الشريحة 10</vt:lpstr>
      <vt:lpstr>أهداف الاستشراق</vt:lpstr>
      <vt:lpstr>الشريحة 12</vt:lpstr>
      <vt:lpstr>الشريحة 13</vt:lpstr>
      <vt:lpstr>الشريحة 14</vt:lpstr>
      <vt:lpstr>وسائل الاستشراق وأنشطة المستشرقين :</vt:lpstr>
      <vt:lpstr>الشريحة 16</vt:lpstr>
      <vt:lpstr>الشريحة 17</vt:lpstr>
      <vt:lpstr>الشريحة 18</vt:lpstr>
      <vt:lpstr>آثار الاستشراق على ثقافة المسلمين :</vt:lpstr>
      <vt:lpstr>الشريحة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blahcene</cp:lastModifiedBy>
  <cp:revision>197</cp:revision>
  <dcterms:created xsi:type="dcterms:W3CDTF">2009-10-14T19:14:34Z</dcterms:created>
  <dcterms:modified xsi:type="dcterms:W3CDTF">2011-09-19T13:22:57Z</dcterms:modified>
</cp:coreProperties>
</file>