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8" r:id="rId2"/>
    <p:sldId id="289" r:id="rId3"/>
    <p:sldId id="267" r:id="rId4"/>
    <p:sldId id="287" r:id="rId5"/>
    <p:sldId id="290" r:id="rId6"/>
    <p:sldId id="291" r:id="rId7"/>
    <p:sldId id="292" r:id="rId8"/>
    <p:sldId id="293" r:id="rId9"/>
    <p:sldId id="295" r:id="rId10"/>
    <p:sldId id="296" r:id="rId11"/>
    <p:sldId id="297" r:id="rId12"/>
    <p:sldId id="298" r:id="rId13"/>
    <p:sldId id="299" r:id="rId14"/>
    <p:sldId id="300" r:id="rId15"/>
    <p:sldId id="301" r:id="rId16"/>
    <p:sldId id="302" r:id="rId17"/>
    <p:sldId id="303"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709256"/>
    <a:srgbClr val="AD9968"/>
    <a:srgbClr val="3B84AF"/>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12"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79C8003C-30CD-4763-A515-188E84484579}"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a:solidFill>
                  <a:srgbClr val="7F7F7F"/>
                </a:solidFill>
                <a:latin typeface="Calibri" pitchFamily="34" charset="0"/>
                <a:cs typeface="Times New Roman" pitchFamily="18" charset="0"/>
              </a:rPr>
              <a:t>قضايا ثقافيه معاصره.</a:t>
            </a:r>
          </a:p>
          <a:p>
            <a:pPr algn="ctr">
              <a:defRPr/>
            </a:pPr>
            <a:endParaRPr lang="ar-SA" sz="2600" b="1" dirty="0">
              <a:solidFill>
                <a:srgbClr val="7F7F7F"/>
              </a:solidFill>
              <a:latin typeface="Calibri" pitchFamily="34" charset="0"/>
              <a:cs typeface="Times New Roman" pitchFamily="18" charset="0"/>
            </a:endParaRPr>
          </a:p>
          <a:p>
            <a:pPr algn="ctr">
              <a:defRPr/>
            </a:pPr>
            <a:r>
              <a:rPr lang="ar-SA" sz="2600" b="1" dirty="0">
                <a:solidFill>
                  <a:srgbClr val="7F7F7F"/>
                </a:solidFill>
                <a:latin typeface="Calibri" pitchFamily="34" charset="0"/>
                <a:cs typeface="Times New Roman" pitchFamily="18" charset="0"/>
              </a:rPr>
              <a:t>د. بدران مسعود الحسن.</a:t>
            </a: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243159D1-0FDF-4996-BD03-A58BA292AD1F}"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54AFE7E-6CF8-4E38-B64C-B63E9C985F63}"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dirty="0" smtClean="0">
                <a:solidFill>
                  <a:schemeClr val="tx1"/>
                </a:solidFill>
                <a:cs typeface="Arial" pitchFamily="34" charset="0"/>
              </a:rPr>
              <a:t>المحاضرة الرابعة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sz="4400" b="1" dirty="0" smtClean="0">
                <a:solidFill>
                  <a:schemeClr val="tx1"/>
                </a:solidFill>
                <a:cs typeface="Arial" pitchFamily="34" charset="0"/>
              </a:rPr>
              <a:t>التنصير</a:t>
            </a:r>
            <a:endParaRPr lang="en-US" sz="4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تعريف التنصير</a:t>
            </a:r>
          </a:p>
          <a:p>
            <a:pPr rtl="1" eaLnBrk="1" hangingPunct="1">
              <a:buFont typeface="Arial" pitchFamily="34" charset="0"/>
              <a:buChar char="•"/>
            </a:pPr>
            <a:r>
              <a:rPr lang="ar-SA" b="1" dirty="0" smtClean="0">
                <a:cs typeface="Arial" pitchFamily="34" charset="0"/>
              </a:rPr>
              <a:t>نشأة التنصير</a:t>
            </a:r>
          </a:p>
          <a:p>
            <a:pPr rtl="1" eaLnBrk="1" hangingPunct="1">
              <a:buFont typeface="Arial" pitchFamily="34" charset="0"/>
              <a:buChar char="•"/>
            </a:pPr>
            <a:r>
              <a:rPr lang="ar-SA" b="1" dirty="0" smtClean="0">
                <a:cs typeface="Arial" pitchFamily="34" charset="0"/>
              </a:rPr>
              <a:t>بواعث التنصير</a:t>
            </a:r>
          </a:p>
          <a:p>
            <a:pPr rtl="1" eaLnBrk="1" hangingPunct="1">
              <a:buFont typeface="Arial" pitchFamily="34" charset="0"/>
              <a:buChar char="•"/>
            </a:pPr>
            <a:r>
              <a:rPr lang="ar-SA" b="1" dirty="0" smtClean="0">
                <a:cs typeface="Arial" pitchFamily="34" charset="0"/>
              </a:rPr>
              <a:t>وسائل التنصير</a:t>
            </a:r>
          </a:p>
          <a:p>
            <a:pPr rtl="1" eaLnBrk="1" hangingPunct="1">
              <a:buFont typeface="Arial" pitchFamily="34" charset="0"/>
              <a:buChar char="•"/>
            </a:pPr>
            <a:r>
              <a:rPr lang="ar-SA" b="1" dirty="0" smtClean="0">
                <a:cs typeface="Arial" pitchFamily="34" charset="0"/>
              </a:rPr>
              <a:t>آثار التنصير على </a:t>
            </a:r>
            <a:r>
              <a:rPr lang="ar-SA" b="1" smtClean="0">
                <a:cs typeface="Arial" pitchFamily="34" charset="0"/>
              </a:rPr>
              <a:t>ثقافة المسلمين</a:t>
            </a: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u="sng" dirty="0" smtClean="0"/>
              <a:t>تعريف التنصير :</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eaLnBrk="1" hangingPunct="1">
              <a:buNone/>
            </a:pPr>
            <a:r>
              <a:rPr lang="ar-SA" sz="2600" b="1" dirty="0" smtClean="0">
                <a:solidFill>
                  <a:srgbClr val="FF0000"/>
                </a:solidFill>
              </a:rPr>
              <a:t>أ - في اللغة: </a:t>
            </a:r>
            <a:r>
              <a:rPr lang="ar-SA" sz="2600" b="1" dirty="0" smtClean="0"/>
              <a:t>كلمة </a:t>
            </a:r>
            <a:r>
              <a:rPr lang="ar-SA" sz="2600" b="1" dirty="0" smtClean="0">
                <a:solidFill>
                  <a:srgbClr val="FF0000"/>
                </a:solidFill>
              </a:rPr>
              <a:t>التنصير مأخوذة من نصَّره أي أدخله في النصرانية</a:t>
            </a:r>
            <a:r>
              <a:rPr lang="ar-SA" sz="2600" b="1" dirty="0" smtClean="0"/>
              <a:t>، وجعله نصرانيا، ومنه </a:t>
            </a:r>
            <a:r>
              <a:rPr lang="ar-SA" sz="2600" b="1" dirty="0" smtClean="0">
                <a:solidFill>
                  <a:srgbClr val="FF0000"/>
                </a:solidFill>
              </a:rPr>
              <a:t>قول الرسول صلى الله عليه وسلم</a:t>
            </a:r>
            <a:r>
              <a:rPr lang="ar-SA" sz="2600" b="1" dirty="0" smtClean="0"/>
              <a:t>: (</a:t>
            </a:r>
            <a:r>
              <a:rPr lang="ar-SA" sz="2600" b="1" dirty="0" smtClean="0">
                <a:solidFill>
                  <a:srgbClr val="FF0000"/>
                </a:solidFill>
              </a:rPr>
              <a:t>ما من مولود إلا يولد على الفطرة ؛ فأبواه يهودانه أو ينصرانه، أو يمجسانه</a:t>
            </a:r>
            <a:r>
              <a:rPr lang="ar-SA" sz="2600" b="1" dirty="0" smtClean="0"/>
              <a:t>). </a:t>
            </a:r>
            <a:endParaRPr lang="en-US" sz="2600" b="1" dirty="0" smtClean="0"/>
          </a:p>
          <a:p>
            <a:pPr algn="just" rtl="1" eaLnBrk="1" hangingPunct="1">
              <a:buNone/>
            </a:pPr>
            <a:r>
              <a:rPr lang="ar-SA" sz="2600" b="1" dirty="0" smtClean="0"/>
              <a:t>وقيل : </a:t>
            </a:r>
            <a:r>
              <a:rPr lang="ar-SA" sz="2600" b="1" dirty="0" smtClean="0">
                <a:solidFill>
                  <a:srgbClr val="FF0000"/>
                </a:solidFill>
              </a:rPr>
              <a:t>سميت بالنصرانية نسبة إلى مدينة الناصرة بفلسطين </a:t>
            </a:r>
            <a:r>
              <a:rPr lang="ar-SA" sz="2600" b="1" dirty="0" smtClean="0"/>
              <a:t>، وقد موه المستشرقون لما </a:t>
            </a:r>
            <a:r>
              <a:rPr lang="ar-SA" sz="2600" b="1" dirty="0" smtClean="0">
                <a:solidFill>
                  <a:srgbClr val="FF0000"/>
                </a:solidFill>
              </a:rPr>
              <a:t>سموا التنصير بالتبشير لإخفاء غايتهم منه ، وهي الدعوة إلى النصرانية </a:t>
            </a:r>
            <a:r>
              <a:rPr lang="ar-SA" sz="2600" b="1" dirty="0" smtClean="0"/>
              <a:t>؛ إذ تسميته بالتبشير مأخوذة من البشارة ، وهي الخبر الذي يفيد السرور ، ويظهر أثره الحسن على بشرة الإنسان  .</a:t>
            </a:r>
            <a:endParaRPr lang="en-US" sz="2600" dirty="0" smtClean="0"/>
          </a:p>
          <a:p>
            <a:pPr algn="just" rtl="1" eaLnBrk="1" hangingPunct="1">
              <a:buNone/>
            </a:pPr>
            <a:r>
              <a:rPr lang="ar-SA" sz="2600" b="1" dirty="0" smtClean="0">
                <a:solidFill>
                  <a:srgbClr val="FF0000"/>
                </a:solidFill>
              </a:rPr>
              <a:t>ب - في الاصطلاح : هي الجهد المبذول بصفة فردية أو جماعية في دعوة الناس إلى النصرانية</a:t>
            </a:r>
            <a:r>
              <a:rPr lang="ar-SA" sz="2600" b="1" dirty="0" smtClean="0"/>
              <a:t>، ويطلق أيضا على ما تقوم به المنظمات الدينية من تعليم الدين النصراني ونشره</a:t>
            </a: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نشأة التنصير :</a:t>
            </a:r>
            <a:r>
              <a:rPr lang="en-US" dirty="0" smtClean="0"/>
              <a:t/>
            </a:r>
            <a:br>
              <a:rPr lang="en-US" dirty="0" smtClean="0"/>
            </a:br>
            <a:endParaRPr lang="ar-SA" dirty="0"/>
          </a:p>
        </p:txBody>
      </p:sp>
      <p:sp>
        <p:nvSpPr>
          <p:cNvPr id="3" name="عنصر نائب للمحتوى 2"/>
          <p:cNvSpPr>
            <a:spLocks noGrp="1"/>
          </p:cNvSpPr>
          <p:nvPr>
            <p:ph idx="1"/>
          </p:nvPr>
        </p:nvSpPr>
        <p:spPr>
          <a:xfrm>
            <a:off x="495300" y="1447800"/>
            <a:ext cx="8915400" cy="4678363"/>
          </a:xfrm>
        </p:spPr>
        <p:txBody>
          <a:bodyPr/>
          <a:lstStyle/>
          <a:p>
            <a:pPr algn="just" rtl="1">
              <a:buFontTx/>
              <a:buChar char="-"/>
            </a:pPr>
            <a:r>
              <a:rPr lang="ar-SA" sz="2600" b="1" dirty="0" smtClean="0"/>
              <a:t>يعود تاريخ التنصير كدعوة إلى مبتدأ </a:t>
            </a:r>
            <a:r>
              <a:rPr lang="ar-SA" sz="2600" b="1" dirty="0" smtClean="0">
                <a:solidFill>
                  <a:srgbClr val="FF0000"/>
                </a:solidFill>
              </a:rPr>
              <a:t>دعوة المسيح عليه السلام إلى توحيد الله </a:t>
            </a:r>
            <a:r>
              <a:rPr lang="ar-SA" sz="2600" b="1" dirty="0" smtClean="0"/>
              <a:t>تعالى وإلى إصلاح ما أفسده بنو إسرائيل في شريعة موسى عليه السلام ، قال تعالى: (</a:t>
            </a:r>
            <a:r>
              <a:rPr lang="ar-SA" sz="2600" b="1" dirty="0" smtClean="0">
                <a:solidFill>
                  <a:srgbClr val="009900"/>
                </a:solidFill>
              </a:rPr>
              <a:t>وَقَفَّيْنَا عَلَىٰ آثَارِهِمْ بِعِيسَى ابْنِ مَرْيَمَ مُصَدِّقًا لِمَا بَيْنَ يَدَيْهِ مِنَ التَّوْرَاةِ ۖ وَآتَيْنَاهُ الْإِنْجِيلَ فِيهِ هُدًى وَنُورٌ وَمُصَدِّقًا لِمَا بَيْنَ يَدَيْهِ مِنَ التَّوْرَاةِ وَهُدًى وَمَوْعِظَةً لِلْمُتَّقِينَ</a:t>
            </a:r>
            <a:r>
              <a:rPr lang="ar-SA" sz="2600" b="1" dirty="0" smtClean="0"/>
              <a:t>) (المائدة:46).</a:t>
            </a:r>
          </a:p>
          <a:p>
            <a:pPr algn="just" rtl="1">
              <a:buFontTx/>
              <a:buChar char="-"/>
            </a:pPr>
            <a:r>
              <a:rPr lang="ar-SA" sz="2600" b="1" dirty="0" smtClean="0"/>
              <a:t>إلا أن النصارى مع تقادم العهد بالمسيح ، وابتعادهم عن تعاليمه </a:t>
            </a:r>
            <a:r>
              <a:rPr lang="ar-SA" sz="2600" b="1" dirty="0" smtClean="0">
                <a:solidFill>
                  <a:srgbClr val="FF3300"/>
                </a:solidFill>
              </a:rPr>
              <a:t>انحرفوا عن التوحيد</a:t>
            </a:r>
            <a:r>
              <a:rPr lang="ar-SA" sz="2600" b="1" dirty="0" smtClean="0"/>
              <a:t> ، </a:t>
            </a:r>
            <a:r>
              <a:rPr lang="ar-SA" sz="2600" b="1" dirty="0" smtClean="0">
                <a:solidFill>
                  <a:srgbClr val="FF3300"/>
                </a:solidFill>
              </a:rPr>
              <a:t>وبدلوا الشريعة </a:t>
            </a:r>
            <a:r>
              <a:rPr lang="ar-SA" sz="2600" b="1" dirty="0" smtClean="0"/>
              <a:t>التي أمروا باتباعها ، </a:t>
            </a:r>
            <a:r>
              <a:rPr lang="ar-SA" sz="2600" b="1" dirty="0" smtClean="0">
                <a:solidFill>
                  <a:srgbClr val="FF3300"/>
                </a:solidFill>
              </a:rPr>
              <a:t>وأعادوا كتابة الأنجيل بما يتوافق مع أهوائهم</a:t>
            </a:r>
            <a:r>
              <a:rPr lang="ar-SA" sz="2600" b="1" dirty="0" smtClean="0"/>
              <a:t> ، </a:t>
            </a:r>
            <a:r>
              <a:rPr lang="ar-SA" sz="2600" b="1" dirty="0" smtClean="0">
                <a:solidFill>
                  <a:srgbClr val="FF3300"/>
                </a:solidFill>
              </a:rPr>
              <a:t>ونسبوا ما ادعوه من تحريف</a:t>
            </a:r>
            <a:r>
              <a:rPr lang="ar-SA" sz="2600" b="1" dirty="0" smtClean="0"/>
              <a:t> في التوحيد وتبديل في الشريعة إلى الله تعالى زورا وبهتانا. قال تعالى: (</a:t>
            </a:r>
            <a:r>
              <a:rPr lang="ar-DZ" sz="2600" dirty="0" err="1" smtClean="0">
                <a:solidFill>
                  <a:srgbClr val="009900"/>
                </a:solidFill>
              </a:rPr>
              <a:t>فَوَي</a:t>
            </a:r>
            <a:r>
              <a:rPr lang="ar-DZ" sz="2600" dirty="0" smtClean="0">
                <a:solidFill>
                  <a:srgbClr val="009900"/>
                </a:solidFill>
              </a:rPr>
              <a:t>ۡلٌ۬ لِّلَّذِينَ </a:t>
            </a:r>
            <a:r>
              <a:rPr lang="ar-DZ" sz="2600" dirty="0" err="1" smtClean="0">
                <a:solidFill>
                  <a:srgbClr val="009900"/>
                </a:solidFill>
              </a:rPr>
              <a:t>يَك</a:t>
            </a:r>
            <a:r>
              <a:rPr lang="ar-DZ" sz="2600" dirty="0" smtClean="0">
                <a:solidFill>
                  <a:srgbClr val="009900"/>
                </a:solidFill>
              </a:rPr>
              <a:t>ۡ</a:t>
            </a:r>
            <a:r>
              <a:rPr lang="ar-DZ" sz="2600" dirty="0" err="1" smtClean="0">
                <a:solidFill>
                  <a:srgbClr val="009900"/>
                </a:solidFill>
              </a:rPr>
              <a:t>تُبُونَ</a:t>
            </a:r>
            <a:r>
              <a:rPr lang="ar-DZ" sz="2600" dirty="0" smtClean="0">
                <a:solidFill>
                  <a:srgbClr val="009900"/>
                </a:solidFill>
              </a:rPr>
              <a:t> ٱلۡ</a:t>
            </a:r>
            <a:r>
              <a:rPr lang="ar-DZ" sz="2600" dirty="0" err="1" smtClean="0">
                <a:solidFill>
                  <a:srgbClr val="009900"/>
                </a:solidFill>
              </a:rPr>
              <a:t>كِتَـ</a:t>
            </a:r>
            <a:r>
              <a:rPr lang="ar-DZ" sz="2600" dirty="0" smtClean="0">
                <a:solidFill>
                  <a:srgbClr val="009900"/>
                </a:solidFill>
              </a:rPr>
              <a:t>ٰ</a:t>
            </a:r>
            <a:r>
              <a:rPr lang="ar-DZ" sz="2600" dirty="0" err="1" smtClean="0">
                <a:solidFill>
                  <a:srgbClr val="009900"/>
                </a:solidFill>
              </a:rPr>
              <a:t>بَ</a:t>
            </a:r>
            <a:r>
              <a:rPr lang="ar-DZ" sz="2600" dirty="0" smtClean="0">
                <a:solidFill>
                  <a:srgbClr val="009900"/>
                </a:solidFill>
              </a:rPr>
              <a:t> بِأَيۡ</a:t>
            </a:r>
            <a:r>
              <a:rPr lang="ar-DZ" sz="2600" dirty="0" err="1" smtClean="0">
                <a:solidFill>
                  <a:srgbClr val="009900"/>
                </a:solidFill>
              </a:rPr>
              <a:t>دِي</a:t>
            </a:r>
            <a:r>
              <a:rPr lang="ar-DZ" sz="2600" dirty="0" smtClean="0">
                <a:solidFill>
                  <a:srgbClr val="009900"/>
                </a:solidFill>
              </a:rPr>
              <a:t>ہ</a:t>
            </a:r>
            <a:r>
              <a:rPr lang="ar-DZ" sz="2600" dirty="0" err="1" smtClean="0">
                <a:solidFill>
                  <a:srgbClr val="009900"/>
                </a:solidFill>
              </a:rPr>
              <a:t>ِم</a:t>
            </a:r>
            <a:r>
              <a:rPr lang="ar-DZ" sz="2600" dirty="0" smtClean="0">
                <a:solidFill>
                  <a:srgbClr val="009900"/>
                </a:solidFill>
              </a:rPr>
              <a:t>ۡ ثُمَّ يَقُولُونَ هَـٰذَا مِنۡ عِندِ ٱللَّهِ لِيَشۡتَرُواْ بِهِۦ ثَمَنً۬ا قَلِيلاً۬‌ۖ فَوَيۡلٌ۬ لَّهُم مِّمَّا ڪَتَبَتۡ أَيۡدِيهِمۡ وَوَيۡلٌ۬ لَّهُم مِّمَّا يَكۡسِبُونَ</a:t>
            </a:r>
            <a:r>
              <a:rPr lang="ar-SA" sz="2600" dirty="0" smtClean="0"/>
              <a:t>) (البقرة: </a:t>
            </a:r>
            <a:r>
              <a:rPr lang="ar-DZ" sz="2600" dirty="0" smtClean="0"/>
              <a:t>٧٩﻿) </a:t>
            </a:r>
            <a:r>
              <a:rPr lang="ar-SA" sz="2600" dirty="0" smtClean="0"/>
              <a:t>.</a:t>
            </a:r>
            <a:endParaRPr lang="ar-DZ" sz="2600" dirty="0" smtClean="0"/>
          </a:p>
          <a:p>
            <a:pPr algn="just" rtl="1">
              <a:buFontTx/>
              <a:buChar char="-"/>
            </a:pPr>
            <a:endParaRPr lang="ar-SA" sz="2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buFontTx/>
              <a:buChar char="-"/>
            </a:pPr>
            <a:r>
              <a:rPr lang="ar-SA" sz="2600" b="1" dirty="0" smtClean="0"/>
              <a:t>إلا أن دعوة المسلمين إلى النصرانية لم تعرف بالتأثير والنشاط المدعومين إلا بعد </a:t>
            </a:r>
            <a:r>
              <a:rPr lang="ar-SA" sz="2600" b="1" dirty="0" smtClean="0">
                <a:solidFill>
                  <a:srgbClr val="FF3300"/>
                </a:solidFill>
              </a:rPr>
              <a:t>فشل الحملات الصليبية </a:t>
            </a:r>
            <a:r>
              <a:rPr lang="ar-SA" sz="2600" b="1" dirty="0" smtClean="0"/>
              <a:t>التي استمرت مائتي سنة من الحروب الدامية ، تمكن النصارى خلالها من الهيمنة على بيت المقدس، </a:t>
            </a:r>
          </a:p>
          <a:p>
            <a:pPr algn="just" rtl="1">
              <a:buFontTx/>
              <a:buChar char="-"/>
            </a:pPr>
            <a:r>
              <a:rPr lang="ar-SA" sz="2600" b="1" dirty="0" smtClean="0"/>
              <a:t>ومن ثم </a:t>
            </a:r>
            <a:r>
              <a:rPr lang="ar-SA" sz="2600" b="1" dirty="0" smtClean="0">
                <a:solidFill>
                  <a:srgbClr val="FF3300"/>
                </a:solidFill>
              </a:rPr>
              <a:t>استردها المسلمون</a:t>
            </a:r>
            <a:r>
              <a:rPr lang="ar-SA" sz="2600" b="1" dirty="0" smtClean="0"/>
              <a:t> من أيديهم في معركة </a:t>
            </a:r>
            <a:r>
              <a:rPr lang="ar-SA" sz="2600" b="1" dirty="0" smtClean="0">
                <a:solidFill>
                  <a:srgbClr val="FF3300"/>
                </a:solidFill>
              </a:rPr>
              <a:t>حطين</a:t>
            </a:r>
            <a:r>
              <a:rPr lang="ar-SA" sz="2600" b="1" dirty="0" smtClean="0"/>
              <a:t> عام ( 583هـ 1188م ) بقيادة </a:t>
            </a:r>
            <a:r>
              <a:rPr lang="ar-SA" sz="2600" b="1" dirty="0" smtClean="0">
                <a:solidFill>
                  <a:srgbClr val="FF3300"/>
                </a:solidFill>
              </a:rPr>
              <a:t>القائد صلاح الدين الأيوبي</a:t>
            </a:r>
            <a:r>
              <a:rPr lang="ar-SA" sz="2600" b="1" dirty="0" smtClean="0"/>
              <a:t>.</a:t>
            </a:r>
          </a:p>
          <a:p>
            <a:pPr algn="just" rtl="1">
              <a:buFontTx/>
              <a:buChar char="-"/>
            </a:pPr>
            <a:r>
              <a:rPr lang="ar-SA" sz="2600" b="1" dirty="0" smtClean="0"/>
              <a:t>وما تبع هذه المعركة من هزائم شنيعة للنصارى، </a:t>
            </a:r>
            <a:r>
              <a:rPr lang="ar-SA" sz="2600" b="1" dirty="0" smtClean="0">
                <a:solidFill>
                  <a:srgbClr val="FF3300"/>
                </a:solidFill>
              </a:rPr>
              <a:t>دفعهم إلى إيقاف هذه الحملات ، واتباع مسلك آخر في مواجهة المسلمين ، هو الغزو الفكري </a:t>
            </a:r>
          </a:p>
          <a:p>
            <a:pPr algn="just" rtl="1">
              <a:buFontTx/>
              <a:buChar char="-"/>
            </a:pPr>
            <a:r>
              <a:rPr lang="ar-SA" sz="2600" b="1" dirty="0" smtClean="0"/>
              <a:t>ويُذكر أن </a:t>
            </a:r>
            <a:r>
              <a:rPr lang="ar-SA" sz="2600" b="1" dirty="0" smtClean="0">
                <a:solidFill>
                  <a:srgbClr val="FF3300"/>
                </a:solidFill>
              </a:rPr>
              <a:t>القسيس (فرانس) من أوائل النصارى الذين وصلوا إلى العالم الإسلامي</a:t>
            </a:r>
            <a:r>
              <a:rPr lang="ar-SA" sz="2600" b="1" dirty="0" smtClean="0"/>
              <a:t>، فقد وصل إلى مصر عام (616هـ 1219م ) </a:t>
            </a:r>
            <a:endParaRPr lang="ar-SA" sz="2600" dirty="0">
              <a:solidFill>
                <a:srgbClr val="FF33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447800"/>
            <a:ext cx="9448800" cy="4678363"/>
          </a:xfrm>
        </p:spPr>
        <p:txBody>
          <a:bodyPr/>
          <a:lstStyle/>
          <a:p>
            <a:pPr algn="just" rtl="1"/>
            <a:r>
              <a:rPr lang="ar-SA" sz="2600" b="1" dirty="0" smtClean="0"/>
              <a:t>- كما أرسل القديس (فرانسيس) عددا من المنصرين إلى </a:t>
            </a:r>
            <a:r>
              <a:rPr lang="ar-SA" sz="2600" b="1" dirty="0" smtClean="0">
                <a:solidFill>
                  <a:srgbClr val="FF3300"/>
                </a:solidFill>
              </a:rPr>
              <a:t>مراكش بالمغرب</a:t>
            </a:r>
            <a:r>
              <a:rPr lang="ar-SA" sz="2600" b="1" dirty="0" smtClean="0"/>
              <a:t>، </a:t>
            </a:r>
          </a:p>
          <a:p>
            <a:pPr algn="just" rtl="1"/>
            <a:r>
              <a:rPr lang="ar-SA" sz="2600" b="1" dirty="0" smtClean="0"/>
              <a:t>- كما </a:t>
            </a:r>
            <a:r>
              <a:rPr lang="ar-SA" sz="2600" b="1" dirty="0" smtClean="0">
                <a:solidFill>
                  <a:srgbClr val="FF3300"/>
                </a:solidFill>
              </a:rPr>
              <a:t>قدم (ريمون لول) الراهب الأسباني </a:t>
            </a:r>
            <a:r>
              <a:rPr lang="ar-SA" sz="2600" b="1" dirty="0" smtClean="0"/>
              <a:t>عام (693 ﻫ 1294م) إلى البابا </a:t>
            </a:r>
            <a:r>
              <a:rPr lang="ar-SA" sz="2600" b="1" dirty="0" smtClean="0">
                <a:solidFill>
                  <a:srgbClr val="FF3300"/>
                </a:solidFill>
              </a:rPr>
              <a:t>خطة لتنصير المسلمين </a:t>
            </a:r>
            <a:r>
              <a:rPr lang="ar-SA" sz="2600" b="1" dirty="0" smtClean="0"/>
              <a:t>بعد أن أتقن اللغة العربية في مدارس الأندلس بكل مشقة ، وجال في بلاد الإسلام وناقش علماء المسلمين</a:t>
            </a:r>
          </a:p>
          <a:p>
            <a:pPr algn="just" rtl="1"/>
            <a:r>
              <a:rPr lang="ar-SA" sz="2600" b="1" dirty="0" smtClean="0"/>
              <a:t>- وغيرهم من القساوسة الذين اتجهوا إلى بلدان العالم الإسلامي لتنصير أبناء المسلمين.</a:t>
            </a:r>
            <a:endParaRPr lang="en-US" sz="2600" dirty="0" smtClean="0"/>
          </a:p>
          <a:p>
            <a:pPr algn="just" rtl="1"/>
            <a:r>
              <a:rPr lang="ar-SA" sz="2600" b="1" dirty="0" smtClean="0"/>
              <a:t> - </a:t>
            </a:r>
            <a:r>
              <a:rPr lang="ar-SA" sz="2600" b="1" dirty="0" smtClean="0">
                <a:solidFill>
                  <a:srgbClr val="FF3300"/>
                </a:solidFill>
              </a:rPr>
              <a:t>وبرز التنصير بعد ذلك نشاطا للكنائس حينما أرسلت عددا من إرسالياتها المتعددة إلى الهند وجزائر السند والشرق العربي لتنصير المسلمين </a:t>
            </a:r>
          </a:p>
          <a:p>
            <a:pPr algn="just" rtl="1"/>
            <a:r>
              <a:rPr lang="ar-SA" sz="2600" b="1" dirty="0" smtClean="0"/>
              <a:t>- ففي عام 1209هـ 1795م بدأ نشاط </a:t>
            </a:r>
            <a:r>
              <a:rPr lang="ar-SA" sz="2600" b="1" dirty="0" smtClean="0">
                <a:solidFill>
                  <a:srgbClr val="FF3300"/>
                </a:solidFill>
              </a:rPr>
              <a:t>جمعية التنصير </a:t>
            </a:r>
            <a:r>
              <a:rPr lang="ar-SA" sz="2600" b="1" dirty="0" err="1" smtClean="0">
                <a:solidFill>
                  <a:srgbClr val="FF3300"/>
                </a:solidFill>
              </a:rPr>
              <a:t>المعمدانية</a:t>
            </a:r>
            <a:r>
              <a:rPr lang="ar-SA" sz="2600" b="1" dirty="0" smtClean="0">
                <a:solidFill>
                  <a:srgbClr val="FF3300"/>
                </a:solidFill>
              </a:rPr>
              <a:t> في بنغلاديش</a:t>
            </a:r>
            <a:r>
              <a:rPr lang="ar-SA" sz="2600" b="1" dirty="0" smtClean="0"/>
              <a:t>، وفي عام ( 1258هـ 1843م أسست </a:t>
            </a:r>
            <a:r>
              <a:rPr lang="ar-SA" sz="2600" b="1" dirty="0" smtClean="0">
                <a:solidFill>
                  <a:srgbClr val="FF3300"/>
                </a:solidFill>
              </a:rPr>
              <a:t>الجمعية التنصيرية (أخوات القديس يوسف) مدرسة للبنات بتونس</a:t>
            </a:r>
            <a:r>
              <a:rPr lang="ar-SA" sz="2600" b="1" dirty="0" smtClean="0"/>
              <a:t> ،</a:t>
            </a:r>
          </a:p>
          <a:p>
            <a:pPr algn="just" rtl="1"/>
            <a:endParaRPr lang="ar-SA" sz="2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buFontTx/>
              <a:buChar char="-"/>
            </a:pPr>
            <a:r>
              <a:rPr lang="ar-SA" sz="2600" b="1" dirty="0" smtClean="0"/>
              <a:t>وفي عام 1285هـ 1868م أسست </a:t>
            </a:r>
            <a:r>
              <a:rPr lang="ar-SA" sz="2600" b="1" dirty="0" smtClean="0">
                <a:solidFill>
                  <a:srgbClr val="FF3300"/>
                </a:solidFill>
              </a:rPr>
              <a:t>(جمعية الآباء البيض للسيدة العذراء) في شمال أفريقيا لتنصير المسلمين </a:t>
            </a:r>
            <a:r>
              <a:rPr lang="ar-SA" sz="2600" b="1" dirty="0" smtClean="0"/>
              <a:t>، </a:t>
            </a:r>
          </a:p>
          <a:p>
            <a:pPr algn="just" rtl="1">
              <a:buFontTx/>
              <a:buChar char="-"/>
            </a:pPr>
            <a:r>
              <a:rPr lang="ar-SA" sz="2600" b="1" dirty="0" smtClean="0"/>
              <a:t>وفي عام 1309هـ 1892م </a:t>
            </a:r>
            <a:r>
              <a:rPr lang="ar-SA" sz="2600" b="1" dirty="0" smtClean="0">
                <a:solidFill>
                  <a:srgbClr val="FF3300"/>
                </a:solidFill>
              </a:rPr>
              <a:t>وصل القس (صموئيل زويمر) إلى البحرين ليتخذها مركزا للتنصير في منطقة الخليج العربي</a:t>
            </a:r>
            <a:r>
              <a:rPr lang="ar-SA" sz="2600" b="1" dirty="0" smtClean="0"/>
              <a:t>، </a:t>
            </a:r>
          </a:p>
          <a:p>
            <a:pPr algn="just" rtl="1">
              <a:buFontTx/>
              <a:buChar char="-"/>
            </a:pPr>
            <a:r>
              <a:rPr lang="ar-SA" sz="2600" b="1" dirty="0" smtClean="0"/>
              <a:t>وهكذا </a:t>
            </a:r>
            <a:r>
              <a:rPr lang="ar-SA" sz="2600" b="1" dirty="0" smtClean="0">
                <a:solidFill>
                  <a:srgbClr val="FF3300"/>
                </a:solidFill>
              </a:rPr>
              <a:t>تتابعت الإرساليات وتلاحقت، وشملت بقاعا واسعة </a:t>
            </a:r>
            <a:r>
              <a:rPr lang="ar-SA" sz="2600" b="1" dirty="0" smtClean="0"/>
              <a:t>في البلدان الإسلامية</a:t>
            </a:r>
            <a:endParaRPr lang="ar-SA" sz="2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بواعث التنصير:</a:t>
            </a:r>
            <a:endParaRPr lang="en-US"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u="sng" dirty="0" smtClean="0">
                <a:solidFill>
                  <a:srgbClr val="009900"/>
                </a:solidFill>
              </a:rPr>
              <a:t>أولاً : الباعث الديني :</a:t>
            </a:r>
            <a:r>
              <a:rPr lang="ar-SA" sz="2600" b="1" dirty="0" smtClean="0"/>
              <a:t> يستند المنصِّرون في دعوتهم الناس إلى النصرانية على تفويض إلهي – بزعمهم- ورد في إنجيل (متى) بتنصير الناس ينسب إلى المسيح عليه السلام في قوله للحواريين: (اذهبوا وتَلمذوا جميع الأمم، وعمدوهم باسم الأب والابن وروح القدس)</a:t>
            </a:r>
          </a:p>
          <a:p>
            <a:pPr algn="just" rtl="1"/>
            <a:r>
              <a:rPr lang="ar-SA" sz="2600" b="1" dirty="0" smtClean="0"/>
              <a:t>- وواقع حال </a:t>
            </a:r>
            <a:r>
              <a:rPr lang="ar-SA" sz="2600" b="1" dirty="0" smtClean="0">
                <a:solidFill>
                  <a:srgbClr val="FF0000"/>
                </a:solidFill>
              </a:rPr>
              <a:t>التنصير أنه تحول </a:t>
            </a:r>
            <a:r>
              <a:rPr lang="ar-SA" sz="2600" b="1" dirty="0" smtClean="0"/>
              <a:t>من دعوة لإنقاذ المسلم من الضلال إلى </a:t>
            </a:r>
            <a:r>
              <a:rPr lang="ar-SA" sz="2600" b="1" dirty="0" smtClean="0">
                <a:solidFill>
                  <a:srgbClr val="FF0000"/>
                </a:solidFill>
              </a:rPr>
              <a:t>وسيلة إفساد تعمل إلى إخراج المسلم من دينه ليكون ملحداً</a:t>
            </a:r>
          </a:p>
          <a:p>
            <a:pPr algn="just" rtl="1"/>
            <a:r>
              <a:rPr lang="ar-SA" sz="2600" b="1" dirty="0" smtClean="0"/>
              <a:t>- يقول </a:t>
            </a:r>
            <a:r>
              <a:rPr lang="ar-SA" sz="2600" b="1" dirty="0" smtClean="0">
                <a:solidFill>
                  <a:srgbClr val="FF0000"/>
                </a:solidFill>
              </a:rPr>
              <a:t>(زويمر) </a:t>
            </a:r>
            <a:r>
              <a:rPr lang="ar-SA" sz="2600" b="1" dirty="0" smtClean="0"/>
              <a:t>في مؤتمر القدس عام 1935م : (</a:t>
            </a:r>
            <a:r>
              <a:rPr lang="ar-SA" sz="2600" b="1" dirty="0" smtClean="0">
                <a:solidFill>
                  <a:srgbClr val="FF0000"/>
                </a:solidFill>
              </a:rPr>
              <a:t>مهمة التنصير التي نَدَبَتْكُم دول المسيحية للقيام بها في البلاد المحمدية ليست هي إدخال المسلمين في المسيحية ، فإن في هذا هداية لهم وتكريماً ، وإنما مهمتكم أن تخرجوا المسلم من الإسلام ليصبح مخلوقاً لا صلة له بالله </a:t>
            </a:r>
            <a:r>
              <a:rPr lang="ar-SA" sz="2600" b="1" dirty="0" smtClean="0"/>
              <a:t>)</a:t>
            </a:r>
            <a:endParaRPr lang="en-US" sz="2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u="sng" dirty="0"/>
          </a:p>
        </p:txBody>
      </p:sp>
      <p:sp>
        <p:nvSpPr>
          <p:cNvPr id="3" name="عنصر نائب للمحتوى 2"/>
          <p:cNvSpPr>
            <a:spLocks noGrp="1"/>
          </p:cNvSpPr>
          <p:nvPr>
            <p:ph idx="1"/>
          </p:nvPr>
        </p:nvSpPr>
        <p:spPr>
          <a:xfrm>
            <a:off x="495300" y="1447800"/>
            <a:ext cx="8915400" cy="4678363"/>
          </a:xfrm>
        </p:spPr>
        <p:txBody>
          <a:bodyPr/>
          <a:lstStyle/>
          <a:p>
            <a:r>
              <a:rPr lang="ar-SA" sz="2800" b="1" u="sng" dirty="0" smtClean="0"/>
              <a:t>ثانياً : الحقد الصليبي: </a:t>
            </a:r>
            <a:r>
              <a:rPr lang="ar-SA" sz="2600" b="1" dirty="0" smtClean="0">
                <a:solidFill>
                  <a:srgbClr val="FF0000"/>
                </a:solidFill>
              </a:rPr>
              <a:t>منذ انتشر الإسلام وظهر على الدين كله وأهل الكتاب يضمرون العداوة للإسلام وأهله </a:t>
            </a:r>
            <a:r>
              <a:rPr lang="ar-SA" sz="2600" b="1" dirty="0" smtClean="0"/>
              <a:t>، وزاد الأمر كراهية بعد اتساع نفوذ الدولة الإسلامية في عهد عمر بن الخطاب رضي الله عنه وسيطرتها على الشام ومصر التي ينظر إليها الصليبيون على أنها تابعة لهم على أساس أنها كانت جزءا من ممالك الدولة الرومانية ، وامتدادها في عهد العثمانيين إلى شرق أوروبا وجنوبها</a:t>
            </a:r>
          </a:p>
          <a:p>
            <a:r>
              <a:rPr lang="ar-SA" sz="2600" b="1" dirty="0" smtClean="0"/>
              <a:t>وهو ما عبر عنه </a:t>
            </a:r>
            <a:r>
              <a:rPr lang="ar-SA" sz="2600" b="1" dirty="0" err="1" smtClean="0">
                <a:solidFill>
                  <a:srgbClr val="FF0000"/>
                </a:solidFill>
              </a:rPr>
              <a:t>المنصر</a:t>
            </a:r>
            <a:r>
              <a:rPr lang="ar-SA" sz="2600" b="1" dirty="0" smtClean="0">
                <a:solidFill>
                  <a:srgbClr val="FF0000"/>
                </a:solidFill>
              </a:rPr>
              <a:t> الألماني ( بيكر) </a:t>
            </a:r>
            <a:r>
              <a:rPr lang="ar-SA" sz="2600" b="1" dirty="0" smtClean="0"/>
              <a:t>في قوله : ( </a:t>
            </a:r>
            <a:r>
              <a:rPr lang="ar-SA" sz="2600" b="1" dirty="0" smtClean="0">
                <a:solidFill>
                  <a:srgbClr val="FF0000"/>
                </a:solidFill>
              </a:rPr>
              <a:t>إن الإسلام لما انبسط في العصور الوسطى أقام سدا في وجه انتشار النصرانية ، ثم امتد إلى البلاد التي كانت خاضعة لصولجانها</a:t>
            </a:r>
            <a:r>
              <a:rPr lang="ar-SA" sz="2600" b="1" dirty="0" smtClean="0"/>
              <a:t>)</a:t>
            </a:r>
            <a:endParaRPr lang="en-US" sz="2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buFontTx/>
              <a:buChar char="-"/>
            </a:pPr>
            <a:r>
              <a:rPr lang="ar-SA" sz="2600" b="1" dirty="0" smtClean="0">
                <a:solidFill>
                  <a:srgbClr val="FF0000"/>
                </a:solidFill>
              </a:rPr>
              <a:t>وزاد حقد النصارى بعد ارتدادهم على أدبارهم مهزومين إثر الحروب الصليبية التي دامت قرنين</a:t>
            </a:r>
            <a:r>
              <a:rPr lang="ar-SA" sz="2600" b="1" dirty="0" smtClean="0"/>
              <a:t>، مما ولَّد في نفوسهم آلاماً صعب عليهم نسيانها ففرغوها في مخططات التنصير التي تسعى إلى تحويل المسلمين عن دينهم وَلَوْ إلى الإلحاد وتعمل على بسط النفوذ الغربي عن طريق تلاميذ التنصير </a:t>
            </a:r>
            <a:r>
              <a:rPr lang="ar-SA" sz="2600" b="1" dirty="0" err="1" smtClean="0"/>
              <a:t>والمُغْتَرِّين</a:t>
            </a:r>
            <a:r>
              <a:rPr lang="ar-SA" sz="2600" b="1" dirty="0" smtClean="0"/>
              <a:t> بحضارة الغرب، وهذا ما أبدته ألسنتهم ، كما قال تعالى:</a:t>
            </a:r>
            <a:r>
              <a:rPr lang="ks-Arab" sz="2600" dirty="0" smtClean="0"/>
              <a:t> </a:t>
            </a:r>
            <a:r>
              <a:rPr lang="ar-SA" sz="2600" dirty="0" smtClean="0"/>
              <a:t>(</a:t>
            </a:r>
            <a:r>
              <a:rPr lang="ks-Arab" sz="2600" dirty="0" smtClean="0">
                <a:solidFill>
                  <a:srgbClr val="009900"/>
                </a:solidFill>
              </a:rPr>
              <a:t>قَدۡ بَدَتِ ٱلۡبَغۡضَآءُ مِنۡ أَفۡوَٲهِهِمۡ وَمَا تُخۡفِى صُدُورُهُمۡ أَكۡبَرُ‌ۚ قَدۡ بَيَّنَّا لَكُمُ ٱلۡأَيَـٰتِ‌ۖ إِن كُنتُمۡ تَعۡقِلُونَ</a:t>
            </a:r>
            <a:r>
              <a:rPr lang="ar-SA" sz="2600" dirty="0" smtClean="0"/>
              <a:t>) (آل عمران: 118)</a:t>
            </a:r>
          </a:p>
          <a:p>
            <a:pPr algn="just" rtl="1">
              <a:buFontTx/>
              <a:buChar char="-"/>
            </a:pPr>
            <a:r>
              <a:rPr lang="ar-SA" sz="2600" b="1" dirty="0" smtClean="0"/>
              <a:t>يقول </a:t>
            </a:r>
            <a:r>
              <a:rPr lang="ar-SA" sz="2600" b="1" dirty="0" err="1" smtClean="0"/>
              <a:t>المنصر</a:t>
            </a:r>
            <a:r>
              <a:rPr lang="ar-SA" sz="2600" b="1" dirty="0" smtClean="0"/>
              <a:t> (جون </a:t>
            </a:r>
            <a:r>
              <a:rPr lang="ar-SA" sz="2600" b="1" dirty="0" err="1" smtClean="0"/>
              <a:t>تاكلي</a:t>
            </a:r>
            <a:r>
              <a:rPr lang="ar-SA" sz="2600" b="1" dirty="0" smtClean="0"/>
              <a:t>): </a:t>
            </a:r>
            <a:r>
              <a:rPr lang="ar-SA" sz="2600" b="1" dirty="0" smtClean="0">
                <a:solidFill>
                  <a:srgbClr val="FF0000"/>
                </a:solidFill>
              </a:rPr>
              <a:t>يجب استخدام أمضى سلاح ضد الإسلام لنقضي عليه تماما</a:t>
            </a:r>
          </a:p>
          <a:p>
            <a:pPr algn="just" rtl="1">
              <a:buFontTx/>
              <a:buChar char="-"/>
            </a:pPr>
            <a:r>
              <a:rPr lang="ar-SA" sz="2600" b="1" dirty="0" smtClean="0"/>
              <a:t>ويقول </a:t>
            </a:r>
            <a:r>
              <a:rPr lang="ar-SA" sz="2600" b="1" dirty="0" err="1" smtClean="0"/>
              <a:t>المنصر</a:t>
            </a:r>
            <a:r>
              <a:rPr lang="ar-SA" sz="2600" b="1" dirty="0" smtClean="0"/>
              <a:t> (روبرت ماكس): (</a:t>
            </a:r>
            <a:r>
              <a:rPr lang="ar-SA" sz="2600" b="1" dirty="0" smtClean="0">
                <a:solidFill>
                  <a:srgbClr val="FF0000"/>
                </a:solidFill>
              </a:rPr>
              <a:t>لن تتوقف جهودنا وسعينا في تنصير المسلمين حتى يرتفع الصليب في سماء مكة، ويقام قداس الأحد في المدينة</a:t>
            </a:r>
            <a:r>
              <a:rPr lang="ar-SA" sz="2600" b="1" dirty="0" smtClean="0"/>
              <a:t>)</a:t>
            </a:r>
            <a:endParaRPr lang="en-US" sz="2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solidFill>
                  <a:srgbClr val="FF0000"/>
                </a:solidFill>
              </a:rPr>
              <a:t>ثالثاً : الباعث السياسي: </a:t>
            </a:r>
            <a:r>
              <a:rPr lang="ar-SA" sz="2600" b="1" dirty="0" smtClean="0"/>
              <a:t>حقق الغرب عن طريق التنصير نفوذاً سياسياً في العالم الإسلامي، بدأ مع الاستعمار حين اعتمدت سياسة الدول الاستعمارية على جهود الرهبان والمبشرين، فكثيراً ما كان المنصرون يتولون مناصب سياسية وعسكرية ويتسترون بالتنصير، ويعملون على حض حكوماتهم على بث المبشرين في العالم</a:t>
            </a:r>
          </a:p>
          <a:p>
            <a:pPr algn="just" rtl="1"/>
            <a:r>
              <a:rPr lang="ar-SA" sz="2600" b="1" dirty="0" smtClean="0"/>
              <a:t>- ساهم التنصير والاستشراق في تقديم النصح والمعلومات للدول الاستعمارية الغربية التي رأت في احتلال الدول الإسلامية ما يحقق أهدافها التوسعية التي تؤمن حاجتها من الأيدي العاملة للعمل في المصانع وبناء البنية التحتية، ومن المواد الخام المعدنية والزراعية التي تتطلبها مصانعها الحديثة ، ومن الأسواق لمنتجاتها الكثيرة،</a:t>
            </a:r>
            <a:endParaRPr lang="en-US" sz="2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304800" y="1447800"/>
            <a:ext cx="9372600" cy="4678363"/>
          </a:xfrm>
        </p:spPr>
        <p:txBody>
          <a:bodyPr/>
          <a:lstStyle/>
          <a:p>
            <a:pPr algn="just" rtl="1"/>
            <a:r>
              <a:rPr lang="ar-SA" sz="2600" b="1" dirty="0" smtClean="0"/>
              <a:t>- ومن ثم </a:t>
            </a:r>
            <a:r>
              <a:rPr lang="ar-SA" sz="2600" b="1" dirty="0" smtClean="0">
                <a:solidFill>
                  <a:srgbClr val="FF0000"/>
                </a:solidFill>
              </a:rPr>
              <a:t>صارت الحكومات الاستعمارية معينا </a:t>
            </a:r>
            <a:r>
              <a:rPr lang="ar-SA" sz="2600" b="1" dirty="0" err="1" smtClean="0">
                <a:solidFill>
                  <a:srgbClr val="FF0000"/>
                </a:solidFill>
              </a:rPr>
              <a:t>للمنصرين</a:t>
            </a:r>
            <a:r>
              <a:rPr lang="ar-SA" sz="2600" b="1" dirty="0" smtClean="0">
                <a:solidFill>
                  <a:srgbClr val="FF0000"/>
                </a:solidFill>
              </a:rPr>
              <a:t> في الدول الإسلامية </a:t>
            </a:r>
            <a:r>
              <a:rPr lang="ar-SA" sz="2600" b="1" dirty="0" smtClean="0"/>
              <a:t>التي خضعت لسيطرتهم عرافانا بجميلهم، كما </a:t>
            </a:r>
            <a:r>
              <a:rPr lang="ar-SA" sz="2600" b="1" dirty="0" smtClean="0">
                <a:solidFill>
                  <a:srgbClr val="FF0000"/>
                </a:solidFill>
              </a:rPr>
              <a:t>وجد المنصرون في هذا العون ما يحقق هدفهم وهو إعادة مملكة المسيح</a:t>
            </a:r>
            <a:r>
              <a:rPr lang="ar-SA" sz="2600" b="1" dirty="0" smtClean="0"/>
              <a:t>، كما يظهر من قول المنصرين اليسوعيين لما مارسوا نشاطهم في ظل الحكومات الاستعمارية : (</a:t>
            </a:r>
            <a:r>
              <a:rPr lang="ar-SA" sz="2600" b="1" dirty="0" smtClean="0">
                <a:solidFill>
                  <a:srgbClr val="FF0000"/>
                </a:solidFill>
              </a:rPr>
              <a:t>نحن ورثة الصليبين ، رجعنا تحت راية الصليب لنستأنف التسرب التنصيري ، ولنعيد ... مملكة المسيح </a:t>
            </a:r>
            <a:r>
              <a:rPr lang="ar-SA" sz="2600" b="1" dirty="0" smtClean="0"/>
              <a:t>)</a:t>
            </a:r>
          </a:p>
          <a:p>
            <a:pPr algn="just" rtl="1"/>
            <a:r>
              <a:rPr lang="ar-SA" sz="2600" b="1" dirty="0" smtClean="0"/>
              <a:t>- الأمر الآخر أن </a:t>
            </a:r>
            <a:r>
              <a:rPr lang="ar-SA" sz="2600" b="1" dirty="0" smtClean="0">
                <a:solidFill>
                  <a:srgbClr val="FF0000"/>
                </a:solidFill>
              </a:rPr>
              <a:t>التنصير كان عاملاً مهماً في كسر كل دعوة إلى الوحدة الإسلامية </a:t>
            </a:r>
            <a:r>
              <a:rPr lang="ar-SA" sz="2600" b="1" dirty="0" smtClean="0"/>
              <a:t>التي يحن إليها المسلمون بعد سقوط الخلافة العثمانية. لقد أبرز (لورنس براون) هذا الموقف في صورة واضحة حين قال : (</a:t>
            </a:r>
            <a:r>
              <a:rPr lang="ar-SA" sz="2600" b="1" dirty="0" smtClean="0">
                <a:solidFill>
                  <a:srgbClr val="FF0000"/>
                </a:solidFill>
              </a:rPr>
              <a:t>إذا اتحد المسلمون في إمبراطورية عربية أمكن أن يصبحوا لعنة على العالم وخطراً، أو أمكن أن يصبحوا نعمة أيضاً، أما إذا بقوا متفرقين ، فإنهم يظلون حينئـذ بـلا وزن ولا تأثير</a:t>
            </a:r>
            <a:r>
              <a:rPr lang="ar-SA" sz="2600" b="1" dirty="0" smtClean="0"/>
              <a:t>). </a:t>
            </a:r>
            <a:endParaRPr lang="en-US" sz="2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وسائل التنصير :</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algn="just" rtl="1"/>
            <a:r>
              <a:rPr lang="ar-SA" sz="2600" b="1" u="sng" dirty="0" smtClean="0">
                <a:solidFill>
                  <a:srgbClr val="009900"/>
                </a:solidFill>
              </a:rPr>
              <a:t>أولاً : التنصير المباشر: </a:t>
            </a:r>
            <a:r>
              <a:rPr lang="ar-SA" sz="2600" b="1" dirty="0" smtClean="0"/>
              <a:t>يقوم به فرد أو مجموعة من المبشرين المتفرغين لهذه الوظيفة ممن توظفهم الكنيسة وعّاظاً لنشر النصرانية ، ويعتمد هذا النوع على الإقناع الفردي والوعظ العام في الكنائس أو الأماكن العامة لتعريف الناس بالمسيح وحياته وتعاليمه</a:t>
            </a:r>
          </a:p>
          <a:p>
            <a:pPr algn="just" rtl="1"/>
            <a:r>
              <a:rPr lang="ar-SA" sz="2600" b="1" u="sng" dirty="0" smtClean="0">
                <a:solidFill>
                  <a:srgbClr val="009900"/>
                </a:solidFill>
              </a:rPr>
              <a:t>ثانياً : وسائل التنصير المساعدة :  </a:t>
            </a:r>
            <a:r>
              <a:rPr lang="ar-SA" sz="2600" b="1" dirty="0" smtClean="0"/>
              <a:t>يُقْصَد بها التنصير </a:t>
            </a:r>
            <a:r>
              <a:rPr lang="ar-SA" sz="2600" b="1" dirty="0" smtClean="0">
                <a:solidFill>
                  <a:srgbClr val="FF0000"/>
                </a:solidFill>
              </a:rPr>
              <a:t>عن طريق مجالي التعليم والعلاج والخدمة الاجتماعية والإعلام </a:t>
            </a:r>
            <a:r>
              <a:rPr lang="ar-SA" sz="2600" b="1" dirty="0" smtClean="0"/>
              <a:t>،</a:t>
            </a:r>
          </a:p>
          <a:p>
            <a:pPr algn="just" rtl="1"/>
            <a:r>
              <a:rPr lang="ar-SA" sz="2600" b="1" dirty="0" smtClean="0"/>
              <a:t>- أما </a:t>
            </a:r>
            <a:r>
              <a:rPr lang="ar-SA" sz="2600" b="1" dirty="0" smtClean="0">
                <a:solidFill>
                  <a:srgbClr val="FF0000"/>
                </a:solidFill>
              </a:rPr>
              <a:t>وسيلة التعليم </a:t>
            </a:r>
            <a:r>
              <a:rPr lang="ar-SA" sz="2600" b="1" dirty="0" smtClean="0"/>
              <a:t>فتُعد </a:t>
            </a:r>
            <a:r>
              <a:rPr lang="ar-SA" sz="2600" b="1" dirty="0" smtClean="0">
                <a:solidFill>
                  <a:srgbClr val="FF0000"/>
                </a:solidFill>
              </a:rPr>
              <a:t>من أنجح الوسائل لنشر النصرانية </a:t>
            </a:r>
            <a:r>
              <a:rPr lang="ar-SA" sz="2600" b="1" dirty="0" smtClean="0"/>
              <a:t>، ويتم ذلك عن طريق </a:t>
            </a:r>
            <a:r>
              <a:rPr lang="ar-SA" sz="2600" b="1" dirty="0" smtClean="0">
                <a:solidFill>
                  <a:srgbClr val="FF0000"/>
                </a:solidFill>
              </a:rPr>
              <a:t>إنشاء مدارس للمراحل الأولى </a:t>
            </a:r>
            <a:r>
              <a:rPr lang="ar-SA" sz="2600" b="1" dirty="0" smtClean="0"/>
              <a:t>، والتي غالباً ما يدرس فيها المنهج النصراني والفكر العلماني ، </a:t>
            </a:r>
            <a:r>
              <a:rPr lang="ar-SA" sz="2600" b="1" dirty="0" smtClean="0">
                <a:solidFill>
                  <a:srgbClr val="FF0000"/>
                </a:solidFill>
              </a:rPr>
              <a:t>ويتعلم فيها أبناء علية القوم الذين يتوقع لهم التأثير في واقع مجتمعاتهم مستقبلا</a:t>
            </a:r>
            <a:r>
              <a:rPr lang="ar-SA" sz="2600" b="1" dirty="0" smtClean="0"/>
              <a:t>ً، كما </a:t>
            </a:r>
            <a:r>
              <a:rPr lang="ar-SA" sz="2600" b="1" dirty="0" smtClean="0">
                <a:solidFill>
                  <a:srgbClr val="FF0000"/>
                </a:solidFill>
              </a:rPr>
              <a:t>امتد نشاط المبشرين إلى التعليم العالي </a:t>
            </a:r>
            <a:r>
              <a:rPr lang="ar-SA" sz="2600" b="1" dirty="0" smtClean="0"/>
              <a:t>فافتتحت كليات تنصيرية </a:t>
            </a:r>
            <a:endParaRPr lang="en-US" sz="2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buFontTx/>
              <a:buChar char="-"/>
            </a:pPr>
            <a:r>
              <a:rPr lang="ar-SA" sz="2600" b="1" dirty="0" smtClean="0"/>
              <a:t>أما العلاج فهو الوسيلة الفعالة في المجتمعات الإسلامية لإقناع الناس بحاجة المجتمع إلى </a:t>
            </a:r>
            <a:r>
              <a:rPr lang="ar-SA" sz="2600" b="1" dirty="0" err="1" smtClean="0"/>
              <a:t>المنصّرين</a:t>
            </a:r>
            <a:r>
              <a:rPr lang="ar-SA" sz="2600" b="1" dirty="0" smtClean="0"/>
              <a:t> لاسيما في المجتمعات الفقيرة المتخلفة التي تمارس فيها التعاويذ والتمائم كوسيلتي علاج ، </a:t>
            </a:r>
          </a:p>
          <a:p>
            <a:pPr algn="just" rtl="1">
              <a:buFontTx/>
              <a:buChar char="-"/>
            </a:pPr>
            <a:r>
              <a:rPr lang="ar-SA" sz="2600" b="1" dirty="0" smtClean="0"/>
              <a:t>ولإيجاد روح الاعتراف بالجميل والعرفان للمعاملة الطيبة التي قدمت لهم ، وحقق المبشرون منها كسر حدّة التحامل عليهم وبناء قناة اتصال بهم</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آثار التنصير على ثقافة المسلمين :</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1 </a:t>
            </a:r>
            <a:r>
              <a:rPr lang="ar-SA" sz="2600" b="1" dirty="0" err="1" smtClean="0"/>
              <a:t>ـ</a:t>
            </a:r>
            <a:r>
              <a:rPr lang="ar-SA" sz="2600" b="1" dirty="0" smtClean="0"/>
              <a:t> </a:t>
            </a:r>
            <a:r>
              <a:rPr lang="ar-SA" sz="2600" b="1" dirty="0" smtClean="0">
                <a:solidFill>
                  <a:srgbClr val="FF0000"/>
                </a:solidFill>
              </a:rPr>
              <a:t>إخراج المسلمين من دينهم وإدخالهم في النصرانية </a:t>
            </a:r>
            <a:r>
              <a:rPr lang="ar-SA" sz="2600" b="1" dirty="0" smtClean="0"/>
              <a:t>كما حدث في تنصير بعض المناطق الإسلامية في أفريقيا وشرق آسيا ، يوضح ذلك المنصر ( رايد ) حيث يقول : ( إنني أحاول أن أنقل المسلم من محمد إلى المسيح، وإن كان النصارى لم يحققوا في سبيل تحقيق هذا الهدف نجاحا كبيرا يتناسب مع الجهد المبذول إلا أنهم </a:t>
            </a:r>
            <a:r>
              <a:rPr lang="ar-SA" sz="2600" b="1" dirty="0" smtClean="0">
                <a:solidFill>
                  <a:srgbClr val="FF0000"/>
                </a:solidFill>
              </a:rPr>
              <a:t>نجحوا في إحداث ردة بين المسلمين وإضعاف ولاء كثير منهم لدينهم ، وتلك كانت غاية أخرى</a:t>
            </a:r>
            <a:r>
              <a:rPr lang="ar-SA" sz="2600" b="1" dirty="0" smtClean="0"/>
              <a:t> للمنصرين.</a:t>
            </a:r>
          </a:p>
          <a:p>
            <a:pPr algn="just" rtl="1"/>
            <a:r>
              <a:rPr lang="ar-SA" sz="2600" b="1" dirty="0" smtClean="0"/>
              <a:t>2 </a:t>
            </a:r>
            <a:r>
              <a:rPr lang="ar-SA" sz="2600" b="1" dirty="0" err="1" smtClean="0"/>
              <a:t>ـ</a:t>
            </a:r>
            <a:r>
              <a:rPr lang="ar-SA" sz="2600" b="1" dirty="0" smtClean="0"/>
              <a:t> </a:t>
            </a:r>
            <a:r>
              <a:rPr lang="ar-SA" sz="2600" b="1" dirty="0" smtClean="0">
                <a:solidFill>
                  <a:srgbClr val="FF0000"/>
                </a:solidFill>
              </a:rPr>
              <a:t>إضعاف قوة المسلمين بإضعاف صلتهم بدينهم</a:t>
            </a:r>
            <a:r>
              <a:rPr lang="ar-SA" sz="2600" b="1" dirty="0" smtClean="0"/>
              <a:t>، فإن المنصرين أدركوا أن تمسك المسلمين بدينهم هو سر قوتهم. يقول </a:t>
            </a:r>
            <a:r>
              <a:rPr lang="ar-SA" sz="2600" b="1" dirty="0" err="1" smtClean="0"/>
              <a:t>المنصر</a:t>
            </a:r>
            <a:r>
              <a:rPr lang="ar-SA" sz="2600" b="1" dirty="0" smtClean="0"/>
              <a:t> (</a:t>
            </a:r>
            <a:r>
              <a:rPr lang="ar-SA" sz="2600" b="1" dirty="0" err="1" smtClean="0"/>
              <a:t>جاردنر</a:t>
            </a:r>
            <a:r>
              <a:rPr lang="ar-SA" sz="2600" b="1" dirty="0" smtClean="0"/>
              <a:t>): (</a:t>
            </a:r>
            <a:r>
              <a:rPr lang="ar-SA" sz="2600" b="1" dirty="0" smtClean="0">
                <a:solidFill>
                  <a:srgbClr val="FF0000"/>
                </a:solidFill>
              </a:rPr>
              <a:t>إن القوة التي تكمن في الإسلام هي التي تخيف أوروبا</a:t>
            </a:r>
            <a:r>
              <a:rPr lang="ar-SA" sz="2600" b="1" dirty="0" smtClean="0"/>
              <a:t>)، </a:t>
            </a:r>
          </a:p>
          <a:p>
            <a:pPr algn="just" rtl="1"/>
            <a:r>
              <a:rPr lang="ar-SA" sz="2600" b="1" dirty="0" smtClean="0"/>
              <a:t>كما أن إلاسلام العائق الأول أمام تقدم انتشار النصرانية في دول العالم.</a:t>
            </a:r>
            <a:endParaRPr lang="en-US" sz="2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3 </a:t>
            </a:r>
            <a:r>
              <a:rPr lang="ar-SA" sz="2600" b="1" dirty="0" err="1" smtClean="0"/>
              <a:t>ـ</a:t>
            </a:r>
            <a:r>
              <a:rPr lang="ar-SA" sz="2600" b="1" dirty="0" smtClean="0"/>
              <a:t> </a:t>
            </a:r>
            <a:r>
              <a:rPr lang="ar-SA" sz="2600" b="1" dirty="0" smtClean="0">
                <a:solidFill>
                  <a:srgbClr val="FF0000"/>
                </a:solidFill>
              </a:rPr>
              <a:t>تفريق كلمة المسلمين والحيلولة دون وحدتهم </a:t>
            </a:r>
            <a:r>
              <a:rPr lang="ar-SA" sz="2600" b="1" dirty="0" smtClean="0"/>
              <a:t>وتخلصهم من سيطرة الغرب عليهم، يعبر عن هذا المنصر القس (سيمون) في قوله: (</a:t>
            </a:r>
            <a:r>
              <a:rPr lang="ar-SA" sz="2600" b="1" dirty="0" smtClean="0">
                <a:solidFill>
                  <a:srgbClr val="FF0000"/>
                </a:solidFill>
              </a:rPr>
              <a:t>إن الوحدة الإسلامية تجمع آمال الشعوب الإسلامية، وتساعد على التملص من السيطرة الأوروبية ، والتبشير عامل مهم في كسر شوكة الحركة ، من أجل ذلك يجب أن نحول بالتبشير اتجاه المسلمين عن الوحدة الإسلامية</a:t>
            </a:r>
            <a:r>
              <a:rPr lang="ar-SA" sz="2600" b="1" dirty="0" smtClean="0"/>
              <a:t>)</a:t>
            </a:r>
          </a:p>
          <a:p>
            <a:pPr algn="just" rtl="1"/>
            <a:r>
              <a:rPr lang="ar-SA" sz="2600" b="1" dirty="0" smtClean="0"/>
              <a:t>4- </a:t>
            </a:r>
            <a:r>
              <a:rPr lang="ar-SA" sz="2600" b="1" dirty="0" smtClean="0">
                <a:solidFill>
                  <a:srgbClr val="FF0000"/>
                </a:solidFill>
              </a:rPr>
              <a:t>تغريب المسلمين في بلادهم عن طريق التعليم الذي اعتنى به التنصير لإيجاد أجيال تنتمي إلى الإسلام اسماً</a:t>
            </a:r>
            <a:r>
              <a:rPr lang="ar-SA" sz="2600" b="1" dirty="0" smtClean="0"/>
              <a:t>، وتحمل فكر الغرب حقيقة، وتمارس عاداته بعيدا عن تعاليم الإسلام وأحكامه، يقول (تاكلي): (</a:t>
            </a:r>
            <a:r>
              <a:rPr lang="ar-SA" sz="2600" b="1" dirty="0" smtClean="0">
                <a:solidFill>
                  <a:srgbClr val="FF0000"/>
                </a:solidFill>
              </a:rPr>
              <a:t>يجب أن نشجع إنشاء المدارس على النمط الغربي العلماني؛ لأن كثيرا من المسلمين قد زعزع اعتقادهم بالإسلام والقرآن حينما درسوا الكتب الغربية، وتعلموا اللغات الأجنبية</a:t>
            </a:r>
            <a:r>
              <a:rPr lang="ar-SA" sz="2600" b="1" dirty="0" smtClean="0"/>
              <a:t>)</a:t>
            </a:r>
            <a:endParaRPr lang="en-US" sz="2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1473</TotalTime>
  <Words>1590</Words>
  <Application>Microsoft Office PowerPoint</Application>
  <PresentationFormat>A4 Paper (210x297 mm)‎</PresentationFormat>
  <Paragraphs>67</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الرابعة</vt:lpstr>
      <vt:lpstr>عناصر المحاضرة</vt:lpstr>
      <vt:lpstr>تعريف التنصير :</vt:lpstr>
      <vt:lpstr>نشأة التنصير : </vt:lpstr>
      <vt:lpstr>الشريحة 6</vt:lpstr>
      <vt:lpstr>الشريحة 7</vt:lpstr>
      <vt:lpstr>الشريحة 8</vt:lpstr>
      <vt:lpstr>بواعث التنصير:</vt:lpstr>
      <vt:lpstr>الشريحة 10</vt:lpstr>
      <vt:lpstr>الشريحة 11</vt:lpstr>
      <vt:lpstr>الشريحة 12</vt:lpstr>
      <vt:lpstr>الشريحة 13</vt:lpstr>
      <vt:lpstr>وسائل التنصير : </vt:lpstr>
      <vt:lpstr>الشريحة 15</vt:lpstr>
      <vt:lpstr>آثار التنصير على ثقافة المسلمين :</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110</cp:revision>
  <dcterms:created xsi:type="dcterms:W3CDTF">2009-10-14T19:14:34Z</dcterms:created>
  <dcterms:modified xsi:type="dcterms:W3CDTF">2011-09-25T15:04:11Z</dcterms:modified>
</cp:coreProperties>
</file>