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9" r:id="rId2"/>
    <p:sldId id="257" r:id="rId3"/>
    <p:sldId id="267" r:id="rId4"/>
    <p:sldId id="299" r:id="rId5"/>
    <p:sldId id="271" r:id="rId6"/>
    <p:sldId id="272" r:id="rId7"/>
    <p:sldId id="274" r:id="rId8"/>
    <p:sldId id="298" r:id="rId9"/>
    <p:sldId id="275" r:id="rId10"/>
    <p:sldId id="276" r:id="rId11"/>
    <p:sldId id="277" r:id="rId12"/>
    <p:sldId id="278" r:id="rId13"/>
    <p:sldId id="279" r:id="rId14"/>
    <p:sldId id="280" r:id="rId15"/>
    <p:sldId id="281" r:id="rId16"/>
    <p:sldId id="282" r:id="rId17"/>
    <p:sldId id="283" r:id="rId18"/>
    <p:sldId id="284" r:id="rId19"/>
    <p:sldId id="285" r:id="rId20"/>
    <p:sldId id="288" r:id="rId21"/>
    <p:sldId id="289" r:id="rId22"/>
    <p:sldId id="290" r:id="rId23"/>
    <p:sldId id="300" r:id="rId24"/>
    <p:sldId id="295" r:id="rId25"/>
    <p:sldId id="296" r:id="rId26"/>
    <p:sldId id="297" r:id="rId27"/>
    <p:sldId id="268" r:id="rId28"/>
    <p:sldId id="301" r:id="rId29"/>
    <p:sldId id="302" r:id="rId30"/>
    <p:sldId id="266"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0" d="100"/>
          <a:sy n="90" d="100"/>
        </p:scale>
        <p:origin x="-384"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قضايا ثقافية معاصرة</a:t>
            </a:r>
            <a:endParaRPr lang="en-US" sz="2800" b="1" dirty="0">
              <a:latin typeface="Calibri" pitchFamily="34" charset="0"/>
            </a:endParaRPr>
          </a:p>
          <a:p>
            <a:pPr algn="ctr"/>
            <a:endParaRPr lang="ar-SA" sz="2600" b="1" dirty="0" smtClean="0">
              <a:latin typeface="Calibri" pitchFamily="34" charset="0"/>
              <a:cs typeface="Times New Roman" pitchFamily="18" charset="0"/>
            </a:endParaRPr>
          </a:p>
          <a:p>
            <a:pPr algn="ctr"/>
            <a:r>
              <a:rPr lang="ar-SA" sz="2600" b="1" dirty="0" smtClean="0">
                <a:latin typeface="Calibri" pitchFamily="34" charset="0"/>
                <a:cs typeface="Times New Roman" pitchFamily="18" charset="0"/>
              </a:rPr>
              <a:t>د</a:t>
            </a:r>
            <a:r>
              <a:rPr lang="en-US" sz="2600" b="1" dirty="0" smtClean="0">
                <a:latin typeface="Calibri" pitchFamily="34" charset="0"/>
                <a:cs typeface="Times New Roman" pitchFamily="18" charset="0"/>
              </a:rPr>
              <a:t> .</a:t>
            </a:r>
            <a:r>
              <a:rPr lang="ar-SA" sz="2600" b="1" dirty="0" smtClean="0">
                <a:latin typeface="Calibri" pitchFamily="34" charset="0"/>
                <a:cs typeface="Times New Roman" pitchFamily="18" charset="0"/>
              </a:rPr>
              <a:t>بدران مسعود بن الحسن</a:t>
            </a:r>
            <a:endParaRPr lang="en-US" sz="2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الثامنة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الحوار</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mtClean="0"/>
              <a:t>عناصر </a:t>
            </a:r>
            <a:r>
              <a:rPr lang="ar-SA" dirty="0" smtClean="0"/>
              <a:t>المحاضرة</a:t>
            </a:r>
            <a:endParaRPr lang="ar-SA" dirty="0"/>
          </a:p>
        </p:txBody>
      </p:sp>
      <p:sp>
        <p:nvSpPr>
          <p:cNvPr id="3" name="Content Placeholder 2"/>
          <p:cNvSpPr>
            <a:spLocks noGrp="1"/>
          </p:cNvSpPr>
          <p:nvPr>
            <p:ph idx="1"/>
          </p:nvPr>
        </p:nvSpPr>
        <p:spPr>
          <a:xfrm>
            <a:off x="304800" y="1447800"/>
            <a:ext cx="9105900" cy="4876800"/>
          </a:xfrm>
        </p:spPr>
        <p:txBody>
          <a:bodyPr/>
          <a:lstStyle/>
          <a:p>
            <a:pPr rtl="1"/>
            <a:r>
              <a:rPr lang="ar-SA" sz="2400" b="1" dirty="0" smtClean="0">
                <a:solidFill>
                  <a:srgbClr val="00B050"/>
                </a:solidFill>
              </a:rPr>
              <a:t>الحوار:</a:t>
            </a:r>
          </a:p>
          <a:p>
            <a:pPr lvl="2" rtl="1"/>
            <a:r>
              <a:rPr lang="ar-SA" sz="1600" b="1" dirty="0" smtClean="0">
                <a:solidFill>
                  <a:srgbClr val="00B050"/>
                </a:solidFill>
              </a:rPr>
              <a:t>تعريف </a:t>
            </a:r>
            <a:r>
              <a:rPr lang="ar-SA" sz="1600" b="1" dirty="0" smtClean="0">
                <a:solidFill>
                  <a:srgbClr val="00B050"/>
                </a:solidFill>
              </a:rPr>
              <a:t>الحوار وأهميته </a:t>
            </a:r>
          </a:p>
          <a:p>
            <a:pPr lvl="2" rtl="1"/>
            <a:r>
              <a:rPr lang="ar-SA" sz="1600" b="1" dirty="0" smtClean="0">
                <a:solidFill>
                  <a:srgbClr val="00B050"/>
                </a:solidFill>
              </a:rPr>
              <a:t>أهداف </a:t>
            </a:r>
            <a:r>
              <a:rPr lang="ar-SA" sz="1600" b="1" dirty="0" smtClean="0">
                <a:solidFill>
                  <a:srgbClr val="00B050"/>
                </a:solidFill>
              </a:rPr>
              <a:t>الحوار</a:t>
            </a:r>
            <a:endParaRPr lang="ar-SA" sz="1600" b="1" dirty="0" smtClean="0">
              <a:solidFill>
                <a:srgbClr val="00B050"/>
              </a:solidFill>
            </a:endParaRPr>
          </a:p>
          <a:p>
            <a:pPr lvl="2" rtl="1"/>
            <a:r>
              <a:rPr lang="ar-EG" sz="1600" b="1" dirty="0" smtClean="0">
                <a:solidFill>
                  <a:srgbClr val="00B050"/>
                </a:solidFill>
              </a:rPr>
              <a:t>الأصول </a:t>
            </a:r>
            <a:r>
              <a:rPr lang="ar-EG" sz="1600" b="1" dirty="0" smtClean="0">
                <a:solidFill>
                  <a:srgbClr val="00B050"/>
                </a:solidFill>
              </a:rPr>
              <a:t>التي </a:t>
            </a:r>
            <a:r>
              <a:rPr lang="ar-EG" sz="1600" b="1" dirty="0" smtClean="0">
                <a:solidFill>
                  <a:srgbClr val="00B050"/>
                </a:solidFill>
              </a:rPr>
              <a:t>تضبط مسار الحوار </a:t>
            </a:r>
            <a:endParaRPr lang="en-US" sz="1600" b="1" i="1" dirty="0" smtClean="0">
              <a:solidFill>
                <a:srgbClr val="00B050"/>
              </a:solidFill>
            </a:endParaRPr>
          </a:p>
          <a:p>
            <a:pPr lvl="2" rtl="1"/>
            <a:r>
              <a:rPr lang="ar-SA" sz="1600" b="1" dirty="0" smtClean="0">
                <a:solidFill>
                  <a:srgbClr val="00B050"/>
                </a:solidFill>
              </a:rPr>
              <a:t>دعوة القرآن الكريم والسنة النبوية الشريفة إلى الحوار </a:t>
            </a:r>
          </a:p>
          <a:p>
            <a:pPr lvl="2" rtl="1"/>
            <a:r>
              <a:rPr lang="ar-EG" sz="1600" b="1" dirty="0" smtClean="0">
                <a:solidFill>
                  <a:srgbClr val="00B050"/>
                </a:solidFill>
              </a:rPr>
              <a:t>الدعوة الإسلامية واستخدام الحوار </a:t>
            </a:r>
            <a:endParaRPr lang="en-US" sz="1600" b="1" i="1" dirty="0" smtClean="0">
              <a:solidFill>
                <a:srgbClr val="00B050"/>
              </a:solidFill>
            </a:endParaRPr>
          </a:p>
          <a:p>
            <a:pPr lvl="2" rtl="1"/>
            <a:r>
              <a:rPr lang="ar-EG" sz="1600" b="1" dirty="0" smtClean="0">
                <a:solidFill>
                  <a:srgbClr val="00B050"/>
                </a:solidFill>
              </a:rPr>
              <a:t>منطلقات </a:t>
            </a:r>
            <a:r>
              <a:rPr lang="ar-EG" sz="1600" b="1" dirty="0" smtClean="0">
                <a:solidFill>
                  <a:srgbClr val="00B050"/>
                </a:solidFill>
              </a:rPr>
              <a:t>الحوار من منظور إسلامي </a:t>
            </a:r>
            <a:endParaRPr lang="en-US" sz="1600" b="1" i="1" dirty="0" smtClean="0">
              <a:solidFill>
                <a:srgbClr val="00B050"/>
              </a:solidFill>
            </a:endParaRPr>
          </a:p>
          <a:p>
            <a:pPr rtl="1"/>
            <a:r>
              <a:rPr lang="ar-SA" sz="2400" b="1" dirty="0" smtClean="0">
                <a:solidFill>
                  <a:srgbClr val="00B050"/>
                </a:solidFill>
              </a:rPr>
              <a:t>حوار الحضارات:</a:t>
            </a:r>
          </a:p>
          <a:p>
            <a:pPr lvl="2" rtl="1"/>
            <a:r>
              <a:rPr lang="ar-SA" sz="1600" b="1" dirty="0" smtClean="0">
                <a:solidFill>
                  <a:srgbClr val="00B050"/>
                </a:solidFill>
              </a:rPr>
              <a:t>مفهوم </a:t>
            </a:r>
            <a:r>
              <a:rPr lang="ar-SA" sz="1600" b="1" dirty="0" smtClean="0">
                <a:solidFill>
                  <a:srgbClr val="00B050"/>
                </a:solidFill>
              </a:rPr>
              <a:t>حوار الحضارات وأهدافه </a:t>
            </a:r>
            <a:endParaRPr lang="ar-SA" sz="1600" b="1" dirty="0" smtClean="0">
              <a:solidFill>
                <a:srgbClr val="00B050"/>
              </a:solidFill>
            </a:endParaRPr>
          </a:p>
          <a:p>
            <a:pPr lvl="2" rtl="1"/>
            <a:r>
              <a:rPr lang="ar-SA" sz="1600" b="1" dirty="0" smtClean="0">
                <a:solidFill>
                  <a:srgbClr val="00B050"/>
                </a:solidFill>
              </a:rPr>
              <a:t>مجالاته</a:t>
            </a:r>
            <a:endParaRPr lang="ar-SA" sz="1600" b="1" dirty="0" smtClean="0">
              <a:solidFill>
                <a:srgbClr val="00B050"/>
              </a:solidFill>
            </a:endParaRPr>
          </a:p>
          <a:p>
            <a:pPr lvl="2"/>
            <a:r>
              <a:rPr lang="ar-SA" sz="1600" b="1" dirty="0" smtClean="0">
                <a:solidFill>
                  <a:srgbClr val="00B050"/>
                </a:solidFill>
              </a:rPr>
              <a:t>	                شروط نجاح حوار الحضارات</a:t>
            </a:r>
            <a:endParaRPr lang="en-US" sz="1600" b="1" dirty="0" smtClean="0">
              <a:solidFill>
                <a:srgbClr val="00B050"/>
              </a:solidFill>
            </a:endParaRPr>
          </a:p>
          <a:p>
            <a:pPr algn="just" rtl="1"/>
            <a:endParaRPr lang="ar-SA" sz="2800" b="1" dirty="0" smtClean="0"/>
          </a:p>
          <a:p>
            <a:pPr algn="just" rtl="1"/>
            <a:endParaRPr lang="ar-SA" sz="2800" b="1" dirty="0" smtClean="0"/>
          </a:p>
          <a:p>
            <a:pPr algn="just" rtl="1"/>
            <a:endParaRPr lang="en-US" sz="2600" i="1" dirty="0" smtClean="0"/>
          </a:p>
          <a:p>
            <a:endParaRPr lang="en-US" b="1" i="1"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مقدمة:</a:t>
            </a:r>
            <a:endParaRPr lang="en-US" sz="3200"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dirty="0" smtClean="0"/>
              <a:t>- </a:t>
            </a:r>
            <a:r>
              <a:rPr lang="ar-SA" sz="2600" dirty="0" smtClean="0">
                <a:solidFill>
                  <a:srgbClr val="FF0000"/>
                </a:solidFill>
              </a:rPr>
              <a:t>تردد لفظ الحوار في العقود الأخيرة، في محافل شتى، وصفت </a:t>
            </a:r>
            <a:r>
              <a:rPr lang="ar-SA" sz="2600" dirty="0" err="1" smtClean="0">
                <a:solidFill>
                  <a:srgbClr val="FF0000"/>
                </a:solidFill>
              </a:rPr>
              <a:t>به</a:t>
            </a:r>
            <a:r>
              <a:rPr lang="ar-SA" sz="2600" dirty="0" smtClean="0">
                <a:solidFill>
                  <a:srgbClr val="FF0000"/>
                </a:solidFill>
              </a:rPr>
              <a:t> أنواع من العلاقات متباينة</a:t>
            </a:r>
            <a:r>
              <a:rPr lang="ar-SA" sz="2600" dirty="0" smtClean="0"/>
              <a:t>، لا يستطيع المراقب أن يقول أنها كلها كانت </a:t>
            </a:r>
            <a:r>
              <a:rPr lang="ar-SA" sz="2600" dirty="0" err="1" smtClean="0"/>
              <a:t>مجاوبة</a:t>
            </a:r>
            <a:r>
              <a:rPr lang="ar-SA" sz="2600" dirty="0" smtClean="0"/>
              <a:t> وتجاوباً إيجابيين مما يؤدي إلى النفع العام للمحاورين -أفراداً وجماعات - بل كان بعضها كذلك. </a:t>
            </a:r>
            <a:r>
              <a:rPr lang="ar-SA" sz="2600" dirty="0" smtClean="0">
                <a:solidFill>
                  <a:srgbClr val="FF0000"/>
                </a:solidFill>
              </a:rPr>
              <a:t>وكان بعضها الآخر محاولة من القوي لفرض رأيه وثقافته، ونظرته إلى الكون والناس والأشياء</a:t>
            </a:r>
            <a:r>
              <a:rPr lang="ar-SA" sz="2600" dirty="0" smtClean="0"/>
              <a:t>.</a:t>
            </a:r>
          </a:p>
          <a:p>
            <a:pPr algn="just" rtl="1"/>
            <a:r>
              <a:rPr lang="ar-SA" sz="2600" dirty="0" smtClean="0"/>
              <a:t>وهذا ما يدعونا إلى تناول هذا الموضوع (الحوار) بالتحليل والمناقشة حسب الخطة المذكورة.</a:t>
            </a:r>
            <a:endParaRPr lang="en-US" sz="2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a:t>
            </a:r>
            <a:r>
              <a:rPr lang="ar-SA" smtClean="0"/>
              <a:t>الحوار وأهميته</a:t>
            </a:r>
            <a:endParaRPr lang="en-US"/>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dirty="0" smtClean="0">
                <a:solidFill>
                  <a:srgbClr val="FF0000"/>
                </a:solidFill>
              </a:rPr>
              <a:t>تعريف الحوار:</a:t>
            </a:r>
          </a:p>
          <a:p>
            <a:pPr algn="just" rtl="1"/>
            <a:r>
              <a:rPr lang="ar-SA" sz="2600" dirty="0" smtClean="0"/>
              <a:t>- </a:t>
            </a:r>
            <a:r>
              <a:rPr lang="ar-EG" sz="2600" dirty="0" smtClean="0"/>
              <a:t>الحوار </a:t>
            </a:r>
            <a:r>
              <a:rPr lang="ar-EG" sz="2600" dirty="0" smtClean="0">
                <a:solidFill>
                  <a:srgbClr val="FF0000"/>
                </a:solidFill>
              </a:rPr>
              <a:t>في اللغة </a:t>
            </a:r>
            <a:r>
              <a:rPr lang="ar-EG" sz="2600" dirty="0" smtClean="0"/>
              <a:t>من الحور وهو: </a:t>
            </a:r>
            <a:r>
              <a:rPr lang="ar-EG" sz="2600" dirty="0" smtClean="0">
                <a:solidFill>
                  <a:srgbClr val="FF0000"/>
                </a:solidFill>
              </a:rPr>
              <a:t>الرجوع عن الشيء إلى الشيء</a:t>
            </a:r>
            <a:r>
              <a:rPr lang="ar-EG" sz="2600" dirty="0" smtClean="0"/>
              <a:t>. [اللسان 4/217] ويقصد به: </a:t>
            </a:r>
            <a:r>
              <a:rPr lang="ar-EG" sz="2600" dirty="0" smtClean="0">
                <a:solidFill>
                  <a:srgbClr val="FF0000"/>
                </a:solidFill>
              </a:rPr>
              <a:t>المُراجعة في الكلام</a:t>
            </a:r>
            <a:r>
              <a:rPr lang="ar-EG" sz="2600" dirty="0" smtClean="0"/>
              <a:t>. </a:t>
            </a:r>
            <a:endParaRPr lang="en-US" sz="2600" dirty="0" smtClean="0"/>
          </a:p>
          <a:p>
            <a:pPr algn="just" rtl="1"/>
            <a:r>
              <a:rPr lang="ar-SA" sz="2600" dirty="0" smtClean="0"/>
              <a:t>- </a:t>
            </a:r>
            <a:r>
              <a:rPr lang="ar-EG" sz="2600" dirty="0" smtClean="0"/>
              <a:t>والجدال: </a:t>
            </a:r>
            <a:r>
              <a:rPr lang="ar-EG" sz="2600" dirty="0" smtClean="0">
                <a:solidFill>
                  <a:srgbClr val="FF0000"/>
                </a:solidFill>
              </a:rPr>
              <a:t>من جَدَلَ الحبل إذا فَتَلَه</a:t>
            </a:r>
            <a:r>
              <a:rPr lang="ar-EG" sz="2600" dirty="0" smtClean="0"/>
              <a:t>، أطلق على من خاصم بما يشغل عن ظهور الحق ووضوح الصواب، ثم </a:t>
            </a:r>
            <a:r>
              <a:rPr lang="ar-EG" sz="2600" dirty="0" smtClean="0">
                <a:solidFill>
                  <a:srgbClr val="FF0000"/>
                </a:solidFill>
              </a:rPr>
              <a:t>استعمل في مُقابَلَة الأدلة لظهور أرجحها</a:t>
            </a:r>
            <a:r>
              <a:rPr lang="ar-EG" sz="2600" dirty="0" smtClean="0"/>
              <a:t>. </a:t>
            </a:r>
            <a:endParaRPr lang="en-US" sz="2600" dirty="0" smtClean="0"/>
          </a:p>
          <a:p>
            <a:pPr algn="just" rtl="1"/>
            <a:r>
              <a:rPr lang="ar-SA" sz="2600" dirty="0" smtClean="0"/>
              <a:t>- </a:t>
            </a:r>
            <a:r>
              <a:rPr lang="ar-EG" sz="2600" dirty="0" smtClean="0">
                <a:solidFill>
                  <a:srgbClr val="FF0000"/>
                </a:solidFill>
              </a:rPr>
              <a:t>وبين الجدال والحوار فرق</a:t>
            </a:r>
            <a:r>
              <a:rPr lang="ar-EG" sz="2600" dirty="0" smtClean="0"/>
              <a:t>؛ فالحوار مراجعة الكلام وتبادله بين المتحاورين وصولاً إلى غاية مستنداً إلى أنه يجري بين صاحبين أو اثنين ليس بينهما صراع، ومنه قوله تعالـى</a:t>
            </a:r>
            <a:r>
              <a:rPr lang="ar-SA" sz="2600" dirty="0" smtClean="0"/>
              <a:t>: (</a:t>
            </a:r>
            <a:r>
              <a:rPr lang="ar-EG" sz="2600" b="1" dirty="0" smtClean="0"/>
              <a:t>قَالَ لَهُ صَاحِبُهُ وَهُوَ يُحَاوِرُهُ</a:t>
            </a:r>
            <a:r>
              <a:rPr lang="en-US" sz="2600" b="1" dirty="0" smtClean="0"/>
              <a:t>(</a:t>
            </a:r>
            <a:r>
              <a:rPr lang="ar-EG" sz="2600" dirty="0" smtClean="0"/>
              <a:t>[الكهف: 37]. </a:t>
            </a:r>
            <a:endParaRPr lang="en-US" sz="2600" dirty="0" smtClean="0"/>
          </a:p>
          <a:p>
            <a:pPr algn="just" rtl="1"/>
            <a:r>
              <a:rPr lang="ar-SA" sz="2600" dirty="0" smtClean="0"/>
              <a:t>- </a:t>
            </a:r>
            <a:r>
              <a:rPr lang="ar-EG" sz="2600" dirty="0" smtClean="0"/>
              <a:t>وأما الجدال فأكثر وروده في القرآن الكريم بالمعنى المذموم كقوله تعالى: </a:t>
            </a:r>
            <a:r>
              <a:rPr lang="ar-SA" sz="2600" dirty="0" smtClean="0">
                <a:sym typeface="HQPB2"/>
              </a:rPr>
              <a:t>(</a:t>
            </a:r>
            <a:r>
              <a:rPr lang="ar-EG" sz="2600" b="1" dirty="0" smtClean="0"/>
              <a:t>وَجَادَلُوا بِالْبَاطِلِ لِيُدْحِضُوا </a:t>
            </a:r>
            <a:r>
              <a:rPr lang="ar-EG" sz="2600" b="1" dirty="0" err="1" smtClean="0"/>
              <a:t>بِهِ</a:t>
            </a:r>
            <a:r>
              <a:rPr lang="ar-EG" sz="2600" b="1" dirty="0" smtClean="0"/>
              <a:t> الْحَقَّ</a:t>
            </a:r>
            <a:r>
              <a:rPr lang="ar-SA" sz="2600" dirty="0" smtClean="0">
                <a:sym typeface="HQPB2"/>
              </a:rPr>
              <a:t>)</a:t>
            </a:r>
            <a:r>
              <a:rPr lang="ar-EG" sz="2600" dirty="0" smtClean="0"/>
              <a:t>[غافر: 5]</a:t>
            </a:r>
            <a:r>
              <a:rPr lang="ar-EG" dirty="0" smtClean="0"/>
              <a:t> </a:t>
            </a:r>
            <a:r>
              <a:rPr lang="ar-EG" sz="2600" dirty="0" smtClean="0"/>
              <a:t>وهذا الجدل حوار لا طائل من ورائه </a:t>
            </a:r>
            <a:r>
              <a:rPr lang="ar-SA" sz="2600" dirty="0" smtClean="0"/>
              <a:t>.</a:t>
            </a:r>
            <a:endParaRPr lang="en-US" sz="2600"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600" dirty="0" smtClean="0"/>
              <a:t>- </a:t>
            </a:r>
            <a:r>
              <a:rPr lang="ar-EG" sz="2600" dirty="0" smtClean="0"/>
              <a:t>ولكن </a:t>
            </a:r>
            <a:r>
              <a:rPr lang="ar-EG" sz="2600" dirty="0" smtClean="0">
                <a:solidFill>
                  <a:srgbClr val="FF0000"/>
                </a:solidFill>
              </a:rPr>
              <a:t>جاء الجدل أيضاً محموداً في مواضع </a:t>
            </a:r>
            <a:r>
              <a:rPr lang="ar-EG" sz="2600" dirty="0" smtClean="0"/>
              <a:t>كقوله تعالى: </a:t>
            </a:r>
            <a:r>
              <a:rPr lang="ar-SA" sz="2600" dirty="0" smtClean="0">
                <a:sym typeface="HQPB2"/>
              </a:rPr>
              <a:t>(</a:t>
            </a:r>
            <a:r>
              <a:rPr lang="ar-EG" sz="2600" b="1" dirty="0" smtClean="0"/>
              <a:t>وَلَا تُجَادِلُوا أَهْلَ الْكِتَابِ إِلَّا بِالَّتِي هِيَ أَحْسَنُ</a:t>
            </a:r>
            <a:r>
              <a:rPr lang="ar-SA" sz="2600" dirty="0" smtClean="0">
                <a:sym typeface="HQPB2"/>
              </a:rPr>
              <a:t>)</a:t>
            </a:r>
            <a:r>
              <a:rPr lang="ar-EG" sz="2600" dirty="0" smtClean="0"/>
              <a:t>[العنكبوت: 46]، وقوله تعالى:</a:t>
            </a:r>
            <a:r>
              <a:rPr lang="ar-SA" sz="2600" dirty="0" smtClean="0"/>
              <a:t> (</a:t>
            </a:r>
            <a:r>
              <a:rPr lang="ar-EG" sz="2600" b="1" dirty="0" smtClean="0"/>
              <a:t>ادْعُ إِلَى سَبِيلِ رَبِّكَ بِالْحِكْمَةِ وَالْمَوْعِظَةِ الْحَسَنَةِ وَجَادِلْهُمْ بِالَّتِي هِيَ أَحْسَنُ</a:t>
            </a:r>
            <a:r>
              <a:rPr lang="ar-SA" sz="2600" dirty="0" smtClean="0">
                <a:sym typeface="HQPB2"/>
              </a:rPr>
              <a:t>)</a:t>
            </a:r>
            <a:r>
              <a:rPr lang="ar-EG" sz="2600" dirty="0" smtClean="0"/>
              <a:t>[النحل: 125]. </a:t>
            </a:r>
            <a:endParaRPr lang="ar-SA" sz="2600" dirty="0" smtClean="0"/>
          </a:p>
          <a:p>
            <a:pPr algn="just" rtl="1">
              <a:buFontTx/>
              <a:buChar char="-"/>
            </a:pPr>
            <a:r>
              <a:rPr lang="ar-EG" sz="2600" dirty="0" smtClean="0">
                <a:solidFill>
                  <a:srgbClr val="FF0000"/>
                </a:solidFill>
              </a:rPr>
              <a:t>فالجدال بالتي هي أحسن مرادف للحوار الإيجابي البناء</a:t>
            </a:r>
            <a:r>
              <a:rPr lang="ar-EG" sz="2600" dirty="0" smtClean="0"/>
              <a:t>، </a:t>
            </a:r>
            <a:endParaRPr lang="ar-SA" sz="2600" dirty="0" smtClean="0"/>
          </a:p>
          <a:p>
            <a:pPr algn="just" rtl="1">
              <a:buFontTx/>
              <a:buChar char="-"/>
            </a:pPr>
            <a:r>
              <a:rPr lang="ar-EG" sz="2600" dirty="0" smtClean="0">
                <a:solidFill>
                  <a:srgbClr val="FF0000"/>
                </a:solidFill>
              </a:rPr>
              <a:t>ويجمع بين الحوار والجدال معنى تطارح الرأي والأخذ والرد </a:t>
            </a:r>
            <a:r>
              <a:rPr lang="ar-EG" sz="2600" dirty="0" smtClean="0"/>
              <a:t>وقد جمعهما قول الله تعالى: </a:t>
            </a:r>
            <a:r>
              <a:rPr lang="ar-SA" sz="2600" dirty="0" smtClean="0">
                <a:sym typeface="HQPB2"/>
              </a:rPr>
              <a:t>(</a:t>
            </a:r>
            <a:r>
              <a:rPr lang="ar-EG" sz="2600" b="1" dirty="0" smtClean="0"/>
              <a:t>قَدْ سَمِعَ اللَّهُ قَوْلَ الَّتِي تُجَادِلُكَ فِي زَوْجِهَا وَتَشْتَكِي إِلَى اللَّهِ وَاللَّهُ يَسْمَعُ تَحَاوُرَكُمَا إِنَّ اللَّهَ سَمِيعٌ بَصِيرٌ</a:t>
            </a:r>
            <a:r>
              <a:rPr lang="ar-SA" sz="2600" dirty="0" smtClean="0">
                <a:sym typeface="HQPB2"/>
              </a:rPr>
              <a:t>)</a:t>
            </a:r>
            <a:r>
              <a:rPr lang="ar-EG" sz="2600" dirty="0" smtClean="0"/>
              <a:t>[المجادلة:1]. </a:t>
            </a:r>
            <a:endParaRPr lang="ar-SA" sz="2600" dirty="0" smtClean="0"/>
          </a:p>
          <a:p>
            <a:pPr algn="just" rtl="1">
              <a:buFontTx/>
              <a:buChar char="-"/>
            </a:pPr>
            <a:r>
              <a:rPr lang="ar-EG" sz="2600" dirty="0" smtClean="0"/>
              <a:t>ويراد بالحوار والجدال في مصطلح الناس: مناقشة بين طرفين أو أطراف، يُقصد </a:t>
            </a:r>
            <a:r>
              <a:rPr lang="ar-EG" sz="2600" dirty="0" err="1" smtClean="0"/>
              <a:t>بها</a:t>
            </a:r>
            <a:r>
              <a:rPr lang="ar-EG" sz="2600" dirty="0" smtClean="0"/>
              <a:t> تصحيح كلامٍ، وإظهار حجَّةٍ، وإثبات حقٍ، ودفع شبهةٍ، وردُّ الفاسد من القول والرأي. </a:t>
            </a:r>
            <a:endParaRPr lang="en-US" sz="2600" dirty="0" smtClean="0"/>
          </a:p>
          <a:p>
            <a:pPr rtl="1"/>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371600"/>
            <a:ext cx="9105900" cy="4754563"/>
          </a:xfrm>
        </p:spPr>
        <p:txBody>
          <a:bodyPr/>
          <a:lstStyle/>
          <a:p>
            <a:pPr algn="just" rtl="1"/>
            <a:r>
              <a:rPr lang="ar-EG" sz="2600" b="1" dirty="0" smtClean="0">
                <a:solidFill>
                  <a:srgbClr val="FF0000"/>
                </a:solidFill>
              </a:rPr>
              <a:t>أهمية الحوار</a:t>
            </a:r>
            <a:r>
              <a:rPr lang="ar-SA" sz="2600" b="1" dirty="0" smtClean="0">
                <a:solidFill>
                  <a:srgbClr val="FF0000"/>
                </a:solidFill>
              </a:rPr>
              <a:t>:</a:t>
            </a:r>
            <a:r>
              <a:rPr lang="ar-EG" sz="2600" b="1" dirty="0" smtClean="0">
                <a:solidFill>
                  <a:srgbClr val="FF0000"/>
                </a:solidFill>
              </a:rPr>
              <a:t> </a:t>
            </a:r>
            <a:endParaRPr lang="en-US" sz="2600" b="1" dirty="0" smtClean="0">
              <a:solidFill>
                <a:srgbClr val="FF0000"/>
              </a:solidFill>
            </a:endParaRPr>
          </a:p>
          <a:p>
            <a:pPr algn="just" rtl="1"/>
            <a:r>
              <a:rPr lang="ar-SA" sz="2600" dirty="0" smtClean="0"/>
              <a:t>- </a:t>
            </a:r>
            <a:r>
              <a:rPr lang="ar-EG" sz="2600" dirty="0" smtClean="0"/>
              <a:t>يكتسب الحوار أهمية بالغة في منظومة الدعوة الإسلامية، فهو </a:t>
            </a:r>
            <a:r>
              <a:rPr lang="ar-EG" sz="2600" dirty="0" smtClean="0">
                <a:solidFill>
                  <a:srgbClr val="FF0000"/>
                </a:solidFill>
              </a:rPr>
              <a:t>أسلوب أصيل من أساليب الدعوة ومعلم بارز في منهجها الرشيد</a:t>
            </a:r>
            <a:r>
              <a:rPr lang="ar-EG" sz="2600" dirty="0" smtClean="0"/>
              <a:t>. </a:t>
            </a:r>
            <a:endParaRPr lang="en-US" sz="2600" dirty="0" smtClean="0"/>
          </a:p>
          <a:p>
            <a:pPr algn="just" rtl="1">
              <a:buFontTx/>
              <a:buChar char="-"/>
            </a:pPr>
            <a:r>
              <a:rPr lang="ar-EG" sz="2600" dirty="0" smtClean="0"/>
              <a:t>وللحوار دوره الكبير في </a:t>
            </a:r>
            <a:r>
              <a:rPr lang="ar-EG" sz="2600" dirty="0" smtClean="0">
                <a:solidFill>
                  <a:srgbClr val="FF0000"/>
                </a:solidFill>
              </a:rPr>
              <a:t>تأصيل الموضوعية</a:t>
            </a:r>
            <a:r>
              <a:rPr lang="ar-SA" sz="2600" dirty="0" smtClean="0"/>
              <a:t>.</a:t>
            </a:r>
          </a:p>
          <a:p>
            <a:pPr algn="just" rtl="1">
              <a:buFontTx/>
              <a:buChar char="-"/>
            </a:pPr>
            <a:r>
              <a:rPr lang="ar-EG" sz="2600" dirty="0" smtClean="0">
                <a:solidFill>
                  <a:srgbClr val="FF0000"/>
                </a:solidFill>
              </a:rPr>
              <a:t>والحوار قديم قدم البشرية فهو نابع من أعماق النفس البشرية، </a:t>
            </a:r>
            <a:endParaRPr lang="ar-SA" sz="2600" dirty="0" smtClean="0">
              <a:solidFill>
                <a:srgbClr val="FF0000"/>
              </a:solidFill>
            </a:endParaRPr>
          </a:p>
          <a:p>
            <a:pPr algn="just" rtl="1">
              <a:buFontTx/>
              <a:buChar char="-"/>
            </a:pPr>
            <a:r>
              <a:rPr lang="ar-EG" sz="2600" dirty="0" smtClean="0"/>
              <a:t>ومما ورد </a:t>
            </a:r>
            <a:r>
              <a:rPr lang="ar-EG" sz="2600" dirty="0" smtClean="0">
                <a:solidFill>
                  <a:srgbClr val="FF0000"/>
                </a:solidFill>
              </a:rPr>
              <a:t>في القرآن الكريم الحوار الذي كان بين آدم وزوجه </a:t>
            </a:r>
            <a:r>
              <a:rPr lang="ar-EG" sz="2600" dirty="0" smtClean="0"/>
              <a:t>وهما في الجنة، وكذلك ما أمر الله </a:t>
            </a:r>
            <a:r>
              <a:rPr lang="ar-EG" sz="2600" dirty="0" err="1" smtClean="0"/>
              <a:t>به</a:t>
            </a:r>
            <a:r>
              <a:rPr lang="ar-EG" sz="2600" dirty="0" smtClean="0"/>
              <a:t> الملائكة من السجود لآدم لما خلقه قال تعالى: </a:t>
            </a:r>
            <a:r>
              <a:rPr lang="ar-SA" sz="2600" dirty="0" smtClean="0">
                <a:sym typeface="HQPB2"/>
              </a:rPr>
              <a:t>(</a:t>
            </a:r>
            <a:r>
              <a:rPr lang="en-US" sz="2600" b="1" dirty="0" smtClean="0"/>
              <a:t> </a:t>
            </a:r>
            <a:r>
              <a:rPr lang="ar-EG" sz="2600" b="1" dirty="0" smtClean="0"/>
              <a:t>وَإِذْ قَالَ رَبُّكَ لِلْمَلَائِكَةِ إِنِّي جَاعِلٌ فِي الْأَرْضِ خَلِيفَةً قَالُوا أَتَجْعَلُ فِيهَا مَنْ يُفْسِدُ فِيهَا وَيَسْفِكُ الدِّمَاءَ وَنَحْنُ نُسَبِّحُ بِحَمْدِكَ وَنُقَدِّسُ لَكَ قَالَ إِنِّي أَعْلَمُ مَا لَا تَعْلَمُونَ</a:t>
            </a:r>
            <a:r>
              <a:rPr lang="ar-SA" sz="2600" dirty="0" smtClean="0">
                <a:sym typeface="HQPB2"/>
              </a:rPr>
              <a:t>) </a:t>
            </a:r>
            <a:r>
              <a:rPr lang="ar-EG" sz="2600" dirty="0" smtClean="0"/>
              <a:t>إلى آخر الآيات من سورة [البقرة</a:t>
            </a:r>
            <a:r>
              <a:rPr lang="ar-SA" sz="2600" dirty="0" smtClean="0"/>
              <a:t>: 30 وما بعدها</a:t>
            </a:r>
            <a:r>
              <a:rPr lang="ar-EG" sz="2600" dirty="0" smtClean="0"/>
              <a:t>]. </a:t>
            </a:r>
            <a:endParaRPr lang="en-US" sz="2600" dirty="0" smtClean="0"/>
          </a:p>
          <a:p>
            <a:pPr algn="just" rtl="1">
              <a:buFontTx/>
              <a:buChar char="-"/>
            </a:pPr>
            <a:endParaRPr lang="en-US" sz="2600"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أهداف الحوار:</a:t>
            </a:r>
            <a:endParaRPr lang="en-US" dirty="0"/>
          </a:p>
        </p:txBody>
      </p:sp>
      <p:sp>
        <p:nvSpPr>
          <p:cNvPr id="3" name="عنصر نائب للمحتوى 2"/>
          <p:cNvSpPr>
            <a:spLocks noGrp="1"/>
          </p:cNvSpPr>
          <p:nvPr>
            <p:ph idx="1"/>
          </p:nvPr>
        </p:nvSpPr>
        <p:spPr>
          <a:xfrm>
            <a:off x="495300" y="1371600"/>
            <a:ext cx="8915400" cy="4754563"/>
          </a:xfrm>
        </p:spPr>
        <p:txBody>
          <a:bodyPr/>
          <a:lstStyle/>
          <a:p>
            <a:pPr algn="just" rtl="1">
              <a:buFontTx/>
              <a:buChar char="-"/>
            </a:pPr>
            <a:r>
              <a:rPr lang="ar-SA" sz="2600" dirty="0" smtClean="0"/>
              <a:t>وهي </a:t>
            </a:r>
            <a:r>
              <a:rPr lang="ar-SA" sz="2600" dirty="0" smtClean="0">
                <a:solidFill>
                  <a:srgbClr val="FF0000"/>
                </a:solidFill>
              </a:rPr>
              <a:t>كل ما يحقق الخير والصلاح والأمن والسلام والرخاء والطمأنينة للناس كافة</a:t>
            </a:r>
            <a:r>
              <a:rPr lang="ar-SA" sz="2600" dirty="0" smtClean="0"/>
              <a:t>. وفي اللفظ القرآني </a:t>
            </a:r>
            <a:r>
              <a:rPr lang="ar-SA" sz="2600" dirty="0" smtClean="0">
                <a:solidFill>
                  <a:srgbClr val="FF0000"/>
                </a:solidFill>
              </a:rPr>
              <a:t>"التعارف</a:t>
            </a:r>
            <a:r>
              <a:rPr lang="ar-SA" sz="2600" dirty="0" smtClean="0"/>
              <a:t>" من قوله تعالى في سورة الحجرات، ما يُغني ويفيد ويقوي ويزكّي هذه المعاني جميعاً، قال تعالى: </a:t>
            </a:r>
            <a:r>
              <a:rPr lang="ar-SA" sz="2600" b="1" dirty="0" smtClean="0">
                <a:sym typeface="HQPB2"/>
              </a:rPr>
              <a:t>(</a:t>
            </a:r>
            <a:r>
              <a:rPr lang="ar-SA" sz="2600" b="1" dirty="0" smtClean="0"/>
              <a:t>يَا أَيُّهَا النَّاسُ إِنَّا خَلَقْنَاكُمْ مِنْ ذَكَرٍ وَأُنْثَى وَجَعَلْنَاكُمْ شُعُوبًا وَقَبَائِلَ لِتَعَارَفُوا) (الحجرات:13)</a:t>
            </a:r>
            <a:r>
              <a:rPr lang="ar-SA" sz="2600" dirty="0" smtClean="0"/>
              <a:t>. </a:t>
            </a:r>
            <a:r>
              <a:rPr lang="ar-SA" sz="2600" dirty="0" smtClean="0">
                <a:solidFill>
                  <a:srgbClr val="FF0000"/>
                </a:solidFill>
              </a:rPr>
              <a:t>فالتعارف هنا يتسع ليشمل التعاون والتعايش، وكلَّ ضروب العمل الإنساني المشترك، لما فيه الخير والمنفعة لبني البشر. وهو هدفٌ سامٍ من أهداف الحوار</a:t>
            </a:r>
            <a:r>
              <a:rPr lang="ar-SA" sz="2600" dirty="0" smtClean="0"/>
              <a:t>.</a:t>
            </a:r>
          </a:p>
          <a:p>
            <a:pPr algn="just" rtl="1">
              <a:buFontTx/>
              <a:buChar char="-"/>
            </a:pPr>
            <a:r>
              <a:rPr lang="ar-SA" sz="2800" dirty="0" smtClean="0"/>
              <a:t>وينبغي أن </a:t>
            </a:r>
            <a:r>
              <a:rPr lang="ar-SA" sz="2800" dirty="0" smtClean="0">
                <a:solidFill>
                  <a:srgbClr val="FF0000"/>
                </a:solidFill>
              </a:rPr>
              <a:t>تبدأ أهداف أي حوارٍ من الإنسان وتدور حول شؤونه وقضاياه، وتعود إليه</a:t>
            </a:r>
            <a:r>
              <a:rPr lang="ar-SA" sz="2800" dirty="0" smtClean="0"/>
              <a:t>، لئلا يفقد الحوار قيمته وأهميته ومضمونه الغني. وهذه الأهداف من الكثرة بحيث يتعذّر حصرها، ولكن يمكن إجمالها فيما يلي:</a:t>
            </a:r>
          </a:p>
          <a:p>
            <a:pPr algn="just" rtl="1">
              <a:buFontTx/>
              <a:buChar char="-"/>
            </a:pPr>
            <a:endParaRPr lang="ar-SA" sz="2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lvl="0" algn="just" rtl="1"/>
            <a:r>
              <a:rPr lang="ar-SA" sz="2600" dirty="0" smtClean="0"/>
              <a:t>1. </a:t>
            </a:r>
            <a:r>
              <a:rPr lang="ar-EG" sz="2600" dirty="0" smtClean="0">
                <a:solidFill>
                  <a:srgbClr val="FF0000"/>
                </a:solidFill>
              </a:rPr>
              <a:t>معرفة</a:t>
            </a:r>
            <a:r>
              <a:rPr lang="ar-EG" sz="2600" dirty="0" smtClean="0"/>
              <a:t> </a:t>
            </a:r>
            <a:r>
              <a:rPr lang="ar-EG" sz="2600" dirty="0" err="1" smtClean="0"/>
              <a:t>أطروحات</a:t>
            </a:r>
            <a:r>
              <a:rPr lang="ar-EG" sz="2600" dirty="0" smtClean="0"/>
              <a:t> الطرف الآخر ووجهات نظره وحججه في القضايا التي هي موضوع الحوار. </a:t>
            </a:r>
            <a:r>
              <a:rPr lang="ar-SA" sz="2600" dirty="0" smtClean="0"/>
              <a:t>و</a:t>
            </a:r>
            <a:r>
              <a:rPr lang="ar-EG" sz="2600" dirty="0" smtClean="0"/>
              <a:t>تعريف الطرف الآخر بما يغيب عنه أو يلتبس عليه من المعلومات ووجهات النظر والبراهين في القضايا التي هي موضوع الحوار. </a:t>
            </a:r>
            <a:endParaRPr lang="en-US" sz="2600" dirty="0" smtClean="0"/>
          </a:p>
          <a:p>
            <a:pPr lvl="0" algn="just" rtl="1"/>
            <a:r>
              <a:rPr lang="ar-SA" sz="2600" dirty="0" smtClean="0"/>
              <a:t>2. </a:t>
            </a:r>
            <a:r>
              <a:rPr lang="ar-EG" sz="2600" dirty="0" smtClean="0"/>
              <a:t>العمل على </a:t>
            </a:r>
            <a:r>
              <a:rPr lang="ar-EG" sz="2600" dirty="0" smtClean="0">
                <a:solidFill>
                  <a:srgbClr val="FF0000"/>
                </a:solidFill>
              </a:rPr>
              <a:t>إقناع </a:t>
            </a:r>
            <a:r>
              <a:rPr lang="ar-EG" sz="2600" dirty="0" smtClean="0"/>
              <a:t>الطرف الآخر ليتخلص من وجهات نظره ومواقفه كلياً أو جزئياً في القضايا التي هي موضوع الحوار ليتقبلها ويعمل على تبنيها بعد اقتناعه </a:t>
            </a:r>
            <a:r>
              <a:rPr lang="ar-EG" sz="2600" dirty="0" err="1" smtClean="0"/>
              <a:t>بها</a:t>
            </a:r>
            <a:r>
              <a:rPr lang="ar-EG" sz="2600" dirty="0" smtClean="0"/>
              <a:t> سواء بعد الحوار مباشرة أو تدريجياً على المدى الطويل. </a:t>
            </a:r>
            <a:endParaRPr lang="ar-SA" sz="2600" dirty="0" smtClean="0"/>
          </a:p>
          <a:p>
            <a:pPr lvl="0" algn="just" rtl="1"/>
            <a:r>
              <a:rPr lang="ar-SA" sz="2600" dirty="0" smtClean="0"/>
              <a:t>3- </a:t>
            </a:r>
            <a:r>
              <a:rPr lang="ar-EG" sz="2600" dirty="0" smtClean="0"/>
              <a:t>العمل على </a:t>
            </a:r>
            <a:r>
              <a:rPr lang="ar-EG" sz="2600" dirty="0" smtClean="0">
                <a:solidFill>
                  <a:srgbClr val="FF0000"/>
                </a:solidFill>
              </a:rPr>
              <a:t>استكشاف</a:t>
            </a:r>
            <a:r>
              <a:rPr lang="ar-EG" sz="2600" dirty="0" smtClean="0"/>
              <a:t> </a:t>
            </a:r>
            <a:r>
              <a:rPr lang="ar-EG" sz="2600" dirty="0" smtClean="0">
                <a:solidFill>
                  <a:srgbClr val="FF0000"/>
                </a:solidFill>
              </a:rPr>
              <a:t>ما لدى الطرف الآخر من حقائق وإيجابيات </a:t>
            </a:r>
            <a:r>
              <a:rPr lang="ar-EG" sz="2600" dirty="0" smtClean="0"/>
              <a:t>والاعتراف </a:t>
            </a:r>
            <a:r>
              <a:rPr lang="ar-EG" sz="2600" dirty="0" err="1" smtClean="0"/>
              <a:t>بها</a:t>
            </a:r>
            <a:r>
              <a:rPr lang="ar-EG" sz="2600" dirty="0" smtClean="0"/>
              <a:t> وقبولها والاستفادة منها طالما (أن الحكمة ضالة المؤمن أنى وجدها فهو أولى بها). </a:t>
            </a:r>
            <a:endParaRPr lang="en-US" sz="2600" dirty="0" smtClean="0"/>
          </a:p>
          <a:p>
            <a:pPr lvl="0" algn="just" rtl="1"/>
            <a:endParaRPr lang="en-US" sz="2600"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lvl="0" algn="just" rtl="1"/>
            <a:r>
              <a:rPr lang="ar-SA" sz="2600" dirty="0" smtClean="0"/>
              <a:t>4- </a:t>
            </a:r>
            <a:r>
              <a:rPr lang="ar-EG" sz="2600" dirty="0" smtClean="0"/>
              <a:t>العمل على </a:t>
            </a:r>
            <a:r>
              <a:rPr lang="ar-EG" sz="2600" dirty="0" smtClean="0">
                <a:solidFill>
                  <a:srgbClr val="FF0000"/>
                </a:solidFill>
              </a:rPr>
              <a:t>استكشاف ما عند المحاور من معلومات غير صحيحة أو دقيقة </a:t>
            </a:r>
            <a:r>
              <a:rPr lang="ar-EG" sz="2600" dirty="0" smtClean="0"/>
              <a:t>ومما في وجهات نظره أو مواقفه من ثغرات وأخطاء والعمل على تداركها وإصلاحها. </a:t>
            </a:r>
            <a:endParaRPr lang="ar-SA" sz="2600" dirty="0" smtClean="0"/>
          </a:p>
          <a:p>
            <a:pPr lvl="0" algn="just" rtl="1"/>
            <a:r>
              <a:rPr lang="ar-SA" sz="2600" dirty="0" smtClean="0"/>
              <a:t>5-</a:t>
            </a:r>
            <a:r>
              <a:rPr lang="ar-SA" sz="2600" dirty="0" smtClean="0">
                <a:solidFill>
                  <a:srgbClr val="FF0000"/>
                </a:solidFill>
              </a:rPr>
              <a:t> </a:t>
            </a:r>
            <a:r>
              <a:rPr lang="ar-EG" sz="2600" dirty="0" smtClean="0">
                <a:solidFill>
                  <a:srgbClr val="FF0000"/>
                </a:solidFill>
              </a:rPr>
              <a:t>تشييد جسر للتواصل </a:t>
            </a:r>
            <a:r>
              <a:rPr lang="ar-EG" sz="2600" dirty="0" smtClean="0"/>
              <a:t>السلمي البناء وسد الطريق أمام المواجهات والمصادمات مما يبدد الجهود. </a:t>
            </a:r>
            <a:endParaRPr lang="ar-SA" sz="2600" dirty="0" smtClean="0"/>
          </a:p>
          <a:p>
            <a:pPr lvl="0" algn="just" rtl="1"/>
            <a:r>
              <a:rPr lang="ar-SA" sz="2600" dirty="0" smtClean="0"/>
              <a:t>6- </a:t>
            </a:r>
            <a:r>
              <a:rPr lang="ar-EG" sz="2600" dirty="0" smtClean="0"/>
              <a:t>أن الحوار </a:t>
            </a:r>
            <a:r>
              <a:rPr lang="ar-EG" sz="2600" dirty="0" smtClean="0">
                <a:solidFill>
                  <a:srgbClr val="FF0000"/>
                </a:solidFill>
              </a:rPr>
              <a:t>يساعد على التوقد الذهني </a:t>
            </a:r>
            <a:r>
              <a:rPr lang="ar-EG" sz="2600" dirty="0" smtClean="0"/>
              <a:t>وهي صفة ملازمة لأجواء التحدي الفكري والحوار المتبادل. </a:t>
            </a:r>
            <a:endParaRPr lang="en-US" sz="2600" dirty="0" smtClean="0"/>
          </a:p>
          <a:p>
            <a:pPr lvl="0" algn="just" rtl="1"/>
            <a:r>
              <a:rPr lang="ar-SA" sz="2600" dirty="0" smtClean="0"/>
              <a:t>7- </a:t>
            </a:r>
            <a:r>
              <a:rPr lang="ar-EG" sz="2600" dirty="0" smtClean="0"/>
              <a:t>قد </a:t>
            </a:r>
            <a:r>
              <a:rPr lang="ar-EG" sz="2600" dirty="0" smtClean="0">
                <a:solidFill>
                  <a:srgbClr val="FF0000"/>
                </a:solidFill>
              </a:rPr>
              <a:t>يؤدي الحوار إلى إيضاح الحقيقة بالإضافة إليها</a:t>
            </a:r>
            <a:r>
              <a:rPr lang="ar-EG" sz="2600" dirty="0" smtClean="0"/>
              <a:t>، فيعطي كل فرد ما يعرف من أجزاء الحقيقة حتى يمكن تركيبها كاملة وحتى صاحب الحق فإن أجزاء من الحق تبرز له بصورة أوضح أثناء توقده الذهني في لحظات الحوار. </a:t>
            </a:r>
            <a:endParaRPr lang="en-US" sz="2600" dirty="0" smtClean="0"/>
          </a:p>
          <a:p>
            <a:pPr lvl="0" algn="just" rtl="1">
              <a:buFontTx/>
              <a:buChar char="-"/>
            </a:pPr>
            <a:endParaRPr lang="en-US" sz="2600" dirty="0" smtClean="0"/>
          </a:p>
          <a:p>
            <a:pPr lvl="0" algn="just" rtl="1"/>
            <a:endParaRPr lang="en-US" sz="26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algn="just" rtl="1"/>
            <a:r>
              <a:rPr lang="ar-SA" sz="2600" dirty="0" smtClean="0"/>
              <a:t> 8- </a:t>
            </a:r>
            <a:r>
              <a:rPr lang="ar-SA" sz="2600" dirty="0" smtClean="0">
                <a:solidFill>
                  <a:srgbClr val="FF0000"/>
                </a:solidFill>
              </a:rPr>
              <a:t>إحباط حجج المتطرفين والمتعدين </a:t>
            </a:r>
            <a:r>
              <a:rPr lang="ar-SA" sz="2600" dirty="0" smtClean="0"/>
              <a:t>فكثير من حوارات كبار علماء الإسلام مع الفرق الضالة كشفت زيف أفكارهم وذلك ما سجلته كتب تراثية خالدة كالملل والنحل </a:t>
            </a:r>
            <a:r>
              <a:rPr lang="ar-SA" sz="2600" dirty="0" err="1" smtClean="0"/>
              <a:t>للشهرستاني</a:t>
            </a:r>
            <a:r>
              <a:rPr lang="ar-SA" sz="2600" dirty="0" smtClean="0"/>
              <a:t> والفصل بين الملل والأهواء والنحل لابن رشد والرد على </a:t>
            </a:r>
            <a:r>
              <a:rPr lang="ar-SA" sz="2600" dirty="0" err="1" smtClean="0"/>
              <a:t>الجهمية</a:t>
            </a:r>
            <a:r>
              <a:rPr lang="ar-SA" sz="2600" dirty="0" smtClean="0"/>
              <a:t> لابن تيمية والصواعق المرسلة لابن القيم والمسألة </a:t>
            </a:r>
            <a:r>
              <a:rPr lang="ar-SA" sz="2600" dirty="0" err="1" smtClean="0"/>
              <a:t>القاديانية</a:t>
            </a:r>
            <a:r>
              <a:rPr lang="ar-SA" sz="2600" dirty="0" smtClean="0"/>
              <a:t> </a:t>
            </a:r>
            <a:r>
              <a:rPr lang="ar-SA" sz="2600" dirty="0" err="1" smtClean="0"/>
              <a:t>للمودودي</a:t>
            </a:r>
            <a:r>
              <a:rPr lang="ar-SA" sz="2600" dirty="0" smtClean="0"/>
              <a:t> وغيرها.</a:t>
            </a:r>
          </a:p>
          <a:p>
            <a:pPr rtl="1"/>
            <a:r>
              <a:rPr lang="ar-SA" sz="2600" dirty="0" smtClean="0"/>
              <a:t>9- </a:t>
            </a:r>
            <a:r>
              <a:rPr lang="ar-EG" sz="2600" b="1" dirty="0" smtClean="0">
                <a:solidFill>
                  <a:srgbClr val="FF0000"/>
                </a:solidFill>
              </a:rPr>
              <a:t>إقامة الحجة</a:t>
            </a:r>
            <a:r>
              <a:rPr lang="ar-SA" sz="2600" b="1" dirty="0" smtClean="0"/>
              <a:t>:</a:t>
            </a:r>
            <a:r>
              <a:rPr lang="ar-EG" sz="2600" dirty="0" smtClean="0"/>
              <a:t> الغاية من الحوار إقامة الحجة ودفع الشبهة والفاسد من القول والرأي. والسير بطرق الاستدلال الصحيح للوصول إلى الحق. </a:t>
            </a:r>
            <a:endParaRPr lang="ar-SA" sz="2600" dirty="0" smtClean="0"/>
          </a:p>
          <a:p>
            <a:pPr rtl="1"/>
            <a:r>
              <a:rPr lang="ar-SA" sz="2600" dirty="0" smtClean="0"/>
              <a:t>10- </a:t>
            </a:r>
            <a:r>
              <a:rPr lang="ar-EG" sz="2600" b="1" dirty="0" smtClean="0">
                <a:solidFill>
                  <a:srgbClr val="FF0000"/>
                </a:solidFill>
              </a:rPr>
              <a:t>الدعوة</a:t>
            </a:r>
            <a:r>
              <a:rPr lang="ar-SA" sz="2600" b="1" dirty="0" smtClean="0">
                <a:solidFill>
                  <a:srgbClr val="FF0000"/>
                </a:solidFill>
              </a:rPr>
              <a:t>:</a:t>
            </a:r>
            <a:r>
              <a:rPr lang="ar-EG" sz="2600" dirty="0" smtClean="0"/>
              <a:t> الحوار الهادئ مفتاح للقلوب وطريق إلى النفوس. قال تعالى: </a:t>
            </a:r>
            <a:r>
              <a:rPr lang="ar-SA" sz="2600" b="1" dirty="0" smtClean="0">
                <a:sym typeface="HQPB2"/>
              </a:rPr>
              <a:t>(</a:t>
            </a:r>
            <a:r>
              <a:rPr lang="ar-EG" sz="2600" b="1" dirty="0" smtClean="0"/>
              <a:t>ادْعُ إِلَى سَبِيلِ رَبِّكَ بِالْحِكْمَةِ وَالْمَوْعِظَةِ الْحَسَنَةِ وَجَادِلْهُمْ بِالَّتِي هِيَ أَحْسَنُ</a:t>
            </a:r>
            <a:r>
              <a:rPr lang="ar-SA" sz="2600" b="1" dirty="0" smtClean="0">
                <a:sym typeface="HQPB2"/>
              </a:rPr>
              <a:t>)</a:t>
            </a:r>
            <a:r>
              <a:rPr lang="ar-EG" sz="2600" dirty="0" smtClean="0"/>
              <a:t>[النحل:125]. </a:t>
            </a:r>
            <a:endParaRPr lang="en-US" sz="2600" dirty="0" smtClean="0"/>
          </a:p>
          <a:p>
            <a:pPr lvl="0" algn="just" rtl="1"/>
            <a:endParaRPr lang="en-US" sz="2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rtl="1"/>
            <a:r>
              <a:rPr lang="ar-SA" sz="2600" b="1" dirty="0" smtClean="0"/>
              <a:t>11-</a:t>
            </a:r>
            <a:r>
              <a:rPr lang="ar-SA" sz="2600" b="1" dirty="0" smtClean="0">
                <a:solidFill>
                  <a:srgbClr val="FF0000"/>
                </a:solidFill>
              </a:rPr>
              <a:t> </a:t>
            </a:r>
            <a:r>
              <a:rPr lang="ar-EG" sz="2600" b="1" dirty="0" smtClean="0">
                <a:solidFill>
                  <a:srgbClr val="FF0000"/>
                </a:solidFill>
              </a:rPr>
              <a:t>تقريب وجهات النظر</a:t>
            </a:r>
            <a:r>
              <a:rPr lang="ar-SA" sz="2600" b="1" dirty="0" smtClean="0"/>
              <a:t>:</a:t>
            </a:r>
            <a:r>
              <a:rPr lang="ar-EG" sz="2600" dirty="0" smtClean="0"/>
              <a:t> من ثمرات الحوار تضييق هوة الخلاف، وتقريب وجهات النظر، وإيجاد حل وسط يرضي الأطراف في زمن كثر فيه التباغض والتناحر. </a:t>
            </a:r>
            <a:endParaRPr lang="ar-SA" sz="2600" dirty="0" smtClean="0"/>
          </a:p>
          <a:p>
            <a:pPr rtl="1"/>
            <a:r>
              <a:rPr lang="ar-SA" sz="2600" b="1" dirty="0" smtClean="0"/>
              <a:t>12-</a:t>
            </a:r>
            <a:r>
              <a:rPr lang="ar-SA" sz="2600" b="1" dirty="0" smtClean="0">
                <a:solidFill>
                  <a:srgbClr val="FF0000"/>
                </a:solidFill>
              </a:rPr>
              <a:t> </a:t>
            </a:r>
            <a:r>
              <a:rPr lang="ar-EG" sz="2600" b="1" dirty="0" smtClean="0">
                <a:solidFill>
                  <a:srgbClr val="FF0000"/>
                </a:solidFill>
              </a:rPr>
              <a:t>كشف الشبهات </a:t>
            </a:r>
            <a:r>
              <a:rPr lang="ar-SA" sz="2600" b="1" dirty="0" smtClean="0"/>
              <a:t>: </a:t>
            </a:r>
            <a:r>
              <a:rPr lang="ar-EG" sz="2600" dirty="0" smtClean="0"/>
              <a:t>كشف الشبهات والرد على الأباطيل، لإظهار الحق وإزهاق الباطل، كما قال تعالى: </a:t>
            </a:r>
            <a:r>
              <a:rPr lang="ar-SA" sz="2600" b="1" dirty="0" smtClean="0">
                <a:sym typeface="HQPB2"/>
              </a:rPr>
              <a:t>(</a:t>
            </a:r>
            <a:r>
              <a:rPr lang="en-US" sz="2600" b="1" dirty="0" smtClean="0"/>
              <a:t> </a:t>
            </a:r>
            <a:r>
              <a:rPr lang="ar-EG" sz="2600" b="1" dirty="0" smtClean="0"/>
              <a:t>وَكَذَلِكَ نُفَصِّلُ الْآيَاتِ وَلِتَسْتَبِينَ سَبِيلُ الْمُجْرِمِينَ</a:t>
            </a:r>
            <a:r>
              <a:rPr lang="ar-SA" sz="2600" b="1" dirty="0" smtClean="0"/>
              <a:t>)</a:t>
            </a:r>
            <a:r>
              <a:rPr lang="ar-EG" sz="2600" dirty="0" smtClean="0"/>
              <a:t>[الأنعام:55]. </a:t>
            </a:r>
            <a:endParaRPr lang="en-US" sz="2600" dirty="0" smtClean="0"/>
          </a:p>
          <a:p>
            <a:pPr rtl="1"/>
            <a:endParaRPr lang="en-US" sz="2600"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sz="3200" b="1" u="sng" dirty="0" smtClean="0"/>
              <a:t>الأصول التي تضبط مسار الحوار </a:t>
            </a:r>
            <a:r>
              <a:rPr lang="ar-SA" sz="3200" b="1" u="sng" dirty="0" smtClean="0"/>
              <a:t>:</a:t>
            </a:r>
            <a:endParaRPr lang="en-US" sz="3200" dirty="0"/>
          </a:p>
        </p:txBody>
      </p:sp>
      <p:sp>
        <p:nvSpPr>
          <p:cNvPr id="3" name="عنصر نائب للمحتوى 2"/>
          <p:cNvSpPr>
            <a:spLocks noGrp="1"/>
          </p:cNvSpPr>
          <p:nvPr>
            <p:ph idx="1"/>
          </p:nvPr>
        </p:nvSpPr>
        <p:spPr>
          <a:xfrm>
            <a:off x="304800" y="1371600"/>
            <a:ext cx="9220200" cy="4754563"/>
          </a:xfrm>
        </p:spPr>
        <p:txBody>
          <a:bodyPr/>
          <a:lstStyle/>
          <a:p>
            <a:pPr algn="just" rtl="1"/>
            <a:r>
              <a:rPr lang="ar-EG" sz="2600" b="1" dirty="0" smtClean="0"/>
              <a:t>الأصل الأول </a:t>
            </a:r>
            <a:r>
              <a:rPr lang="ar-EG" sz="2600" b="1" dirty="0" smtClean="0">
                <a:solidFill>
                  <a:srgbClr val="FF0000"/>
                </a:solidFill>
              </a:rPr>
              <a:t>إرادة الوصول إلى الحق </a:t>
            </a:r>
            <a:endParaRPr lang="en-US" sz="2600" b="1" dirty="0" smtClean="0">
              <a:solidFill>
                <a:srgbClr val="FF0000"/>
              </a:solidFill>
            </a:endParaRPr>
          </a:p>
          <a:p>
            <a:pPr algn="just" rtl="1"/>
            <a:r>
              <a:rPr lang="ar-EG" sz="2600" dirty="0" smtClean="0"/>
              <a:t>فلا بد من التجرد في طلب الحق، والحذر من التعصب والهوى، وإظهار الغلبة والمجادلة بالباطل. يقول الإمام الغزالي عند ذكره لعلامات طلب الحق: "أن يكون في طلب الحق كناشد ضالة، لا يفرّق بين أن تظهر الضالة على يده، أو على يد من يعاونه، ويرى رفيقه معينًا لا خصمًا، ويشكره إذا عرفه الخطأ وأظهر له الحق”</a:t>
            </a:r>
            <a:endParaRPr lang="ar-SA" sz="2600" dirty="0" smtClean="0"/>
          </a:p>
          <a:p>
            <a:pPr algn="just" rtl="1"/>
            <a:r>
              <a:rPr lang="ar-EG" sz="2600" b="1" dirty="0" smtClean="0"/>
              <a:t>الأصل الثاني </a:t>
            </a:r>
            <a:r>
              <a:rPr lang="ar-EG" sz="2600" b="1" dirty="0" smtClean="0">
                <a:solidFill>
                  <a:srgbClr val="FF0000"/>
                </a:solidFill>
              </a:rPr>
              <a:t>تحديد الهدف والقضية </a:t>
            </a:r>
            <a:endParaRPr lang="en-US" sz="2600" b="1" dirty="0" smtClean="0">
              <a:solidFill>
                <a:srgbClr val="FF0000"/>
              </a:solidFill>
            </a:endParaRPr>
          </a:p>
          <a:p>
            <a:pPr algn="just" rtl="1"/>
            <a:r>
              <a:rPr lang="ar-EG" sz="2600" dirty="0" smtClean="0"/>
              <a:t>تحديد الهدف والقضية التي يدور حولها الحوار، فإن كثيرًا من الحوارات تتحول إلى</a:t>
            </a:r>
            <a:r>
              <a:rPr lang="ar-SA" sz="2600" dirty="0" smtClean="0"/>
              <a:t> </a:t>
            </a:r>
            <a:r>
              <a:rPr lang="ar-EG" sz="2600" dirty="0" smtClean="0"/>
              <a:t>جدل عقيم </a:t>
            </a:r>
            <a:r>
              <a:rPr lang="ar-EG" sz="2600" dirty="0" err="1" smtClean="0"/>
              <a:t>سائب</a:t>
            </a:r>
            <a:r>
              <a:rPr lang="ar-EG" sz="2600" dirty="0" smtClean="0"/>
              <a:t> ليس له نقطة محددة ينتهي إليها. </a:t>
            </a:r>
            <a:endParaRPr lang="en-US" sz="2600" dirty="0" smtClean="0"/>
          </a:p>
          <a:p>
            <a:pPr algn="just" rtl="1"/>
            <a:endParaRPr lang="en-US" sz="2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algn="just" rtl="1"/>
            <a:r>
              <a:rPr lang="ar-EG" sz="2600" b="1" dirty="0" smtClean="0"/>
              <a:t>الأصل الثالث </a:t>
            </a:r>
            <a:r>
              <a:rPr lang="ar-EG" sz="2600" b="1" dirty="0" smtClean="0">
                <a:solidFill>
                  <a:srgbClr val="FF0000"/>
                </a:solidFill>
              </a:rPr>
              <a:t>الاتفاق على أصل يرجع إليه</a:t>
            </a:r>
            <a:r>
              <a:rPr lang="ar-SA" sz="2600" b="1" dirty="0" smtClean="0">
                <a:solidFill>
                  <a:srgbClr val="FF0000"/>
                </a:solidFill>
              </a:rPr>
              <a:t>:</a:t>
            </a:r>
            <a:endParaRPr lang="en-US" sz="2600" b="1" dirty="0" smtClean="0">
              <a:solidFill>
                <a:srgbClr val="FF0000"/>
              </a:solidFill>
            </a:endParaRPr>
          </a:p>
          <a:p>
            <a:pPr algn="just" rtl="1"/>
            <a:r>
              <a:rPr lang="ar-EG" sz="2600" b="1" dirty="0" smtClean="0"/>
              <a:t>والمرجعية العليا عند كل مسلم هي الكتاب والسنة، والضوابط المنهجية في فهم الكتاب والسنة. وقد أمر الله بالرد إليهما فقال سبحانه: </a:t>
            </a:r>
            <a:r>
              <a:rPr lang="ar-SA" sz="2600" b="1" dirty="0" smtClean="0"/>
              <a:t>(</a:t>
            </a:r>
            <a:r>
              <a:rPr lang="ar-EG" sz="2600" b="1" dirty="0" smtClean="0"/>
              <a:t>فَإِنْ تَنَازَعْتُمْ فِي شَيْءٍ فَرُدُّوهُ إِلَى اللَّهِ وَالرَّسُولِ</a:t>
            </a:r>
            <a:r>
              <a:rPr lang="ar-SA" sz="2600" b="1" dirty="0" smtClean="0"/>
              <a:t>)</a:t>
            </a:r>
            <a:r>
              <a:rPr lang="ar-EG" sz="2600" b="1" dirty="0" smtClean="0"/>
              <a:t>[ النساء: 59 ]. </a:t>
            </a:r>
            <a:endParaRPr lang="en-US" sz="2600" b="1" dirty="0" smtClean="0"/>
          </a:p>
          <a:p>
            <a:pPr algn="just" rtl="1"/>
            <a:r>
              <a:rPr lang="ar-EG" sz="2600" dirty="0" smtClean="0"/>
              <a:t>فالاتفاق على منهج النظر والاستدلال قبل البدء في أي نقاش علمي يضبط مسار الحوار ويوجهه نحو النجاح، إذ إن الاختلاف في المنهج سيؤدي إلى الدوران في حلقة مفرغة لا حصر لها ولا ضابط. </a:t>
            </a:r>
            <a:endParaRPr lang="en-US" sz="2600" dirty="0" smtClean="0"/>
          </a:p>
          <a:p>
            <a:pPr algn="just" rtl="1"/>
            <a:r>
              <a:rPr lang="ar-EG" sz="2600" b="1" dirty="0" smtClean="0"/>
              <a:t>الأصل الرابع </a:t>
            </a:r>
            <a:r>
              <a:rPr lang="ar-EG" sz="2600" b="1" dirty="0" smtClean="0">
                <a:solidFill>
                  <a:srgbClr val="FF0000"/>
                </a:solidFill>
              </a:rPr>
              <a:t>عدم مناقشة الفرع قبل الاتفاق على الأصل</a:t>
            </a:r>
            <a:r>
              <a:rPr lang="ar-SA" sz="2600" b="1" dirty="0" smtClean="0">
                <a:solidFill>
                  <a:srgbClr val="FF0000"/>
                </a:solidFill>
              </a:rPr>
              <a:t>:</a:t>
            </a:r>
            <a:r>
              <a:rPr lang="ar-EG" sz="2600" b="1" dirty="0" smtClean="0">
                <a:solidFill>
                  <a:srgbClr val="FF0000"/>
                </a:solidFill>
              </a:rPr>
              <a:t> </a:t>
            </a:r>
            <a:endParaRPr lang="en-US" sz="2600" b="1" dirty="0" smtClean="0">
              <a:solidFill>
                <a:srgbClr val="FF0000"/>
              </a:solidFill>
            </a:endParaRPr>
          </a:p>
          <a:p>
            <a:pPr algn="just" rtl="1"/>
            <a:r>
              <a:rPr lang="ar-EG" sz="2600" dirty="0" smtClean="0"/>
              <a:t>فلا بد من البدء بالأهم من الأصول وضبطها والاتفاق عليها، ومن ثم الانطلاق منها لمناقشة الفروع والحوار حولها. </a:t>
            </a:r>
            <a:endParaRPr lang="en-US" sz="2600"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3200" b="1" u="sng" dirty="0" smtClean="0"/>
              <a:t>دعوة القرآن الكريم والسنة النبوية الشريفة إلى الحوار </a:t>
            </a:r>
            <a:endParaRPr lang="en-US" sz="3200" dirty="0"/>
          </a:p>
        </p:txBody>
      </p:sp>
      <p:sp>
        <p:nvSpPr>
          <p:cNvPr id="3" name="عنصر نائب للمحتوى 2"/>
          <p:cNvSpPr>
            <a:spLocks noGrp="1"/>
          </p:cNvSpPr>
          <p:nvPr>
            <p:ph idx="1"/>
          </p:nvPr>
        </p:nvSpPr>
        <p:spPr>
          <a:xfrm>
            <a:off x="304800" y="1371600"/>
            <a:ext cx="9372600" cy="4754563"/>
          </a:xfrm>
        </p:spPr>
        <p:txBody>
          <a:bodyPr/>
          <a:lstStyle/>
          <a:p>
            <a:pPr algn="just" rtl="1"/>
            <a:r>
              <a:rPr lang="ar-EG" sz="2600" dirty="0" smtClean="0"/>
              <a:t>ليس أدل على ذلك من ورود مبادئ للصيغ البيانية في القرآن الكريم: </a:t>
            </a:r>
            <a:endParaRPr lang="en-US" sz="2600" dirty="0" smtClean="0"/>
          </a:p>
          <a:p>
            <a:pPr algn="just" rtl="1"/>
            <a:r>
              <a:rPr lang="ar-EG" sz="2600" dirty="0" smtClean="0"/>
              <a:t>ولا غرو فالقرآن الكريم كله بيان وهدى للناس، بل هو قمة البيان وذروة البلاغة، من ذلك:</a:t>
            </a:r>
            <a:endParaRPr lang="ar-SA" sz="2600" dirty="0" smtClean="0"/>
          </a:p>
          <a:p>
            <a:pPr marL="514350" indent="-514350" algn="just" rtl="1">
              <a:buAutoNum type="arabicPeriod"/>
            </a:pPr>
            <a:r>
              <a:rPr lang="ar-EG" sz="2600" dirty="0" smtClean="0">
                <a:solidFill>
                  <a:srgbClr val="FF0000"/>
                </a:solidFill>
              </a:rPr>
              <a:t>ورود السياق القرآني الجليل مصدراً بصيغة الأمر (قًُلْ) </a:t>
            </a:r>
            <a:r>
              <a:rPr lang="ar-EG" sz="2600" dirty="0" smtClean="0"/>
              <a:t>المشعرة بأن الداعية ينبغي أن يصدع بالحق وأن يتخذ من القول المبين والحجة البالغة منهاجا وغاية،</a:t>
            </a:r>
            <a:endParaRPr lang="ar-SA" sz="2600" dirty="0" smtClean="0"/>
          </a:p>
          <a:p>
            <a:pPr marL="514350" indent="-514350" algn="just" rtl="1">
              <a:buFontTx/>
              <a:buChar char="-"/>
            </a:pPr>
            <a:r>
              <a:rPr lang="ar-EG" sz="2600" dirty="0" smtClean="0"/>
              <a:t>كما في قوله تعالى </a:t>
            </a:r>
            <a:r>
              <a:rPr lang="ar-EG" sz="2600" dirty="0" smtClean="0">
                <a:solidFill>
                  <a:srgbClr val="FF0000"/>
                </a:solidFill>
              </a:rPr>
              <a:t>في تقرير التوحيد</a:t>
            </a:r>
            <a:r>
              <a:rPr lang="ar-EG" sz="2600" dirty="0" smtClean="0"/>
              <a:t>: </a:t>
            </a:r>
            <a:r>
              <a:rPr lang="ar-SA" sz="2600" dirty="0" smtClean="0">
                <a:sym typeface="HQPB2"/>
              </a:rPr>
              <a:t>(</a:t>
            </a:r>
            <a:r>
              <a:rPr lang="ar-EG" sz="2600" b="1" dirty="0" smtClean="0"/>
              <a:t>قُلْ أَغَيْرَ اللَّهِ أَتَّخِذُ وَلِيًّا فَاطِرِ السَّمَاوَاتِ وَالْأَرْضِ وَهُوَ يُطْعِمُ وَلَا يُطْعَمُ قُلْ إِنِّي أُمِرْتُ أَنْ أَكُونَ أَوَّلَ مَنْ أَسْلَمَ وَلَا تَكُونَنَّ مِنَ الْمُشْرِكِينَ * قُلْ إِنِّي أَخَافُ إِنْ عَصَيْتُ رَبِّي عَذَابَ يَوْمٍ عَظِيمٍ</a:t>
            </a:r>
            <a:r>
              <a:rPr lang="ar-SA" sz="2600" b="1" dirty="0" smtClean="0"/>
              <a:t> ...) {</a:t>
            </a:r>
            <a:r>
              <a:rPr lang="ar-EG" sz="2600" b="1" dirty="0" smtClean="0"/>
              <a:t>سورة الأنعام آية: 14- 19</a:t>
            </a:r>
            <a:r>
              <a:rPr lang="ar-SA" sz="2600" b="1" dirty="0" smtClean="0"/>
              <a:t>}. وقوله تعالى: </a:t>
            </a:r>
            <a:r>
              <a:rPr lang="ar-SA" sz="2600" dirty="0" smtClean="0">
                <a:sym typeface="HQPB2"/>
              </a:rPr>
              <a:t>(</a:t>
            </a:r>
            <a:r>
              <a:rPr lang="ar-EG" sz="2600" b="1" dirty="0" smtClean="0"/>
              <a:t>قُلْ مَنْ رَبُّ السَّمَاوَاتِ وَالْأَرْضِ قُلِ اللَّهُ قُلْ أَفَاتَّخَذْتُمْ مِنْ دُونِهِ أَوْلِيَاءَ لَا يَمْلِكُونَ لِأَنْفُسِهِمْ نَفْعًا وَلَا ضَرًّا</a:t>
            </a:r>
            <a:r>
              <a:rPr lang="ar-SA" sz="2600" b="1" dirty="0" smtClean="0"/>
              <a:t>...)</a:t>
            </a:r>
            <a:r>
              <a:rPr lang="ar-EG" sz="2600" b="1" dirty="0" smtClean="0"/>
              <a:t> </a:t>
            </a:r>
            <a:r>
              <a:rPr lang="ar-EG" sz="2600" dirty="0" smtClean="0"/>
              <a:t>[ الرعد: 16]. </a:t>
            </a:r>
            <a:endParaRPr lang="en-US" sz="2600" dirty="0" smtClean="0"/>
          </a:p>
          <a:p>
            <a:pPr marL="514350" indent="-514350" algn="just" rtl="1">
              <a:buFontTx/>
              <a:buChar char="-"/>
            </a:pPr>
            <a:endParaRPr lang="ar-SA" sz="2600" b="1" dirty="0" smtClean="0"/>
          </a:p>
          <a:p>
            <a:pPr marL="514350" indent="-514350" algn="just" rtl="1"/>
            <a:endParaRPr lang="en-US" sz="2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algn="just" rtl="1"/>
            <a:r>
              <a:rPr lang="ar-SA" sz="2600" dirty="0" smtClean="0"/>
              <a:t>- </a:t>
            </a:r>
            <a:r>
              <a:rPr lang="ar-EG" sz="2600" dirty="0" smtClean="0"/>
              <a:t>وأيضا في </a:t>
            </a:r>
            <a:r>
              <a:rPr lang="ar-EG" sz="2600" dirty="0" smtClean="0">
                <a:solidFill>
                  <a:srgbClr val="FF0000"/>
                </a:solidFill>
              </a:rPr>
              <a:t>الرد على المشركين</a:t>
            </a:r>
            <a:r>
              <a:rPr lang="ar-EG" sz="2600" dirty="0" smtClean="0"/>
              <a:t>: </a:t>
            </a:r>
            <a:r>
              <a:rPr lang="ar-SA" sz="2600" dirty="0" smtClean="0">
                <a:sym typeface="HQPB2"/>
              </a:rPr>
              <a:t>(</a:t>
            </a:r>
            <a:r>
              <a:rPr lang="en-US" sz="2600" b="1" dirty="0" smtClean="0"/>
              <a:t> </a:t>
            </a:r>
            <a:r>
              <a:rPr lang="ar-EG" sz="2600" b="1" dirty="0" smtClean="0"/>
              <a:t>قُلْ مَنْ يَرْزُقُكُمْ مِنَ السَّمَاوَاتِ وَالْأَرْضِ قُلِ اللَّهُ وَإِنَّا أَوْ إِيَّاكُمْ لَعَلَى هُدًى أَوْ فِي ضَلَالٍ مُبِينٍ * قُلْ لَا تُسْأَلُونَ عَمَّا أَجْرَمْنَا وَلَا نُسْأَلُ عَمَّا تَعْمَلُونَ * قُلْ يَجْمَعُ بَيْنَنَا رَبُّنَا ثُمَّ يَفْتَحُ بَيْنَنَا بِالْحَقِّ وَهُوَ الْفَتَّاحُ الْعَلِيمُ * قُلْ أَرُونِيَ الَّذِينَ أَلْحَقْتُمْ بِهِ شُرَكَاءَ كَلَّا بَلْ هُوَ اللَّهُ الْعَزِيزُ الْحَكِيمُ </a:t>
            </a:r>
            <a:r>
              <a:rPr lang="ar-SA" sz="2600" dirty="0" smtClean="0">
                <a:sym typeface="HQPB2"/>
              </a:rPr>
              <a:t>)</a:t>
            </a:r>
            <a:r>
              <a:rPr lang="ar-EG" sz="2600" dirty="0" smtClean="0"/>
              <a:t>[سبأ: 24-27]. </a:t>
            </a:r>
            <a:endParaRPr lang="en-US" sz="2600" dirty="0" smtClean="0"/>
          </a:p>
          <a:p>
            <a:pPr algn="just" rtl="1"/>
            <a:r>
              <a:rPr lang="ar-SA" sz="2600" dirty="0" smtClean="0"/>
              <a:t>- </a:t>
            </a:r>
            <a:r>
              <a:rPr lang="ar-EG" sz="2600" dirty="0" smtClean="0"/>
              <a:t>وأيضا في </a:t>
            </a:r>
            <a:r>
              <a:rPr lang="ar-EG" sz="2600" dirty="0" smtClean="0">
                <a:solidFill>
                  <a:srgbClr val="FF0000"/>
                </a:solidFill>
              </a:rPr>
              <a:t>الرد على منكري النبوة</a:t>
            </a:r>
            <a:r>
              <a:rPr lang="ar-EG" sz="2600" dirty="0" smtClean="0"/>
              <a:t>: </a:t>
            </a:r>
            <a:r>
              <a:rPr lang="ar-SA" sz="2600" dirty="0" smtClean="0">
                <a:sym typeface="HQPB2"/>
              </a:rPr>
              <a:t>(</a:t>
            </a:r>
            <a:r>
              <a:rPr lang="ar-EG" sz="2600" b="1" dirty="0" smtClean="0"/>
              <a:t>قُلْ إِنَّمَا أَعِظُكُمْ بِوَاحِدَةٍ أَنْ تَقُومُوا لِلَّهِ مَثْنَى وَفُرَادَى ثُمَّ تَتَفَكَّرُوا مَا بِصَاحِبِكُمْ مِنْ جِنَّةٍ إِنْ هُوَ إِلَّا نَذِيرٌ لَكُمْ بَيْنَ يَدَيْ عَذَابٍ شَدِيدٍ * قُلْ مَا سَأَلْتُكُمْ مِنْ أَجْرٍ فَهُوَ لَكُمْ إِنْ أَجْرِيَ إِلَّا عَلَى اللَّهِ وَهُوَ عَلَى كُلِّ شَيْءٍ شَهِيدٌ * قُلْ إِنَّ رَبِّي يَقْذِفُ بِالْحَقِّ عَلَّامُ الْغُيُوبِ * قُلْ جَاءَ الْحَقُّ وَمَا يُبْدِئُ الْبَاطِلُ وَمَا يُعِيدُ * قُلْ إِنْ ضَلَلْتُ فَإِنَّمَا أَضِلُّ عَلَى نَفْسِي وَإِنِ اهْتَدَيْتُ فَبِمَا يُوحِي إِلَيَّ رَبِّي إِنَّهُ سَمِيعٌ قَرِيبٌ</a:t>
            </a:r>
            <a:r>
              <a:rPr lang="ar-SA" sz="2600" dirty="0" smtClean="0">
                <a:sym typeface="HQPB2"/>
              </a:rPr>
              <a:t>)</a:t>
            </a:r>
            <a:r>
              <a:rPr lang="ar-EG" sz="2600" dirty="0" smtClean="0"/>
              <a:t> [سبأ: 46-50].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754563"/>
          </a:xfrm>
        </p:spPr>
        <p:txBody>
          <a:bodyPr/>
          <a:lstStyle/>
          <a:p>
            <a:pPr algn="just" rtl="1"/>
            <a:r>
              <a:rPr lang="ar-SA" sz="2600" dirty="0" smtClean="0">
                <a:solidFill>
                  <a:srgbClr val="FF0000"/>
                </a:solidFill>
              </a:rPr>
              <a:t>2- </a:t>
            </a:r>
            <a:r>
              <a:rPr lang="ar-EG" sz="2600" dirty="0" smtClean="0">
                <a:solidFill>
                  <a:srgbClr val="FF0000"/>
                </a:solidFill>
              </a:rPr>
              <a:t>وقد يأتي الأسلوب القرآني الجليل على شكل تعليم الحوار</a:t>
            </a:r>
            <a:r>
              <a:rPr lang="ar-SA" sz="2600" dirty="0" smtClean="0">
                <a:solidFill>
                  <a:srgbClr val="FF0000"/>
                </a:solidFill>
              </a:rPr>
              <a:t>: </a:t>
            </a:r>
            <a:r>
              <a:rPr lang="ar-SA" sz="2600" dirty="0" smtClean="0"/>
              <a:t>مثل</a:t>
            </a:r>
            <a:r>
              <a:rPr lang="ar-EG" sz="2600" dirty="0" smtClean="0"/>
              <a:t> (إن قالوا كذا فقل كذا) وهي صورة من التدريب على القول ومثاله قوله تعالى: </a:t>
            </a:r>
            <a:r>
              <a:rPr lang="ar-SA" sz="2600" dirty="0" smtClean="0">
                <a:sym typeface="HQPB2"/>
              </a:rPr>
              <a:t>(</a:t>
            </a:r>
            <a:r>
              <a:rPr lang="ar-EG" sz="2600" dirty="0" smtClean="0"/>
              <a:t>وَقَالُوا أَئِذَا كُنَّا عِظَامًا </a:t>
            </a:r>
            <a:r>
              <a:rPr lang="ar-EG" sz="2600" dirty="0" err="1" smtClean="0"/>
              <a:t>وَرُفَاتًا</a:t>
            </a:r>
            <a:r>
              <a:rPr lang="ar-EG" sz="2600" dirty="0" smtClean="0"/>
              <a:t> أَئِنَّا لَمَبْعُوثُونَ خَلْقًا جَدِيدًا * قُلْ كُونُوا حِجَارَةً أَوْ حَدِيدًا * أَوْ خَلْقًا مِمَّا يَكْبُرُ فِي صُدُورِكُمْ فَسَيَقُولُونَ مَنْ يُعِيدُنَا</a:t>
            </a:r>
            <a:r>
              <a:rPr lang="ar-SA" sz="2600" dirty="0" smtClean="0"/>
              <a:t>) </a:t>
            </a:r>
            <a:r>
              <a:rPr lang="ar-EG" sz="2600" dirty="0" smtClean="0"/>
              <a:t>[الإسراء: 49-51]. </a:t>
            </a:r>
            <a:endParaRPr lang="ar-SA" sz="2600" dirty="0" smtClean="0"/>
          </a:p>
          <a:p>
            <a:pPr algn="just" rtl="1"/>
            <a:r>
              <a:rPr lang="ar-SA" sz="2600" dirty="0" smtClean="0">
                <a:solidFill>
                  <a:srgbClr val="FF0000"/>
                </a:solidFill>
              </a:rPr>
              <a:t>3- </a:t>
            </a:r>
            <a:r>
              <a:rPr lang="ar-EG" sz="2600" dirty="0" smtClean="0">
                <a:solidFill>
                  <a:srgbClr val="FF0000"/>
                </a:solidFill>
              </a:rPr>
              <a:t>صيغة </a:t>
            </a:r>
            <a:r>
              <a:rPr lang="ar-EG" sz="2600" dirty="0" err="1" smtClean="0">
                <a:solidFill>
                  <a:srgbClr val="FF0000"/>
                </a:solidFill>
              </a:rPr>
              <a:t>يستفتونك</a:t>
            </a:r>
            <a:r>
              <a:rPr lang="ar-EG" sz="2600" dirty="0" smtClean="0">
                <a:solidFill>
                  <a:srgbClr val="FF0000"/>
                </a:solidFill>
              </a:rPr>
              <a:t> ويأتي عقبها فعل الأمر </a:t>
            </a:r>
            <a:r>
              <a:rPr lang="ar-EG" sz="2600" dirty="0" smtClean="0"/>
              <a:t>(قُلْ) </a:t>
            </a:r>
            <a:r>
              <a:rPr lang="ar-SA" sz="2600" dirty="0" smtClean="0"/>
              <a:t>(</a:t>
            </a:r>
            <a:r>
              <a:rPr lang="ar-EG" sz="2600" dirty="0" err="1" smtClean="0"/>
              <a:t>يَسْتَفْتُونَكَ</a:t>
            </a:r>
            <a:r>
              <a:rPr lang="ar-EG" sz="2600" dirty="0" smtClean="0"/>
              <a:t> قُلِ اللَّهُ يُفْتِيكُمْ فِي الْكَلَالَةِ</a:t>
            </a:r>
            <a:r>
              <a:rPr lang="ar-SA" sz="2600" dirty="0" smtClean="0"/>
              <a:t>)</a:t>
            </a:r>
            <a:r>
              <a:rPr lang="ar-EG" sz="2600" dirty="0" smtClean="0"/>
              <a:t> [النساء: 176].</a:t>
            </a:r>
            <a:endParaRPr lang="ar-SA" sz="2600" dirty="0" smtClean="0"/>
          </a:p>
          <a:p>
            <a:pPr rtl="1"/>
            <a:r>
              <a:rPr lang="ar-SA" sz="2600" dirty="0" smtClean="0"/>
              <a:t>4- </a:t>
            </a:r>
            <a:r>
              <a:rPr lang="ar-EG" sz="2600" dirty="0" smtClean="0"/>
              <a:t>وأيضاً صيغة </a:t>
            </a:r>
            <a:r>
              <a:rPr lang="ar-EG" sz="2600" dirty="0" smtClean="0">
                <a:solidFill>
                  <a:srgbClr val="FF0000"/>
                </a:solidFill>
              </a:rPr>
              <a:t>يسألونك </a:t>
            </a:r>
            <a:r>
              <a:rPr lang="ar-EG" sz="2600" dirty="0" smtClean="0"/>
              <a:t>ويأتي عقبها فعل الأمر (قُلْ) وقد وردت (15) مرة، منها: </a:t>
            </a:r>
            <a:endParaRPr lang="en-US" sz="2600" dirty="0" smtClean="0"/>
          </a:p>
          <a:p>
            <a:pPr rtl="1"/>
            <a:r>
              <a:rPr lang="ar-EG" sz="2600" dirty="0" smtClean="0"/>
              <a:t>قوله تعالى</a:t>
            </a:r>
            <a:r>
              <a:rPr lang="ar-SA" sz="2600" dirty="0" smtClean="0"/>
              <a:t> (</a:t>
            </a:r>
            <a:r>
              <a:rPr lang="ar-EG" sz="2600" dirty="0" smtClean="0"/>
              <a:t>يَسْأَلُونَكَ عَنِ الْأَهِلَّةِ قُلْ هِيَ مَوَاقِيتُ لِلنَّاسِ وَالْحَجِّ </a:t>
            </a:r>
            <a:r>
              <a:rPr lang="ar-SA" sz="2600" dirty="0" smtClean="0"/>
              <a:t>...</a:t>
            </a:r>
            <a:r>
              <a:rPr lang="ar-EG" sz="2600" dirty="0" smtClean="0"/>
              <a:t> </a:t>
            </a:r>
            <a:r>
              <a:rPr lang="ar-SA" sz="2600" dirty="0" smtClean="0">
                <a:sym typeface="HQPB2"/>
              </a:rPr>
              <a:t>)</a:t>
            </a:r>
            <a:r>
              <a:rPr lang="ar-EG" sz="2600" dirty="0" smtClean="0"/>
              <a:t>[ البقرة: 189]. </a:t>
            </a:r>
            <a:endParaRPr lang="en-US" sz="2600" dirty="0" smtClean="0"/>
          </a:p>
          <a:p>
            <a:pPr algn="just" rtl="1"/>
            <a:r>
              <a:rPr lang="ar-EG" sz="2600" dirty="0" smtClean="0"/>
              <a:t>وهذا يتضمن فيما يتضمنه التوجيه بتعلّم صيغ الجدال والحوار ومعرفة متى يتكلم الداعية وكيف </a:t>
            </a:r>
            <a:r>
              <a:rPr lang="ar-EG" sz="2600" dirty="0" err="1" smtClean="0"/>
              <a:t>وبماذا</a:t>
            </a:r>
            <a:r>
              <a:rPr lang="ar-EG" sz="2600" dirty="0" smtClean="0"/>
              <a:t>... مما هو من مؤهلات الدعاة ومقوماتهم الخطابية. </a:t>
            </a:r>
            <a:endParaRPr lang="en-US" sz="2600"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استخدام الحوار في الدعوة الإسلامية:</a:t>
            </a:r>
            <a:endParaRPr lang="en-US"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dirty="0" smtClean="0"/>
              <a:t>- وفي </a:t>
            </a:r>
            <a:r>
              <a:rPr lang="ar-SA" sz="2600" dirty="0" smtClean="0">
                <a:solidFill>
                  <a:srgbClr val="FF0000"/>
                </a:solidFill>
              </a:rPr>
              <a:t>مجال الدعوة </a:t>
            </a:r>
            <a:r>
              <a:rPr lang="ar-SA" sz="2600" dirty="0" smtClean="0"/>
              <a:t>إلى الله نجد أن الإسلام ينبذ العنف لأن الدعوة الإسلامية تستهدف البدء بتغيير النفس وإعادة صياغة الإنسان قال تعالى: </a:t>
            </a:r>
            <a:r>
              <a:rPr lang="ar-SA" sz="2600" b="1" dirty="0" smtClean="0">
                <a:sym typeface="HQPB2"/>
              </a:rPr>
              <a:t>(</a:t>
            </a:r>
            <a:r>
              <a:rPr lang="ar-SA" sz="2600" b="1" dirty="0" smtClean="0"/>
              <a:t>إِنَّ اللَّهَ لَا يُغَيِّرُ مَا بِقَوْمٍ حَتَّى يُغَيِّرُوا مَا بِأَنْفُسِهِمْ وَإِذَا أَرَادَ اللَّهُ بِقَوْمٍ سُوءًا فَلَا مَرَدَّ لَهُ وَمَا لَهُمْ مِنْ دُونِهِ مِنْ وَالٍ</a:t>
            </a:r>
            <a:r>
              <a:rPr lang="ar-SA" sz="2600" b="1" dirty="0" smtClean="0">
                <a:sym typeface="HQPB2"/>
              </a:rPr>
              <a:t>)</a:t>
            </a:r>
            <a:r>
              <a:rPr lang="en-US" sz="2600" dirty="0" smtClean="0"/>
              <a:t> </a:t>
            </a:r>
            <a:r>
              <a:rPr lang="ar-SA" sz="2600" dirty="0" smtClean="0"/>
              <a:t>(سورة الرعد من الآية:11). </a:t>
            </a:r>
          </a:p>
          <a:p>
            <a:pPr algn="just" rtl="1">
              <a:buFontTx/>
              <a:buChar char="-"/>
            </a:pPr>
            <a:r>
              <a:rPr lang="ar-SA" sz="2600" dirty="0" smtClean="0">
                <a:solidFill>
                  <a:srgbClr val="FF0000"/>
                </a:solidFill>
              </a:rPr>
              <a:t>وتغيير ما بأنفسهم وما بداخلهم </a:t>
            </a:r>
            <a:r>
              <a:rPr lang="ar-SA" sz="2600" dirty="0" smtClean="0"/>
              <a:t>لا يتأتى بالإكراه أو العنف، لأن العنف يؤدي إلى النفاق، فإذا استعملت العنف في الدعوة أكرهت الآخرين، فأنت تكسب بذلك منافقاً لا مؤمناً، لأنك تكسب الظاهر، أما الداخل أو الباطن فلا يظهر، ومن هنا كانت وما زالت </a:t>
            </a:r>
            <a:r>
              <a:rPr lang="ar-SA" sz="2600" dirty="0" smtClean="0">
                <a:solidFill>
                  <a:srgbClr val="FF0000"/>
                </a:solidFill>
              </a:rPr>
              <a:t>الحكمة والموعظة الحسنة، والحوار والجدال بالتي هي أحسن سبيل الدعوة</a:t>
            </a:r>
            <a:r>
              <a:rPr lang="ar-SA" sz="2600" dirty="0" smtClean="0"/>
              <a:t>. </a:t>
            </a:r>
          </a:p>
          <a:p>
            <a:pPr algn="just" rtl="1">
              <a:buFontTx/>
              <a:buChar char="-"/>
            </a:pPr>
            <a:endParaRPr lang="en-US" sz="2600"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algn="just" rtl="1"/>
            <a:r>
              <a:rPr lang="ar-SA" sz="2600" dirty="0" smtClean="0">
                <a:solidFill>
                  <a:srgbClr val="FF0000"/>
                </a:solidFill>
              </a:rPr>
              <a:t>- فالحوار والمجادلة بالتي هي أحسن من أبرز وسائل الدعوة إلى الله </a:t>
            </a:r>
            <a:r>
              <a:rPr lang="ar-SA" sz="2600" dirty="0" smtClean="0"/>
              <a:t>وهي علامة على وسطية الأمة (</a:t>
            </a:r>
            <a:r>
              <a:rPr lang="ar-SA" sz="2600" b="1" dirty="0" smtClean="0"/>
              <a:t>وَإِنَّا أَوْ إِيَّاكُمْ لَعَلَى هُدًى أَوْ فِي ضَلَالٍ مُبِينٍ)</a:t>
            </a:r>
            <a:r>
              <a:rPr lang="ar-SA" sz="2600" dirty="0" smtClean="0"/>
              <a:t> (سبأ:24)، وقد كان رسول الله </a:t>
            </a:r>
            <a:r>
              <a:rPr lang="en-US" sz="2600" dirty="0" smtClean="0">
                <a:sym typeface="AGA Arabesque"/>
              </a:rPr>
              <a:t></a:t>
            </a:r>
            <a:r>
              <a:rPr lang="ar-SA" sz="2600" dirty="0" smtClean="0"/>
              <a:t> يحاور الناس ويبحث عمن يقبل دعوته، واستخدم رسولنا </a:t>
            </a:r>
            <a:r>
              <a:rPr lang="en-US" sz="2600" dirty="0" smtClean="0">
                <a:sym typeface="AGA Arabesque"/>
              </a:rPr>
              <a:t></a:t>
            </a:r>
            <a:r>
              <a:rPr lang="ar-SA" sz="2600" dirty="0" smtClean="0"/>
              <a:t> الوسائل المتعددة لتبليغ الرسالة ومنها الحوار. </a:t>
            </a:r>
            <a:endParaRPr lang="en-US" sz="2600" dirty="0" smtClean="0"/>
          </a:p>
          <a:p>
            <a:pPr algn="just" rtl="1"/>
            <a:r>
              <a:rPr lang="ar-SA" sz="2600" dirty="0" smtClean="0"/>
              <a:t>وقال سبحانه وتعالى: </a:t>
            </a:r>
            <a:r>
              <a:rPr lang="ar-SA" sz="2600" b="1" dirty="0" smtClean="0">
                <a:sym typeface="HQPB2"/>
              </a:rPr>
              <a:t>(</a:t>
            </a:r>
            <a:r>
              <a:rPr lang="ar-SA" sz="2600" b="1" dirty="0" smtClean="0"/>
              <a:t>قُلْ هَذِهِ سَبِيلِي أَدْعُو إِلَى اللَّهِ عَلَى بَصِيرَةٍ أَنَا وَمَنِ اتَّبَعَنِي وَسُبْحَانَ اللَّهِ وَمَا أَنَا مِنَ الْمُشْرِكِينَ)</a:t>
            </a:r>
            <a:r>
              <a:rPr lang="ar-SA" sz="2600" dirty="0" smtClean="0"/>
              <a:t>(يوسف:108)، وقال</a:t>
            </a:r>
            <a:r>
              <a:rPr lang="en-US" sz="2600" dirty="0" smtClean="0">
                <a:sym typeface="AGA Arabesque"/>
              </a:rPr>
              <a:t></a:t>
            </a:r>
            <a:r>
              <a:rPr lang="en-US" sz="2600" dirty="0" smtClean="0"/>
              <a:t> </a:t>
            </a:r>
            <a:r>
              <a:rPr lang="ar-SA" sz="2600" dirty="0" smtClean="0"/>
              <a:t> </a:t>
            </a:r>
            <a:r>
              <a:rPr lang="ar-SA" sz="2600" b="1" dirty="0" smtClean="0">
                <a:sym typeface="HQPB2"/>
              </a:rPr>
              <a:t>(</a:t>
            </a:r>
            <a:r>
              <a:rPr lang="ar-SA" sz="2600" b="1" dirty="0" smtClean="0"/>
              <a:t>ادْعُ إِلَى سَبِيلِ رَبِّكَ بِالْحِكْمَةِ وَالْمَوْعِظَةِ الْحَسَنَةِ وَجَادِلْهُمْ بِالَّتِي هِيَ أَحْسَنُ إِنَّ رَبَّكَ هُوَ أَعْلَمُ بِمَنْ ضَلَّ عَنْ سَبِيلِهِ وَهُوَ أَعْلَمُ بِالْمُهْتَدِينَ)</a:t>
            </a:r>
            <a:r>
              <a:rPr lang="ar-SA" sz="2600" dirty="0" smtClean="0"/>
              <a:t>(النحل:125)، </a:t>
            </a:r>
            <a:r>
              <a:rPr lang="ar-SA" sz="2600" dirty="0" smtClean="0">
                <a:solidFill>
                  <a:srgbClr val="FF0000"/>
                </a:solidFill>
              </a:rPr>
              <a:t>أي من احتاج منهم إلى مناظرة وجدال فليكن بالوجه الحسن برفق ولين وحسن خطاب</a:t>
            </a:r>
            <a:r>
              <a:rPr lang="ar-SA" sz="2600" dirty="0" smtClean="0"/>
              <a:t>. </a:t>
            </a:r>
            <a:endParaRPr lang="en-US" sz="2600"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u="sng" dirty="0" smtClean="0"/>
              <a:t>منطلقات الحوار من منظور إسلامي </a:t>
            </a:r>
            <a:endParaRPr lang="en-US" dirty="0"/>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600" dirty="0" smtClean="0"/>
              <a:t>- ما دام الحوار الراقي هو مظهرٌ حضاريٌّ يعكس تطورَ المجتمع ونضجَ فئاته الواعية، فإنه لا بد أن يستند إلى أسس ثابتة، وضوابط مُحكمة، وأن يقوم على منطلقاتٍ أساسٍ يمكن حصرها في ثلاث، هي: </a:t>
            </a:r>
            <a:endParaRPr lang="en-US" sz="2600" dirty="0" smtClean="0"/>
          </a:p>
          <a:p>
            <a:pPr lvl="0" algn="just" rtl="1"/>
            <a:r>
              <a:rPr lang="ar-SA" sz="2600" dirty="0" smtClean="0">
                <a:solidFill>
                  <a:srgbClr val="FF0000"/>
                </a:solidFill>
              </a:rPr>
              <a:t>(1) الاحترام المتبادل. (2) الإنصاف والعدل. (3) نبذ التعصّب والكراهية. </a:t>
            </a:r>
            <a:endParaRPr lang="en-US" sz="2600" dirty="0" smtClean="0">
              <a:solidFill>
                <a:srgbClr val="FF0000"/>
              </a:solidFill>
            </a:endParaRPr>
          </a:p>
          <a:p>
            <a:pPr algn="just" rtl="1"/>
            <a:r>
              <a:rPr lang="ar-SA" sz="2600" dirty="0" smtClean="0"/>
              <a:t>1. </a:t>
            </a:r>
            <a:r>
              <a:rPr lang="ar-SA" sz="2600" b="1" dirty="0" smtClean="0">
                <a:solidFill>
                  <a:srgbClr val="FF0000"/>
                </a:solidFill>
              </a:rPr>
              <a:t>الاحترام المتبادل</a:t>
            </a:r>
            <a:r>
              <a:rPr lang="ar-SA" sz="2600" b="1" dirty="0" smtClean="0"/>
              <a:t>: </a:t>
            </a:r>
            <a:r>
              <a:rPr lang="ar-SA" sz="2600" dirty="0" smtClean="0"/>
              <a:t>وفي رؤيتنا الإسلامية الحضارية، فإن الاحترام المتبادل بين الأطراف المتحاورة، هو المنطلق الأول الذي يجب أن يَرتكز عليه الحوار. يقول تعالى: </a:t>
            </a:r>
            <a:r>
              <a:rPr lang="ar-SA" sz="2600" b="1" dirty="0" smtClean="0">
                <a:sym typeface="HQPB2"/>
              </a:rPr>
              <a:t>(</a:t>
            </a:r>
            <a:r>
              <a:rPr lang="ar-SA" sz="2600" b="1" dirty="0" smtClean="0"/>
              <a:t>وَلَا تَسُبُّوا الَّذِينَ يَدْعُونَ مِنْ دُونِ اللَّهِ فَيَسُبُّوا اللَّهَ عَدْوًا بِغَيْرِ عِلْمٍ </a:t>
            </a:r>
            <a:r>
              <a:rPr lang="ar-SA" sz="2600" b="1" dirty="0" smtClean="0">
                <a:sym typeface="HQPB2"/>
              </a:rPr>
              <a:t>) (الأنهام: 108).</a:t>
            </a:r>
          </a:p>
          <a:p>
            <a:pPr algn="just" rtl="1">
              <a:buFontTx/>
              <a:buChar char="-"/>
            </a:pPr>
            <a:r>
              <a:rPr lang="ar-SA" sz="2600" dirty="0" smtClean="0">
                <a:solidFill>
                  <a:srgbClr val="FF0000"/>
                </a:solidFill>
              </a:rPr>
              <a:t>وهذا يفترض وجود قواسم مشتركة تكون إطاراً عاماً وأرضيةً صلبة للحوار</a:t>
            </a:r>
            <a:r>
              <a:rPr lang="ar-SA" sz="2600" dirty="0" smtClean="0"/>
              <a:t>. ولنا في </a:t>
            </a:r>
            <a:r>
              <a:rPr lang="ar-SA" sz="2600" dirty="0" smtClean="0">
                <a:solidFill>
                  <a:srgbClr val="FF0000"/>
                </a:solidFill>
              </a:rPr>
              <a:t>القيم الدينية أولاً، ثم في المبادئ الإنسانية والقواعد القانونية ثانياً</a:t>
            </a:r>
            <a:r>
              <a:rPr lang="ar-SA" sz="2600" dirty="0" smtClean="0"/>
              <a:t>، غَنَاءٌ لجميع </a:t>
            </a:r>
            <a:r>
              <a:rPr lang="ar-SA" sz="2600" dirty="0" err="1" smtClean="0"/>
              <a:t>الفرقاء</a:t>
            </a:r>
            <a:r>
              <a:rPr lang="ar-SA" sz="2600" dirty="0" smtClean="0"/>
              <a:t> المشاركين في الحوار، على أي مستوى كان، وهي جميعاً قيمٌ ومبادئ تحكم علاقات البشر، وتضبط مسار حركاتهم وسكناتهم، وتضع القواعدَ الثابتةَ للتعامل فيما بينهم.</a:t>
            </a:r>
            <a:endParaRPr lang="en-US" sz="2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2. </a:t>
            </a:r>
            <a:r>
              <a:rPr lang="ar-SA" sz="2600" b="1" dirty="0" smtClean="0">
                <a:solidFill>
                  <a:srgbClr val="FF0000"/>
                </a:solidFill>
              </a:rPr>
              <a:t>الإنصاف والعدل: </a:t>
            </a:r>
            <a:r>
              <a:rPr lang="ar-SA" sz="2600" dirty="0" smtClean="0"/>
              <a:t>ولنا في قوله تعالى في سورة المائدة قاعدةٌ ثابتةٌ، وهدايةٌ دائمةٌ. يقول تعالى: (</a:t>
            </a:r>
            <a:r>
              <a:rPr lang="ar-SA" sz="2600" b="1" dirty="0" smtClean="0"/>
              <a:t>وَلَا يَجْرِمَنَّكُمْ شَنَآنُ قَوْمٍ عَلَى أَلَّا تَعْدِلُوا اعْدِلُوا هُوَ أَقْرَبُ) (المائدة:8)</a:t>
            </a:r>
            <a:r>
              <a:rPr lang="ar-SA" sz="2600" dirty="0" smtClean="0"/>
              <a:t>. </a:t>
            </a:r>
            <a:r>
              <a:rPr lang="ar-SA" sz="2600" dirty="0" smtClean="0">
                <a:solidFill>
                  <a:srgbClr val="FF0000"/>
                </a:solidFill>
              </a:rPr>
              <a:t>فالعدل هو أساس الحوار الهادف </a:t>
            </a:r>
            <a:r>
              <a:rPr lang="ar-SA" sz="2600" dirty="0" smtClean="0"/>
              <a:t>الذي ينفع الناس ويمكث أثرُه في الأرض.</a:t>
            </a:r>
            <a:r>
              <a:rPr lang="en-US" sz="2600" dirty="0" smtClean="0"/>
              <a:t> </a:t>
            </a:r>
            <a:endParaRPr lang="ar-SA" sz="2600" dirty="0" smtClean="0"/>
          </a:p>
          <a:p>
            <a:pPr algn="just" rtl="1"/>
            <a:r>
              <a:rPr lang="ar-SA" sz="2800" dirty="0" smtClean="0"/>
              <a:t>إنَّ العدل هو روح الشريعة الإسلامية، وهو جوهر القانون الوضعي، وهو الأساس الراسخ الذي يقوم عليه القانون الدولي الذي يجب أن يسود المجتمعات البشرية كلَّها. ولذلك فإن </a:t>
            </a:r>
            <a:r>
              <a:rPr lang="ar-SA" sz="2800" dirty="0" smtClean="0">
                <a:solidFill>
                  <a:srgbClr val="FF0000"/>
                </a:solidFill>
              </a:rPr>
              <a:t>العدل والإنصاف في مفهومنا الإسلامي، هو الشرعية الحضارية التي ينبغي أن تكون منطلقاً للحوار</a:t>
            </a:r>
            <a:r>
              <a:rPr lang="ar-SA" sz="2800" dirty="0" smtClean="0"/>
              <a:t>، أيّاً كان مستواه، ومهما تكن أهدافه. </a:t>
            </a:r>
            <a:endParaRPr lang="en-US" sz="2800" dirty="0" smtClean="0"/>
          </a:p>
          <a:p>
            <a:pPr algn="just" rtl="1"/>
            <a:endParaRPr lang="en-US" sz="2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600" dirty="0" smtClean="0"/>
              <a:t>3. </a:t>
            </a:r>
            <a:r>
              <a:rPr lang="ar-SA" sz="2600" b="1" dirty="0" smtClean="0">
                <a:solidFill>
                  <a:srgbClr val="FF0000"/>
                </a:solidFill>
              </a:rPr>
              <a:t>نبذ التعصّب والكراهية</a:t>
            </a:r>
            <a:r>
              <a:rPr lang="ar-SA" sz="2600" b="1" dirty="0" smtClean="0"/>
              <a:t>: </a:t>
            </a:r>
            <a:r>
              <a:rPr lang="ar-SA" sz="2600" dirty="0" smtClean="0"/>
              <a:t>ونجد أصلاً لهذه القاعدة في قوله تعالى: (</a:t>
            </a:r>
            <a:r>
              <a:rPr lang="ar-SA" sz="2600" b="1" dirty="0" smtClean="0"/>
              <a:t>لَا يَنْهَاكُمُ اللَّهُ عَنِ الَّذِينَ لَمْ يُقَاتِلُوكُمْ فِي الدِّينِ وَلَمْ يُخْرِجُوكُمْ مِنْ دِيَارِكُمْ أَنْ تَبَرُّوهُمْ وَتُقْسِطُوا إِلَيْهِمْ إِنَّ اللَّهَ يُحِبُّ الْمُقْسِطِينَ) (الممتحنة:8)</a:t>
            </a:r>
            <a:r>
              <a:rPr lang="ar-SA" sz="2600" dirty="0" smtClean="0"/>
              <a:t>. </a:t>
            </a:r>
            <a:endParaRPr lang="en-US" sz="2600" dirty="0" smtClean="0"/>
          </a:p>
          <a:p>
            <a:pPr algn="just" rtl="1"/>
            <a:r>
              <a:rPr lang="ar-SA" sz="2600" dirty="0" smtClean="0"/>
              <a:t>والتوجيه القرآني هنا، يرقى من مستوى نبذ التعصّب والكراهية، إلى مقام أرفع، وهو </a:t>
            </a:r>
            <a:r>
              <a:rPr lang="ar-SA" sz="2600" dirty="0" smtClean="0">
                <a:solidFill>
                  <a:srgbClr val="FF0000"/>
                </a:solidFill>
              </a:rPr>
              <a:t>البرُّ بالناس كافة، ومعاملتهم بالقسط </a:t>
            </a:r>
            <a:r>
              <a:rPr lang="ar-SA" sz="2600" dirty="0" smtClean="0"/>
              <a:t>وهو العدل جميعاً. والبِرُّ هو </a:t>
            </a:r>
            <a:r>
              <a:rPr lang="ar-SA" sz="2600" dirty="0" smtClean="0">
                <a:solidFill>
                  <a:srgbClr val="FF0000"/>
                </a:solidFill>
              </a:rPr>
              <a:t>الإحسان بكل دلالاته الأخلاقية واللغوية</a:t>
            </a:r>
            <a:r>
              <a:rPr lang="ar-SA" sz="2600" dirty="0" smtClean="0"/>
              <a:t>. ونتلو في سورة البقرة قوله تعالى: </a:t>
            </a:r>
            <a:r>
              <a:rPr lang="ar-SA" sz="2600" b="1" dirty="0" smtClean="0">
                <a:sym typeface="HQPB2"/>
              </a:rPr>
              <a:t>(</a:t>
            </a:r>
            <a:r>
              <a:rPr lang="ar-SA" sz="2600" b="1" dirty="0" smtClean="0"/>
              <a:t>وَقُولُوا لِلنَّاسِ حُسْنًا وَأَقِيمُوا الصَّلَاةَ وَآتُوا الزَّكَاةَ) (</a:t>
            </a:r>
            <a:r>
              <a:rPr lang="ar-EG" sz="2600" b="1" dirty="0" smtClean="0"/>
              <a:t>البقرة: 83</a:t>
            </a:r>
            <a:r>
              <a:rPr lang="ar-SA" sz="2600" b="1" dirty="0" smtClean="0"/>
              <a:t>)</a:t>
            </a:r>
            <a:r>
              <a:rPr lang="ar-EG" sz="2600" b="1" dirty="0" smtClean="0"/>
              <a:t>. </a:t>
            </a:r>
            <a:endParaRPr lang="en-US" sz="2600"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i="1" dirty="0" smtClean="0"/>
              <a:t>حوار الحضارات</a:t>
            </a:r>
            <a:endParaRPr lang="en-US" dirty="0"/>
          </a:p>
        </p:txBody>
      </p:sp>
      <p:sp>
        <p:nvSpPr>
          <p:cNvPr id="3" name="عنصر نائب للمحتوى 2"/>
          <p:cNvSpPr>
            <a:spLocks noGrp="1"/>
          </p:cNvSpPr>
          <p:nvPr>
            <p:ph idx="1"/>
          </p:nvPr>
        </p:nvSpPr>
        <p:spPr>
          <a:xfrm>
            <a:off x="228600" y="1371600"/>
            <a:ext cx="9448800" cy="4754563"/>
          </a:xfrm>
        </p:spPr>
        <p:txBody>
          <a:bodyPr/>
          <a:lstStyle/>
          <a:p>
            <a:pPr algn="just" rtl="1">
              <a:buFontTx/>
              <a:buChar char="-"/>
            </a:pPr>
            <a:r>
              <a:rPr lang="ar-SA" sz="2600" dirty="0" smtClean="0"/>
              <a:t>دعت منظمات عديدة " لحوار الثقافات " في الثمانينات من القرن العشرين ثم انتهى هذا الحوار إلى أوراق في كتب نشرت عن لقاءاته، لكنها لم تثمر تغييراً ثقافياً حقيقاً ملموساً حتى الآن. </a:t>
            </a:r>
          </a:p>
          <a:p>
            <a:pPr algn="just" rtl="1">
              <a:buFontTx/>
              <a:buChar char="-"/>
            </a:pPr>
            <a:r>
              <a:rPr lang="ar-SA" sz="2600" dirty="0" smtClean="0"/>
              <a:t>وحين ترددت في أرجاء الكون الثقافية والسياسية صيحة الكاتب الأميركي </a:t>
            </a:r>
            <a:r>
              <a:rPr lang="ar-SA" sz="2600" dirty="0" err="1" smtClean="0"/>
              <a:t>صاموئيل</a:t>
            </a:r>
            <a:r>
              <a:rPr lang="ar-SA" sz="2600" dirty="0" smtClean="0"/>
              <a:t> </a:t>
            </a:r>
            <a:r>
              <a:rPr lang="ar-SA" sz="2600" dirty="0" err="1" smtClean="0"/>
              <a:t>هنتنغتون</a:t>
            </a:r>
            <a:r>
              <a:rPr lang="ar-SA" sz="2600" dirty="0" smtClean="0"/>
              <a:t> عن </a:t>
            </a:r>
            <a:r>
              <a:rPr lang="ar-SA" sz="2600" dirty="0" smtClean="0">
                <a:solidFill>
                  <a:srgbClr val="FF0000"/>
                </a:solidFill>
              </a:rPr>
              <a:t>"صراع الحضارات " </a:t>
            </a:r>
            <a:r>
              <a:rPr lang="ar-SA" sz="2600" dirty="0" smtClean="0"/>
              <a:t>أو "صدامها " كان البديل العاقل المحتمل، لها هو الحديث عن </a:t>
            </a:r>
            <a:r>
              <a:rPr lang="ar-SA" sz="2600" dirty="0" smtClean="0">
                <a:solidFill>
                  <a:srgbClr val="FF0000"/>
                </a:solidFill>
              </a:rPr>
              <a:t>حوار الحضارات</a:t>
            </a:r>
            <a:r>
              <a:rPr lang="ar-SA" sz="2600" dirty="0" smtClean="0"/>
              <a:t>، والدعوة إليه، والعمل على إنجاحه، لتجنب البشرية ويلات الصراع، ولتحاشي أثار الصدام المؤلمة أو المدمرة.</a:t>
            </a:r>
          </a:p>
          <a:p>
            <a:pPr algn="just" rtl="1">
              <a:buFontTx/>
              <a:buChar char="-"/>
            </a:pPr>
            <a:r>
              <a:rPr lang="ar-SA" sz="2600" dirty="0" smtClean="0">
                <a:solidFill>
                  <a:srgbClr val="FF0000"/>
                </a:solidFill>
              </a:rPr>
              <a:t>وحوار الحضارات مطلب إسلامي عبّر عنه كثير من المفكرين </a:t>
            </a:r>
            <a:r>
              <a:rPr lang="ar-SA" sz="2600" dirty="0" smtClean="0"/>
              <a:t>المسلمين، بل ردوا </a:t>
            </a:r>
            <a:r>
              <a:rPr lang="ar-SA" sz="2600" dirty="0" err="1" smtClean="0"/>
              <a:t>به</a:t>
            </a:r>
            <a:r>
              <a:rPr lang="ar-SA" sz="2600" dirty="0" smtClean="0"/>
              <a:t> على تحليلات </a:t>
            </a:r>
            <a:r>
              <a:rPr lang="ar-SA" sz="2600" dirty="0" err="1" smtClean="0"/>
              <a:t>صاموئيل</a:t>
            </a:r>
            <a:r>
              <a:rPr lang="ar-SA" sz="2600" dirty="0" smtClean="0"/>
              <a:t> </a:t>
            </a:r>
            <a:r>
              <a:rPr lang="ar-SA" sz="2600" dirty="0" err="1" smtClean="0"/>
              <a:t>هنتنغتون</a:t>
            </a:r>
            <a:r>
              <a:rPr lang="ar-SA" sz="2600" dirty="0" smtClean="0"/>
              <a:t> الخطيرة والمخيفة. </a:t>
            </a:r>
          </a:p>
          <a:p>
            <a:pPr algn="just" rtl="1">
              <a:buFontTx/>
              <a:buChar char="-"/>
            </a:pPr>
            <a:r>
              <a:rPr lang="ar-SA" sz="2600" dirty="0" smtClean="0"/>
              <a:t/>
            </a:r>
            <a:br>
              <a:rPr lang="ar-SA" sz="2600" dirty="0" smtClean="0"/>
            </a:br>
            <a:endParaRPr lang="en-US" sz="2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مفهوم حوار الحضارات وأهدافه:</a:t>
            </a:r>
            <a:r>
              <a:rPr lang="ar-SA" dirty="0" smtClean="0"/>
              <a:t> </a:t>
            </a:r>
            <a:endParaRPr lang="en-US"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dirty="0" smtClean="0"/>
              <a:t>	حوار الحضارات هو </a:t>
            </a:r>
            <a:r>
              <a:rPr lang="ar-SA" sz="2600" dirty="0" smtClean="0">
                <a:solidFill>
                  <a:srgbClr val="FF0000"/>
                </a:solidFill>
              </a:rPr>
              <a:t>التشاور والتفاعل الثقافي بين الشعوب، والقدرة على التكيف مع الأفكار المخالفة والتعامل مع جميع الآراء الثقافية والدينية والسياسية</a:t>
            </a:r>
            <a:r>
              <a:rPr lang="ar-SA" sz="2600" dirty="0" smtClean="0"/>
              <a:t>.</a:t>
            </a:r>
            <a:endParaRPr lang="en-US" sz="2600" dirty="0" smtClean="0"/>
          </a:p>
          <a:p>
            <a:pPr algn="just" rtl="1"/>
            <a:r>
              <a:rPr lang="ar-SA" sz="2600" dirty="0" smtClean="0"/>
              <a:t>	تتعدد أهداف الحوار الحضاري، ومنها: </a:t>
            </a:r>
            <a:r>
              <a:rPr lang="ar-SA" sz="2600" dirty="0" smtClean="0">
                <a:solidFill>
                  <a:srgbClr val="FF0000"/>
                </a:solidFill>
              </a:rPr>
              <a:t>التعارف والتواصل وكذا التفاعل والاحتكاك الحضاري.</a:t>
            </a:r>
          </a:p>
          <a:p>
            <a:pPr algn="just" rtl="1"/>
            <a:endParaRPr lang="en-US" sz="2600"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مجالات الحوار الحضاري:</a:t>
            </a:r>
            <a:endParaRPr lang="en-US" sz="3200" b="1" dirty="0"/>
          </a:p>
        </p:txBody>
      </p:sp>
      <p:sp>
        <p:nvSpPr>
          <p:cNvPr id="3" name="عنصر نائب للمحتوى 2"/>
          <p:cNvSpPr>
            <a:spLocks noGrp="1"/>
          </p:cNvSpPr>
          <p:nvPr>
            <p:ph idx="1"/>
          </p:nvPr>
        </p:nvSpPr>
        <p:spPr/>
        <p:txBody>
          <a:bodyPr/>
          <a:lstStyle/>
          <a:p>
            <a:pPr lvl="0" rtl="1"/>
            <a:r>
              <a:rPr lang="ar-SA" b="1" u="sng" dirty="0" smtClean="0">
                <a:solidFill>
                  <a:srgbClr val="FF0000"/>
                </a:solidFill>
              </a:rPr>
              <a:t>المجال الديني:</a:t>
            </a:r>
            <a:r>
              <a:rPr lang="ar-SA" b="1" dirty="0" smtClean="0">
                <a:solidFill>
                  <a:srgbClr val="FF0000"/>
                </a:solidFill>
              </a:rPr>
              <a:t> </a:t>
            </a:r>
            <a:r>
              <a:rPr lang="ar-SA" dirty="0" smtClean="0"/>
              <a:t>يتجلى في الحوار بين الإسلام وباقي الديانات.</a:t>
            </a:r>
            <a:endParaRPr lang="en-US" dirty="0" smtClean="0"/>
          </a:p>
          <a:p>
            <a:pPr lvl="0" rtl="1"/>
            <a:r>
              <a:rPr lang="ar-SA" b="1" u="sng" dirty="0" smtClean="0">
                <a:solidFill>
                  <a:srgbClr val="FF0000"/>
                </a:solidFill>
              </a:rPr>
              <a:t>المجال السياسي: </a:t>
            </a:r>
            <a:r>
              <a:rPr lang="ar-SA" dirty="0" smtClean="0"/>
              <a:t>هو الحوار بين مختلف التيارات السياسية.</a:t>
            </a:r>
            <a:endParaRPr lang="en-US" dirty="0" smtClean="0"/>
          </a:p>
          <a:p>
            <a:pPr lvl="0" rtl="1"/>
            <a:r>
              <a:rPr lang="ar-SA" b="1" u="sng" dirty="0" smtClean="0">
                <a:solidFill>
                  <a:srgbClr val="FF0000"/>
                </a:solidFill>
              </a:rPr>
              <a:t>المجال الاقتصادي: </a:t>
            </a:r>
            <a:r>
              <a:rPr lang="ar-SA" dirty="0" smtClean="0"/>
              <a:t>هو التعاون الاقتصادي بين الدول في مختلف الأنشطة الاقتصادية.</a:t>
            </a:r>
            <a:endParaRPr lang="en-US" dirty="0" smtClean="0"/>
          </a:p>
          <a:p>
            <a:pPr lvl="0" rtl="1"/>
            <a:r>
              <a:rPr lang="ar-SA" b="1" u="sng" dirty="0" smtClean="0">
                <a:solidFill>
                  <a:srgbClr val="FF0000"/>
                </a:solidFill>
              </a:rPr>
              <a:t>المجال العلمي والفكري: </a:t>
            </a:r>
            <a:r>
              <a:rPr lang="ar-SA" dirty="0" smtClean="0"/>
              <a:t>يتجلى في التبادل المعرفي وتبادل الأفكار</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الحوار الحضاري</a:t>
            </a:r>
            <a:endParaRPr lang="en-US" dirty="0"/>
          </a:p>
        </p:txBody>
      </p:sp>
      <p:sp>
        <p:nvSpPr>
          <p:cNvPr id="3" name="عنصر نائب للمحتوى 2"/>
          <p:cNvSpPr>
            <a:spLocks noGrp="1"/>
          </p:cNvSpPr>
          <p:nvPr>
            <p:ph idx="1"/>
          </p:nvPr>
        </p:nvSpPr>
        <p:spPr/>
        <p:txBody>
          <a:bodyPr/>
          <a:lstStyle/>
          <a:p>
            <a:pPr algn="just" rtl="1"/>
            <a:r>
              <a:rPr lang="ar-SA" sz="2600" dirty="0" smtClean="0"/>
              <a:t>لا يحقق حوار الحضارات نجاحه المبتغي, ولا يصل إلى هدفه المنشود ما لم تتوافر له شروط هذا النجاح ومقومات تحقيق هذا الهدف.</a:t>
            </a:r>
            <a:endParaRPr lang="en-US" sz="2600" dirty="0" smtClean="0"/>
          </a:p>
          <a:p>
            <a:pPr algn="just" rtl="1"/>
            <a:r>
              <a:rPr lang="ar-SA" sz="2600" dirty="0" smtClean="0">
                <a:solidFill>
                  <a:srgbClr val="FF0000"/>
                </a:solidFill>
              </a:rPr>
              <a:t>أولاً _ </a:t>
            </a:r>
            <a:r>
              <a:rPr lang="ar-SA" sz="2600" u="sng" dirty="0" smtClean="0">
                <a:solidFill>
                  <a:srgbClr val="FF0000"/>
                </a:solidFill>
              </a:rPr>
              <a:t>الاعتراف بالآخر</a:t>
            </a:r>
            <a:r>
              <a:rPr lang="ar-SA" sz="2600" dirty="0" smtClean="0">
                <a:solidFill>
                  <a:srgbClr val="FF0000"/>
                </a:solidFill>
              </a:rPr>
              <a:t> : </a:t>
            </a:r>
            <a:r>
              <a:rPr lang="ar-SA" sz="2600" dirty="0" smtClean="0"/>
              <a:t>أول الشروط التي لا يتم الحوار أصلاً دون توافرها هو أن يكون كل من طرفي الحوار أو أطرافه، معترفاً بالآخر وبالآخرين. فالحوار يقتضي قبولاً مبدئياً -على الأقل- بوجود الآخر، وبحقه في هذا الوجود، وبخصوصيته التي لا يجوز لأحد أن يسعى إلى تغيرها، وبمقومات إستمرار بقائه مغايراً ومتميزاً، وبحقه في المحافظة على هذه المقومات وتوريثها في أجياله المتعاقبة جيلاً بعد جيل.</a:t>
            </a:r>
          </a:p>
          <a:p>
            <a:pPr algn="just" rtl="1"/>
            <a:r>
              <a:rPr lang="ar-SA" sz="2600" dirty="0" smtClean="0"/>
              <a:t>- </a:t>
            </a:r>
            <a:r>
              <a:rPr lang="ar-SA" sz="2600" dirty="0" smtClean="0">
                <a:solidFill>
                  <a:srgbClr val="FF0000"/>
                </a:solidFill>
              </a:rPr>
              <a:t>وفي القرآن الكريم الأمر الصريح بأن سبب اختلاف الخلق -شعوباً وقبائل- هو تيسير التعارف بينهم </a:t>
            </a:r>
            <a:r>
              <a:rPr lang="ar-SA" sz="2600" dirty="0" smtClean="0"/>
              <a:t>(يا أيها الناس إنّا خلقناكم من ذكرٍ وأنثى وجعلناكم شعوباً وقبائل لتعارفوا إن أكرمكم عند الله أتقاكم إن الله عليمٌ خبير).</a:t>
            </a:r>
            <a:endParaRPr lang="en-US" sz="2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47800"/>
            <a:ext cx="8915400" cy="4678363"/>
          </a:xfrm>
        </p:spPr>
        <p:txBody>
          <a:bodyPr/>
          <a:lstStyle/>
          <a:p>
            <a:pPr algn="just" rtl="1">
              <a:buFontTx/>
              <a:buChar char="-"/>
            </a:pPr>
            <a:r>
              <a:rPr lang="ar-SA" sz="2600" dirty="0" smtClean="0">
                <a:solidFill>
                  <a:srgbClr val="FF0000"/>
                </a:solidFill>
              </a:rPr>
              <a:t>والتعارف يقتضي تقارباً بين </a:t>
            </a:r>
            <a:r>
              <a:rPr lang="ar-SA" sz="2600" dirty="0" err="1" smtClean="0">
                <a:solidFill>
                  <a:srgbClr val="FF0000"/>
                </a:solidFill>
              </a:rPr>
              <a:t>المتعارفين</a:t>
            </a:r>
            <a:r>
              <a:rPr lang="ar-SA" sz="2600" dirty="0" smtClean="0">
                <a:solidFill>
                  <a:srgbClr val="FF0000"/>
                </a:solidFill>
              </a:rPr>
              <a:t>، وتسليماً متبادلاً باختلاف كل منهما عن الآخر،</a:t>
            </a:r>
            <a:r>
              <a:rPr lang="ar-SA" sz="2600" dirty="0" smtClean="0"/>
              <a:t> ولا يستمر الأمر بالتعارف مطاعاً إلاّ إذا استمر التغاير والاختلاف بين الناس المخاطبين بهذه الآية الكريمة- جميعاً- قائماً.</a:t>
            </a:r>
          </a:p>
          <a:p>
            <a:pPr algn="just" rtl="1">
              <a:buFontTx/>
              <a:buChar char="-"/>
            </a:pPr>
            <a:r>
              <a:rPr lang="ar-SA" sz="2600" dirty="0" smtClean="0"/>
              <a:t>فأبناء الحضارة الإسلامية، والداعون إلى مشروعها الاجتماعي في عصرنا، يسلمون بمقتضى هذا </a:t>
            </a:r>
            <a:r>
              <a:rPr lang="ar-SA" sz="2600" dirty="0" smtClean="0">
                <a:solidFill>
                  <a:srgbClr val="FF0000"/>
                </a:solidFill>
              </a:rPr>
              <a:t>الشرط الأول من شروط نجاح حوار الحضارات، ولا يطلبون من أبناء الحضارات الأخرى إلاّ أن يكون لهم الموقف نفسه</a:t>
            </a:r>
            <a:r>
              <a:rPr lang="ar-SA" sz="2600" dirty="0" smtClean="0"/>
              <a:t>، </a:t>
            </a:r>
          </a:p>
          <a:p>
            <a:pPr algn="just" rtl="1">
              <a:buFontTx/>
              <a:buChar char="-"/>
            </a:pPr>
            <a:r>
              <a:rPr lang="ar-SA" sz="2600" dirty="0" smtClean="0"/>
              <a:t>وإلاّ فإن الحوار سيصبح حديثاً من طرف واحد، أو محاولة كل طرف غزو الطرف الآخر ودحره، وهكذا يعيش العالم صراعاً وصداماً، ولا يعش حواراً ولا تعارفاً.</a:t>
            </a:r>
            <a:endParaRPr lang="ar-SA" sz="2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371600"/>
            <a:ext cx="9372600" cy="4754563"/>
          </a:xfrm>
        </p:spPr>
        <p:txBody>
          <a:bodyPr/>
          <a:lstStyle/>
          <a:p>
            <a:pPr algn="just" rtl="1"/>
            <a:r>
              <a:rPr lang="ar-SA" sz="2600" b="1" dirty="0" smtClean="0">
                <a:solidFill>
                  <a:srgbClr val="FF0000"/>
                </a:solidFill>
              </a:rPr>
              <a:t>ثانياً _ التبادل الحضاري</a:t>
            </a:r>
            <a:endParaRPr lang="en-US" sz="2600" b="1" dirty="0" smtClean="0">
              <a:solidFill>
                <a:srgbClr val="FF0000"/>
              </a:solidFill>
            </a:endParaRPr>
          </a:p>
          <a:p>
            <a:pPr algn="just" rtl="1"/>
            <a:r>
              <a:rPr lang="ar-SA" sz="2600" dirty="0" smtClean="0"/>
              <a:t>والشرط الثاني من شروط نجاح الحضارات واستمراره هو </a:t>
            </a:r>
            <a:r>
              <a:rPr lang="ar-SA" sz="2600" dirty="0" smtClean="0">
                <a:solidFill>
                  <a:srgbClr val="FF0000"/>
                </a:solidFill>
              </a:rPr>
              <a:t>أن يتحقق له معنى التبادل بأن يكون لكل طرف من أطرافه حق قول رأيه وبيان موقفه من القضايا التي يجري الحوار حولها</a:t>
            </a:r>
            <a:r>
              <a:rPr lang="ar-SA" sz="2600" dirty="0" smtClean="0"/>
              <a:t>، مهما كان هذا الرأي أو الموقف مخالفاً لما يعتقده أو يفعله، أو يدعو إليه ويدافع عنه الآخرون.</a:t>
            </a:r>
          </a:p>
          <a:p>
            <a:pPr algn="just" rtl="1"/>
            <a:r>
              <a:rPr lang="ar-SA" sz="2600" dirty="0" smtClean="0"/>
              <a:t>والحوار _ في اللغة العربية _ على صيغة فعال، وهي جمع فعل، </a:t>
            </a:r>
            <a:r>
              <a:rPr lang="ar-SA" sz="2600" dirty="0" smtClean="0">
                <a:solidFill>
                  <a:srgbClr val="FF0000"/>
                </a:solidFill>
              </a:rPr>
              <a:t>أي أنه لا يتحقق بفعل طرف واحد، وإنما بأفعال أطراف متعددين</a:t>
            </a:r>
            <a:r>
              <a:rPr lang="ar-SA" sz="2600" dirty="0" smtClean="0"/>
              <a:t>. </a:t>
            </a:r>
          </a:p>
          <a:p>
            <a:pPr algn="just" rtl="1"/>
            <a:r>
              <a:rPr lang="ar-SA" sz="2600" dirty="0" smtClean="0"/>
              <a:t>والحضارات المتباينة الحية، تملك كل منها مقومات خاصة </a:t>
            </a:r>
            <a:r>
              <a:rPr lang="ar-SA" sz="2600" dirty="0" err="1" smtClean="0"/>
              <a:t>بها</a:t>
            </a:r>
            <a:r>
              <a:rPr lang="ar-SA" sz="2600" dirty="0" smtClean="0"/>
              <a:t>، ويراها أصحابها صواباً نافعاً، وقيمة الحوار بينها تبدو في تعرف أبناء كل منها على الأخرى كما يراها أصحابها، لا كما تراها أعين الغرباء عنها، رضاءً كان ما تظهره هذه العين أم سخطاً، نقصاً كان أم كمالاً، جزئياً كان قاصراً كان أم كلياً شاملاً.</a:t>
            </a:r>
          </a:p>
          <a:p>
            <a:pPr algn="just" rtl="1"/>
            <a:r>
              <a:rPr lang="ar-SA" sz="2600" dirty="0" smtClean="0"/>
              <a:t/>
            </a:r>
            <a:br>
              <a:rPr lang="ar-SA" sz="2600" dirty="0" smtClean="0"/>
            </a:br>
            <a:endParaRPr lang="en-US" sz="2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448800" cy="4678363"/>
          </a:xfrm>
        </p:spPr>
        <p:txBody>
          <a:bodyPr/>
          <a:lstStyle/>
          <a:p>
            <a:pPr algn="just" rtl="1"/>
            <a:r>
              <a:rPr lang="ar-SA" sz="2600" dirty="0" smtClean="0"/>
              <a:t>ثالثاً </a:t>
            </a:r>
            <a:r>
              <a:rPr lang="ar-SA" sz="2600" dirty="0" smtClean="0">
                <a:solidFill>
                  <a:srgbClr val="FF0000"/>
                </a:solidFill>
              </a:rPr>
              <a:t>– التجدد والتعدد</a:t>
            </a:r>
            <a:r>
              <a:rPr lang="ar-SA" sz="2600" dirty="0" smtClean="0"/>
              <a:t>: والشرط الثالث من شروط نجاح الحوار بين الحضارات واستمراره </a:t>
            </a:r>
            <a:r>
              <a:rPr lang="ar-SA" sz="2600" dirty="0" smtClean="0">
                <a:solidFill>
                  <a:srgbClr val="FF0000"/>
                </a:solidFill>
              </a:rPr>
              <a:t>أن يكون نشاطاً دائماً متجدداً، </a:t>
            </a:r>
            <a:r>
              <a:rPr lang="ar-SA" sz="2600" dirty="0" smtClean="0"/>
              <a:t>لأن الإحاطة بجوانب التميز والتغاير، ثم الإفادة منها في تبادل الخبرة والمعرفة ووسائل النمو والترقي، لا يتم في جلسة أو عدة جلسات ولا يحيط به فرد أو مجموعة أفراد. </a:t>
            </a:r>
          </a:p>
          <a:p>
            <a:pPr algn="just" rtl="1"/>
            <a:r>
              <a:rPr lang="ar-SA" sz="2600" dirty="0" smtClean="0"/>
              <a:t>ولكنه يحتاج إلى </a:t>
            </a:r>
            <a:r>
              <a:rPr lang="ar-SA" sz="2600" dirty="0" smtClean="0">
                <a:solidFill>
                  <a:srgbClr val="FF0000"/>
                </a:solidFill>
              </a:rPr>
              <a:t>تواصل مستمر </a:t>
            </a:r>
            <a:r>
              <a:rPr lang="ar-SA" sz="2600" dirty="0" smtClean="0"/>
              <a:t>يتعدد المشاركون فيه بتعدد جوانب الحياة وتكاثر التخصصات فيها، حتى يؤتي ثمرته ويحقق غايته.</a:t>
            </a:r>
          </a:p>
          <a:p>
            <a:pPr rtl="1"/>
            <a:r>
              <a:rPr lang="ar-SA" sz="2600" dirty="0" smtClean="0"/>
              <a:t>رابعاً-</a:t>
            </a:r>
            <a:r>
              <a:rPr lang="ar-SA" sz="2600" dirty="0" smtClean="0">
                <a:solidFill>
                  <a:srgbClr val="FF0000"/>
                </a:solidFill>
              </a:rPr>
              <a:t> الثقافة: </a:t>
            </a:r>
            <a:r>
              <a:rPr lang="ar-SA" sz="2600" dirty="0" smtClean="0"/>
              <a:t>من شروط نجاح حوار الحضارات واستمراره أن يكون </a:t>
            </a:r>
            <a:r>
              <a:rPr lang="ar-SA" sz="2600" dirty="0" smtClean="0">
                <a:solidFill>
                  <a:srgbClr val="FF0000"/>
                </a:solidFill>
              </a:rPr>
              <a:t>محوره الثقافة التي تعبر عنها الحضارات المختلفة، </a:t>
            </a:r>
            <a:r>
              <a:rPr lang="ar-SA" sz="2600" dirty="0" smtClean="0"/>
              <a:t>والنشاط البشري الذي تتمثل فيه هذه الثقافة. ومن معاني هذا الشرط وضروراته أن تستبعد من الحوار بين الحضارات موضوعات العلاقات السياسية، والتبادل الاقتصادي، والاختلاف الديني.</a:t>
            </a:r>
            <a:endParaRPr lang="en-US" sz="2600" dirty="0" smtClean="0"/>
          </a:p>
          <a:p>
            <a:pPr algn="just" rtl="1"/>
            <a:endParaRPr lang="en-US" sz="2600"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1955</TotalTime>
  <Words>2846</Words>
  <Application>Microsoft Office PowerPoint</Application>
  <PresentationFormat>A4 Paper (210x297 mm)‎</PresentationFormat>
  <Paragraphs>123</Paragraphs>
  <Slides>30</Slides>
  <Notes>0</Notes>
  <HiddenSlides>0</HiddenSlides>
  <MMClips>0</MMClips>
  <ScaleCrop>false</ScaleCrop>
  <HeadingPairs>
    <vt:vector size="4" baseType="variant">
      <vt:variant>
        <vt:lpstr>سمة</vt:lpstr>
      </vt:variant>
      <vt:variant>
        <vt:i4>1</vt:i4>
      </vt:variant>
      <vt:variant>
        <vt:lpstr>عناوين الشرائح</vt:lpstr>
      </vt:variant>
      <vt:variant>
        <vt:i4>30</vt:i4>
      </vt:variant>
    </vt:vector>
  </HeadingPairs>
  <TitlesOfParts>
    <vt:vector size="31" baseType="lpstr">
      <vt:lpstr>Office Theme</vt:lpstr>
      <vt:lpstr>الشريحة 1</vt:lpstr>
      <vt:lpstr>المحاضرة الثامنة الحوار</vt:lpstr>
      <vt:lpstr>عناصر المحاضرة</vt:lpstr>
      <vt:lpstr>مقدمة:</vt:lpstr>
      <vt:lpstr>تعريف الحوار وأهميته</vt:lpstr>
      <vt:lpstr>الشريحة 6</vt:lpstr>
      <vt:lpstr>الشريحة 7</vt:lpstr>
      <vt:lpstr>أهداف الحوار:</vt:lpstr>
      <vt:lpstr>الشريحة 9</vt:lpstr>
      <vt:lpstr>الشريحة 10</vt:lpstr>
      <vt:lpstr>الشريحة 11</vt:lpstr>
      <vt:lpstr>الشريحة 12</vt:lpstr>
      <vt:lpstr>الأصول التي تضبط مسار الحوار :</vt:lpstr>
      <vt:lpstr>الشريحة 14</vt:lpstr>
      <vt:lpstr>دعوة القرآن الكريم والسنة النبوية الشريفة إلى الحوار </vt:lpstr>
      <vt:lpstr>الشريحة 16</vt:lpstr>
      <vt:lpstr>الشريحة 17</vt:lpstr>
      <vt:lpstr>استخدام الحوار في الدعوة الإسلامية:</vt:lpstr>
      <vt:lpstr>الشريحة 19</vt:lpstr>
      <vt:lpstr>منطلقات الحوار من منظور إسلامي </vt:lpstr>
      <vt:lpstr>الشريحة 21</vt:lpstr>
      <vt:lpstr>الشريحة 22</vt:lpstr>
      <vt:lpstr>حوار الحضارات</vt:lpstr>
      <vt:lpstr>مفهوم حوار الحضارات وأهدافه: </vt:lpstr>
      <vt:lpstr>مجالات الحوار الحضاري:</vt:lpstr>
      <vt:lpstr>شروط الحوار الحضاري</vt:lpstr>
      <vt:lpstr>الشريحة 27</vt:lpstr>
      <vt:lpstr>الشريحة 28</vt:lpstr>
      <vt:lpstr>الشريحة 29</vt:lpstr>
      <vt:lpstr>الشريحة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blahcene</cp:lastModifiedBy>
  <cp:revision>162</cp:revision>
  <dcterms:created xsi:type="dcterms:W3CDTF">2009-10-14T19:14:34Z</dcterms:created>
  <dcterms:modified xsi:type="dcterms:W3CDTF">2011-10-01T12:03:41Z</dcterms:modified>
</cp:coreProperties>
</file>