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9" r:id="rId2"/>
    <p:sldId id="257" r:id="rId3"/>
    <p:sldId id="267"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384"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قضايا ثقافية معاصرة</a:t>
            </a:r>
            <a:endParaRPr lang="en-US" sz="2800" b="1" dirty="0">
              <a:latin typeface="Calibri" pitchFamily="34" charset="0"/>
            </a:endParaRPr>
          </a:p>
          <a:p>
            <a:pPr algn="ctr"/>
            <a:endParaRPr lang="ar-SA" sz="2600" b="1" dirty="0" smtClean="0">
              <a:latin typeface="Calibri" pitchFamily="34" charset="0"/>
              <a:cs typeface="Times New Roman" pitchFamily="18" charset="0"/>
            </a:endParaRPr>
          </a:p>
          <a:p>
            <a:pPr algn="ctr"/>
            <a:r>
              <a:rPr lang="ar-SA" sz="2600" b="1" dirty="0" smtClean="0">
                <a:latin typeface="Calibri" pitchFamily="34" charset="0"/>
                <a:cs typeface="Times New Roman" pitchFamily="18" charset="0"/>
              </a:rPr>
              <a:t>د</a:t>
            </a:r>
            <a:r>
              <a:rPr lang="en-US" sz="2600" b="1" dirty="0" smtClean="0">
                <a:latin typeface="Calibri" pitchFamily="34" charset="0"/>
                <a:cs typeface="Times New Roman" pitchFamily="18" charset="0"/>
              </a:rPr>
              <a:t> .</a:t>
            </a:r>
            <a:r>
              <a:rPr lang="ar-SA" sz="2600" b="1" dirty="0" smtClean="0">
                <a:latin typeface="Calibri" pitchFamily="34" charset="0"/>
                <a:cs typeface="Times New Roman" pitchFamily="18" charset="0"/>
              </a:rPr>
              <a:t>بدران مسعود بن الحسن</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الإرهاب</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mtClean="0"/>
              <a:t>عناصر </a:t>
            </a:r>
            <a:r>
              <a:rPr lang="ar-SA" dirty="0" smtClean="0"/>
              <a:t>المحاضرة</a:t>
            </a:r>
            <a:endParaRPr lang="ar-SA" dirty="0"/>
          </a:p>
        </p:txBody>
      </p:sp>
      <p:sp>
        <p:nvSpPr>
          <p:cNvPr id="3" name="Content Placeholder 2"/>
          <p:cNvSpPr>
            <a:spLocks noGrp="1"/>
          </p:cNvSpPr>
          <p:nvPr>
            <p:ph idx="1"/>
          </p:nvPr>
        </p:nvSpPr>
        <p:spPr>
          <a:xfrm>
            <a:off x="304800" y="1447800"/>
            <a:ext cx="9105900" cy="4876800"/>
          </a:xfrm>
        </p:spPr>
        <p:txBody>
          <a:bodyPr/>
          <a:lstStyle/>
          <a:p>
            <a:pPr algn="just" rtl="1"/>
            <a:r>
              <a:rPr lang="ar-SA" sz="2600" b="1" dirty="0" smtClean="0">
                <a:solidFill>
                  <a:srgbClr val="009900"/>
                </a:solidFill>
              </a:rPr>
              <a:t>تمهيد:</a:t>
            </a:r>
          </a:p>
          <a:p>
            <a:pPr algn="just" rtl="1"/>
            <a:r>
              <a:rPr lang="ar-SA" sz="2600" b="1" dirty="0" smtClean="0">
                <a:solidFill>
                  <a:srgbClr val="009900"/>
                </a:solidFill>
              </a:rPr>
              <a:t>تعريف </a:t>
            </a:r>
            <a:r>
              <a:rPr lang="ar-SA" sz="2600" b="1" dirty="0" smtClean="0">
                <a:solidFill>
                  <a:srgbClr val="009900"/>
                </a:solidFill>
              </a:rPr>
              <a:t>الإرهاب </a:t>
            </a:r>
            <a:endParaRPr lang="ar-SA" sz="2600" b="1" dirty="0" smtClean="0">
              <a:solidFill>
                <a:srgbClr val="009900"/>
              </a:solidFill>
            </a:endParaRPr>
          </a:p>
          <a:p>
            <a:pPr algn="just" rtl="1"/>
            <a:r>
              <a:rPr lang="ar-SA" sz="2600" b="1" dirty="0" smtClean="0">
                <a:solidFill>
                  <a:srgbClr val="009900"/>
                </a:solidFill>
              </a:rPr>
              <a:t>الإرهاب في الماضي والحاضر </a:t>
            </a:r>
            <a:r>
              <a:rPr lang="ar-SA" sz="2600" b="1" dirty="0" smtClean="0">
                <a:solidFill>
                  <a:srgbClr val="009900"/>
                </a:solidFill>
              </a:rPr>
              <a:t>:</a:t>
            </a:r>
          </a:p>
          <a:p>
            <a:pPr algn="just" rtl="1"/>
            <a:r>
              <a:rPr lang="ar-SA" sz="2600" b="1" dirty="0" smtClean="0">
                <a:solidFill>
                  <a:srgbClr val="009900"/>
                </a:solidFill>
              </a:rPr>
              <a:t>موقف الإسلام من الإرهاب :</a:t>
            </a:r>
            <a:endParaRPr lang="en-US" sz="2600" dirty="0" smtClean="0">
              <a:solidFill>
                <a:srgbClr val="009900"/>
              </a:solidFill>
            </a:endParaRPr>
          </a:p>
          <a:p>
            <a:pPr algn="just" rtl="1"/>
            <a:r>
              <a:rPr lang="ar-SA" sz="2600" b="1" dirty="0" smtClean="0">
                <a:solidFill>
                  <a:srgbClr val="009900"/>
                </a:solidFill>
              </a:rPr>
              <a:t>موقف المملكة العربية السعودية من الإرهاب :</a:t>
            </a:r>
            <a:endParaRPr lang="ar-SA" sz="2600" b="1" dirty="0" smtClean="0">
              <a:solidFill>
                <a:srgbClr val="009900"/>
              </a:solidFill>
            </a:endParaRPr>
          </a:p>
          <a:p>
            <a:pPr lvl="2"/>
            <a:r>
              <a:rPr lang="ar-SA" sz="1600" b="1" dirty="0" smtClean="0">
                <a:solidFill>
                  <a:srgbClr val="00B050"/>
                </a:solidFill>
              </a:rPr>
              <a:t>	</a:t>
            </a:r>
            <a:endParaRPr lang="ar-SA" sz="2800" b="1" dirty="0" smtClean="0"/>
          </a:p>
          <a:p>
            <a:pPr algn="just" rtl="1"/>
            <a:endParaRPr lang="ar-SA" sz="2800" b="1" dirty="0" smtClean="0"/>
          </a:p>
          <a:p>
            <a:pPr algn="just" rtl="1"/>
            <a:endParaRPr lang="en-US" sz="2600" i="1" dirty="0" smtClean="0"/>
          </a:p>
          <a:p>
            <a:endParaRPr lang="en-US" b="1" i="1"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dirty="0" smtClean="0"/>
              <a:t>- </a:t>
            </a:r>
            <a:r>
              <a:rPr lang="ar-SA" sz="2600" dirty="0" smtClean="0">
                <a:solidFill>
                  <a:srgbClr val="FF0000"/>
                </a:solidFill>
              </a:rPr>
              <a:t>احتلت ظاهرة الإرهاب  في الوقت الحاضر موقع الصدارة من اهتمام  الباحثين ؛ نظرا لاتساع دائرتها ، وانتشارها في معظم أنحاء العالم  </a:t>
            </a:r>
            <a:r>
              <a:rPr lang="ar-SA" sz="2600" dirty="0" smtClean="0"/>
              <a:t>، </a:t>
            </a:r>
            <a:r>
              <a:rPr lang="ar-SA" sz="2600" u="sng" dirty="0" smtClean="0">
                <a:solidFill>
                  <a:srgbClr val="FF0000"/>
                </a:solidFill>
              </a:rPr>
              <a:t>مما اقتضى بذل مزيد من الجهود العلمية في دراستها وتحليلها للتعرف على أسبابها ووسائل علاجها </a:t>
            </a:r>
            <a:endParaRPr lang="en-US" sz="2600" u="sng" dirty="0" smtClean="0">
              <a:solidFill>
                <a:srgbClr val="FF0000"/>
              </a:solidFill>
            </a:endParaRPr>
          </a:p>
          <a:p>
            <a:pPr algn="just" rtl="1">
              <a:buFontTx/>
              <a:buChar char="-"/>
            </a:pPr>
            <a:r>
              <a:rPr lang="ar-SA" sz="2600" dirty="0" smtClean="0"/>
              <a:t>لذا كانت ومنذ ثلاثة عقود مبعث قلق المجتمع الدولي ، عبرت عنه الجمعية العامة للأمم المتحدة بقرارها رقم 3034 الصادر في 18 ديسمبر 1972م  ، حيث أوصت الدول الأعضاء فيها بالبحث عن  حلول عادلة وسليمة تسمح بإزالة الأسباب المؤدية إلى أعمال العنف، </a:t>
            </a:r>
          </a:p>
          <a:p>
            <a:pPr algn="just" rtl="1">
              <a:buFontTx/>
              <a:buChar char="-"/>
            </a:pPr>
            <a:r>
              <a:rPr lang="ar-SA" sz="2600" dirty="0" smtClean="0">
                <a:solidFill>
                  <a:srgbClr val="FF0000"/>
                </a:solidFill>
              </a:rPr>
              <a:t>وفي الوقت الحاضر ازداد الاهتمام بهذه الظاهرة بسبب تنامي الأعمال الإرهابية ، وتباين أشكالها </a:t>
            </a:r>
            <a:endParaRPr lang="ar-SA" sz="26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تعريف الإرهاب :</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u="sng" dirty="0" smtClean="0"/>
              <a:t> </a:t>
            </a:r>
            <a:r>
              <a:rPr lang="ar-SA" sz="2600" u="sng" dirty="0" smtClean="0">
                <a:solidFill>
                  <a:srgbClr val="FF0000"/>
                </a:solidFill>
              </a:rPr>
              <a:t>أ - في اللغة: </a:t>
            </a:r>
            <a:r>
              <a:rPr lang="ar-SA" sz="2600" dirty="0" smtClean="0"/>
              <a:t>مشتق من الفعل الثلاثي </a:t>
            </a:r>
            <a:r>
              <a:rPr lang="ar-SA" sz="2600" dirty="0" smtClean="0">
                <a:solidFill>
                  <a:srgbClr val="FF0000"/>
                </a:solidFill>
              </a:rPr>
              <a:t>( رَهَبَ ) أي خاف ، والرهبة في أصل اللغة تعني الخوف والفزع</a:t>
            </a:r>
          </a:p>
          <a:p>
            <a:pPr algn="just" rtl="1"/>
            <a:r>
              <a:rPr lang="ar-SA" sz="2600" dirty="0" smtClean="0"/>
              <a:t>وقد ظهرت كلمة رعب (</a:t>
            </a:r>
            <a:r>
              <a:rPr lang="en-US" sz="2600" dirty="0" err="1" smtClean="0"/>
              <a:t>Terreur</a:t>
            </a:r>
            <a:r>
              <a:rPr lang="ar-SA" sz="2600" dirty="0" smtClean="0"/>
              <a:t>) لأول مرة في اللغة الفرنسية عام 1355م وجاءت من اللغة اللاتينية (</a:t>
            </a:r>
            <a:r>
              <a:rPr lang="en-US" sz="2600" dirty="0" err="1" smtClean="0"/>
              <a:t>Terreor</a:t>
            </a:r>
            <a:r>
              <a:rPr lang="ar-SA" sz="2600" dirty="0" smtClean="0"/>
              <a:t>) التي </a:t>
            </a:r>
            <a:r>
              <a:rPr lang="ar-SA" sz="2600" dirty="0" smtClean="0">
                <a:solidFill>
                  <a:srgbClr val="FF0000"/>
                </a:solidFill>
              </a:rPr>
              <a:t>تعني الخوف والقلق المتناهي </a:t>
            </a:r>
            <a:r>
              <a:rPr lang="ar-SA" sz="2600" dirty="0" smtClean="0"/>
              <a:t>الذي يساوي تهديدا غير مألوف وغير متوقع بصورة واسعة</a:t>
            </a:r>
          </a:p>
          <a:p>
            <a:pPr algn="just" rtl="1"/>
            <a:r>
              <a:rPr lang="ar-SA" sz="2600" u="sng" dirty="0" smtClean="0">
                <a:solidFill>
                  <a:srgbClr val="FF0000"/>
                </a:solidFill>
              </a:rPr>
              <a:t>ب - في الاصطلاح: </a:t>
            </a:r>
            <a:r>
              <a:rPr lang="ar-SA" sz="2600" dirty="0" smtClean="0">
                <a:solidFill>
                  <a:srgbClr val="FF0000"/>
                </a:solidFill>
              </a:rPr>
              <a:t>يصعب وضع تعريف جامع مانع نظرا لاختلاف نظرة الدول والمجتمعات إلى هذه الظاهرة وتشعبها وتنوع بواعثها وأهدافها </a:t>
            </a:r>
            <a:r>
              <a:rPr lang="ar-SA" sz="2600" dirty="0" smtClean="0"/>
              <a:t>، ولاختلاف الأطر المرجعية والقانونية التي يستند عليها في التعريف .</a:t>
            </a:r>
          </a:p>
          <a:p>
            <a:pPr algn="just" rtl="1"/>
            <a:r>
              <a:rPr lang="ar-SA" sz="2800" dirty="0" smtClean="0"/>
              <a:t>وبسبب </a:t>
            </a:r>
            <a:r>
              <a:rPr lang="ar-SA" sz="2800" dirty="0" smtClean="0">
                <a:solidFill>
                  <a:srgbClr val="FF0000"/>
                </a:solidFill>
              </a:rPr>
              <a:t>عدم الاتفاق على تعريف اصطلاحي محدد كثرت التعريفات </a:t>
            </a:r>
            <a:r>
              <a:rPr lang="ar-SA" sz="2800" dirty="0" smtClean="0"/>
              <a:t>؛ لذا نكتفي منها بتعريف قانوني وآخر شرعي يوضحان المقصود به :</a:t>
            </a:r>
            <a:endParaRPr lang="ar-SA"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dirty="0" smtClean="0"/>
              <a:t>- عرفه مجلس وزراء الداخلية العرب بأنه: (</a:t>
            </a:r>
            <a:r>
              <a:rPr lang="ar-SA" sz="2600" dirty="0" smtClean="0">
                <a:solidFill>
                  <a:srgbClr val="FF0000"/>
                </a:solidFill>
              </a:rPr>
              <a:t>كل فعل من أفعال العنف أو التهديد به أيا كانت بواعثه أو أغراضه يقع تنفيذا لمشروع إجرامي فردي أو جماعي ، ويهدف إلى إلقاء الرعب بين الناس أو ترويعهم بإيذائهم أو تعريض حياتهم أو حريتهم أو أمنهم للخطر أو إلحاق الضرر بالبيئة أو بأحد المرافق أو الأملاك العامة أو الخاصة أو احتلالها أو الاستيلاء عليها أو تعريض أحد الموارد الوطنية للخطر</a:t>
            </a:r>
            <a:r>
              <a:rPr lang="ar-SA" sz="2600" dirty="0" smtClean="0"/>
              <a:t>).</a:t>
            </a:r>
          </a:p>
          <a:p>
            <a:pPr algn="just" rtl="1"/>
            <a:r>
              <a:rPr lang="ar-SA" sz="2600" dirty="0" smtClean="0"/>
              <a:t>- عرفه المجمع الفقهي في مكة المكرمة بأنه: ( </a:t>
            </a:r>
            <a:r>
              <a:rPr lang="ar-SA" sz="2600" dirty="0" smtClean="0">
                <a:solidFill>
                  <a:srgbClr val="FF0000"/>
                </a:solidFill>
              </a:rPr>
              <a:t>العدوان الذي يمارسه أفراد أو جماعات أو دول بغيا على الإنسان في دينه وعقله ودمه وماله وعرضه ، ويشمل صنوف التخويف والأذى والتهديد والقتل بغير حق وما يتصل بصور الحرابة وإخافة السبيل وقطع الطريق وكل أفعال العنف أو التهديد</a:t>
            </a:r>
            <a:r>
              <a:rPr lang="ar-SA" sz="2600" dirty="0" smtClean="0"/>
              <a:t>)</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 الإرهاب في الماضي والحاضر :</a:t>
            </a:r>
            <a:endParaRPr lang="ar-SA" dirty="0"/>
          </a:p>
        </p:txBody>
      </p:sp>
      <p:sp>
        <p:nvSpPr>
          <p:cNvPr id="3" name="عنصر نائب للمحتوى 2"/>
          <p:cNvSpPr>
            <a:spLocks noGrp="1"/>
          </p:cNvSpPr>
          <p:nvPr>
            <p:ph idx="1"/>
          </p:nvPr>
        </p:nvSpPr>
        <p:spPr>
          <a:xfrm>
            <a:off x="228600" y="1371600"/>
            <a:ext cx="9182100" cy="4754563"/>
          </a:xfrm>
        </p:spPr>
        <p:txBody>
          <a:bodyPr/>
          <a:lstStyle/>
          <a:p>
            <a:pPr algn="just" rtl="1"/>
            <a:r>
              <a:rPr lang="ar-SA" sz="2600" dirty="0" smtClean="0"/>
              <a:t> - </a:t>
            </a:r>
            <a:r>
              <a:rPr lang="ar-SA" sz="2600" dirty="0" smtClean="0">
                <a:solidFill>
                  <a:srgbClr val="FF0000"/>
                </a:solidFill>
              </a:rPr>
              <a:t>الإرهاب ليس جديدا في تاريخ الشعوب والمجتمعات</a:t>
            </a:r>
            <a:r>
              <a:rPr lang="ar-SA" sz="2600" dirty="0" smtClean="0"/>
              <a:t>، بل </a:t>
            </a:r>
            <a:r>
              <a:rPr lang="ar-SA" sz="2600" dirty="0" smtClean="0">
                <a:solidFill>
                  <a:srgbClr val="FF0000"/>
                </a:solidFill>
              </a:rPr>
              <a:t>عرفته البشرية منذ تاريخها القديم ، فهو ظاهرة قديمة ابتدأت بالإقدام على قتل النفس البريئة حين استباح قابيل قتل أخيه هابيل </a:t>
            </a:r>
            <a:r>
              <a:rPr lang="ar-SA" sz="2600" dirty="0" smtClean="0"/>
              <a:t>ظلما وعدوانا فكان من النادمين كما أخبر تعالى: (</a:t>
            </a:r>
            <a:r>
              <a:rPr lang="ar-SA" sz="2600" dirty="0" smtClean="0">
                <a:solidFill>
                  <a:srgbClr val="009900"/>
                </a:solidFill>
              </a:rPr>
              <a:t>واتل عليهم نبأ ابني آدم ...</a:t>
            </a:r>
            <a:r>
              <a:rPr lang="ar-SA" sz="2600" dirty="0" smtClean="0"/>
              <a:t>) (المائدة 27-30). </a:t>
            </a:r>
            <a:r>
              <a:rPr lang="ar-SA" sz="2800" dirty="0" smtClean="0"/>
              <a:t>ويمكن عد الإرهاب المتمثل في قتل الأبرياء والاعتداء على الممتلكات وتدمير المنجزات الإنسانية والحضارية من قبيل التطرف العملي . </a:t>
            </a:r>
            <a:endParaRPr lang="en-US" sz="2800" dirty="0" smtClean="0"/>
          </a:p>
          <a:p>
            <a:pPr algn="just" rtl="1"/>
            <a:r>
              <a:rPr lang="ar-SA" sz="2600" dirty="0" smtClean="0"/>
              <a:t>- </a:t>
            </a:r>
            <a:r>
              <a:rPr lang="ar-SA" sz="2800" dirty="0" smtClean="0"/>
              <a:t>ومن الظواهر القديمة </a:t>
            </a:r>
            <a:r>
              <a:rPr lang="ar-SA" sz="2800" dirty="0" smtClean="0">
                <a:solidFill>
                  <a:srgbClr val="FF0000"/>
                </a:solidFill>
              </a:rPr>
              <a:t>الغلو أو التطرف الديني الذي كان متفشيا في بني إسرائيل</a:t>
            </a:r>
            <a:r>
              <a:rPr lang="ar-SA" sz="2800" dirty="0" smtClean="0"/>
              <a:t> كما أخبر تعالى: (</a:t>
            </a:r>
            <a:r>
              <a:rPr lang="ar-SA" sz="2800" dirty="0" smtClean="0">
                <a:solidFill>
                  <a:srgbClr val="009900"/>
                </a:solidFill>
              </a:rPr>
              <a:t>يا أهل الكتاب لا تغلوا في دينكم ولا تقولوا على الله إلا الحق ...</a:t>
            </a:r>
            <a:r>
              <a:rPr lang="ar-SA" sz="2800" dirty="0" smtClean="0"/>
              <a:t>) (النساء: 171). فقد </a:t>
            </a:r>
            <a:r>
              <a:rPr lang="ar-SA" sz="2800" dirty="0" smtClean="0">
                <a:solidFill>
                  <a:srgbClr val="FF0000"/>
                </a:solidFill>
              </a:rPr>
              <a:t>مارسه اليهود ضد النصارى </a:t>
            </a:r>
            <a:r>
              <a:rPr lang="ar-SA" sz="2800" dirty="0" smtClean="0"/>
              <a:t>عمليا من منطلق عنصري يقوم على فكرة أنهم شعب الله المختار ،</a:t>
            </a:r>
            <a:endParaRPr lang="ar-SA"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dirty="0" smtClean="0"/>
              <a:t>- وفي المجتمعات الرومانية القديمة </a:t>
            </a:r>
            <a:r>
              <a:rPr lang="ar-SA" sz="2600" dirty="0" smtClean="0">
                <a:solidFill>
                  <a:srgbClr val="FF0000"/>
                </a:solidFill>
              </a:rPr>
              <a:t>شهدت النصرانية على أيدي الأباطرة الرومان إرهابا قاسيا بسبب مصادرة حرية التدين، </a:t>
            </a:r>
            <a:r>
              <a:rPr lang="ar-SA" sz="2600" dirty="0" smtClean="0"/>
              <a:t>كان من أبرز مظاهره إحراق الأمبراطور الروماني ( نيرون المتوفى عام 96م ) مدينة روما ليشفي حقده بمرآها وهي تشتعل بأهلها وأموالهم ، وتعذيبه لمؤمني النصارى </a:t>
            </a:r>
          </a:p>
          <a:p>
            <a:pPr algn="just" rtl="1"/>
            <a:r>
              <a:rPr lang="ar-SA" sz="2600" dirty="0" smtClean="0"/>
              <a:t>- </a:t>
            </a:r>
            <a:r>
              <a:rPr lang="ar-SA" sz="2600" dirty="0" smtClean="0">
                <a:solidFill>
                  <a:srgbClr val="FF0000"/>
                </a:solidFill>
              </a:rPr>
              <a:t>ومارست الكنيسة أسلوب الإرهاب الديني مع مخالفيها </a:t>
            </a:r>
            <a:r>
              <a:rPr lang="ar-SA" sz="2600" dirty="0" smtClean="0"/>
              <a:t>في عهد </a:t>
            </a:r>
            <a:r>
              <a:rPr lang="ar-SA" sz="2600" dirty="0" err="1" smtClean="0"/>
              <a:t>الأمبراطور</a:t>
            </a:r>
            <a:r>
              <a:rPr lang="ar-SA" sz="2600" dirty="0" smtClean="0"/>
              <a:t> الروماني ( قسطنطين ) في نهاية الربع الأول من القرن الرابع الميلادي</a:t>
            </a:r>
          </a:p>
          <a:p>
            <a:pPr algn="just" rtl="1"/>
            <a:r>
              <a:rPr lang="ar-SA" sz="2600" dirty="0" smtClean="0"/>
              <a:t>- </a:t>
            </a:r>
            <a:r>
              <a:rPr lang="ar-SA" sz="2600" dirty="0" smtClean="0">
                <a:solidFill>
                  <a:srgbClr val="FF0000"/>
                </a:solidFill>
              </a:rPr>
              <a:t>وفي بريطانيا أحرقت الملكة </a:t>
            </a:r>
            <a:r>
              <a:rPr lang="ar-SA" sz="2600" dirty="0" smtClean="0"/>
              <a:t>تيودور عام 1155م </a:t>
            </a:r>
            <a:r>
              <a:rPr lang="ar-SA" sz="2600" dirty="0" smtClean="0">
                <a:solidFill>
                  <a:srgbClr val="FF0000"/>
                </a:solidFill>
              </a:rPr>
              <a:t>مائتين وثلاثة وثمانين شخصا لأنهم ينتمون لطائفة البروتستانت</a:t>
            </a:r>
            <a:r>
              <a:rPr lang="ar-SA" sz="2600" dirty="0" smtClean="0"/>
              <a:t> ، </a:t>
            </a:r>
            <a:r>
              <a:rPr lang="ar-SA" sz="2600" dirty="0" smtClean="0">
                <a:solidFill>
                  <a:srgbClr val="FF0000"/>
                </a:solidFill>
              </a:rPr>
              <a:t>وفي فرنسا </a:t>
            </a:r>
            <a:r>
              <a:rPr lang="ar-SA" sz="2600" dirty="0" smtClean="0"/>
              <a:t>ابتداء من عام 1208م ولمدة خمس سنوات </a:t>
            </a:r>
            <a:r>
              <a:rPr lang="ar-SA" sz="2600" dirty="0" smtClean="0">
                <a:solidFill>
                  <a:srgbClr val="FF0000"/>
                </a:solidFill>
              </a:rPr>
              <a:t>ذبح مليون شخص </a:t>
            </a:r>
            <a:r>
              <a:rPr lang="ar-SA" sz="2600" dirty="0" smtClean="0"/>
              <a:t>من ( الألبيين ) للعلة نفسها ، </a:t>
            </a:r>
            <a:r>
              <a:rPr lang="ar-SA" sz="2600" dirty="0" smtClean="0">
                <a:solidFill>
                  <a:srgbClr val="FF0000"/>
                </a:solidFill>
              </a:rPr>
              <a:t>وفي أمريكا مورس الإرهاب ضد الهنود الحمر والملونين السود </a:t>
            </a:r>
            <a:r>
              <a:rPr lang="ar-SA" sz="2600" dirty="0" smtClean="0"/>
              <a:t>.</a:t>
            </a:r>
            <a:endParaRPr lang="ar-SA"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dirty="0" smtClean="0"/>
              <a:t>- </a:t>
            </a:r>
            <a:r>
              <a:rPr lang="ar-SA" sz="2600" dirty="0" smtClean="0">
                <a:solidFill>
                  <a:srgbClr val="FF0000"/>
                </a:solidFill>
              </a:rPr>
              <a:t>وارتكب البرتغاليون </a:t>
            </a:r>
            <a:r>
              <a:rPr lang="ar-SA" sz="2600" dirty="0" smtClean="0"/>
              <a:t>و</a:t>
            </a:r>
            <a:r>
              <a:rPr lang="ar-SA" sz="2600" dirty="0" smtClean="0">
                <a:solidFill>
                  <a:srgbClr val="FF0000"/>
                </a:solidFill>
              </a:rPr>
              <a:t>الأسبان</a:t>
            </a:r>
            <a:r>
              <a:rPr lang="ar-SA" sz="2600" dirty="0" smtClean="0"/>
              <a:t> في القرن 15م </a:t>
            </a:r>
            <a:r>
              <a:rPr lang="ar-SA" sz="2600" dirty="0" smtClean="0">
                <a:solidFill>
                  <a:srgbClr val="FF0000"/>
                </a:solidFill>
              </a:rPr>
              <a:t>أبشع أنواع العنف والإرهاب </a:t>
            </a:r>
            <a:r>
              <a:rPr lang="ar-SA" sz="2600" dirty="0" smtClean="0"/>
              <a:t>ضد الشعوب المستعمرة، </a:t>
            </a:r>
            <a:r>
              <a:rPr lang="ar-SA" sz="2600" dirty="0" smtClean="0">
                <a:solidFill>
                  <a:srgbClr val="FF0000"/>
                </a:solidFill>
              </a:rPr>
              <a:t>وتبعهم في ذلك الهولنديون والبريطانيون والإيطاليون</a:t>
            </a:r>
            <a:r>
              <a:rPr lang="ar-SA" sz="2600" dirty="0" smtClean="0"/>
              <a:t>، وكانت الدول الاستعمارية تنكر على شعوب البلاد المستعمرة مقاومة هذا الإرهاب</a:t>
            </a:r>
            <a:endParaRPr lang="en-US" sz="2600" dirty="0" smtClean="0"/>
          </a:p>
          <a:p>
            <a:pPr algn="just" rtl="1">
              <a:buFontTx/>
              <a:buChar char="-"/>
            </a:pPr>
            <a:r>
              <a:rPr lang="ar-SA" sz="2600" dirty="0" smtClean="0"/>
              <a:t>وتعرض العالم لآثار مدمرة نتيجة </a:t>
            </a:r>
            <a:r>
              <a:rPr lang="ar-SA" sz="2600" dirty="0" smtClean="0">
                <a:solidFill>
                  <a:srgbClr val="FF0000"/>
                </a:solidFill>
              </a:rPr>
              <a:t>حربي الإبادة العالميتين الأولى والثانية التي قادتها بريطانيا وفرنسا واليابان وأمريكا وذهب ضحيتها الملايين من البشر </a:t>
            </a:r>
            <a:r>
              <a:rPr lang="ar-SA" sz="2600" dirty="0" smtClean="0"/>
              <a:t>وتركت خسائر مالية كبيرة لا تقدر بعدد ، وكانت أبشع صورها إلقاء الولايات المتحدة الأمريكية القنبلة الذرية على مدينتي هيروشيما ونجزاكي اليابانيتين .</a:t>
            </a:r>
          </a:p>
          <a:p>
            <a:pPr algn="just" rtl="1">
              <a:buFontTx/>
              <a:buChar char="-"/>
            </a:pPr>
            <a:r>
              <a:rPr lang="ar-SA" sz="2600" dirty="0" smtClean="0"/>
              <a:t>وبالرغم مما تتمتع </a:t>
            </a:r>
            <a:r>
              <a:rPr lang="ar-SA" sz="2600" dirty="0" err="1" smtClean="0"/>
              <a:t>به</a:t>
            </a:r>
            <a:r>
              <a:rPr lang="ar-SA" sz="2600" dirty="0" smtClean="0"/>
              <a:t> شعوب الدول الغربية واليابان من حريات، وما يتوافر لدى حكوماتها من قوة هائلة في المعلومات ونظم الأمن المتطورة فإنها </a:t>
            </a:r>
            <a:r>
              <a:rPr lang="ar-SA" sz="2600" dirty="0" smtClean="0">
                <a:solidFill>
                  <a:srgbClr val="FF0000"/>
                </a:solidFill>
              </a:rPr>
              <a:t>غدت في العقود الماضية بيئة للأعمال الإرهابية الموجهة ضد أمنها وسيادة القانون فيها </a:t>
            </a:r>
            <a:r>
              <a:rPr lang="ar-SA" sz="2600" dirty="0" smtClean="0"/>
              <a:t>، فقد :</a:t>
            </a:r>
            <a:endParaRPr lang="en-US" sz="2600" dirty="0" smtClean="0"/>
          </a:p>
          <a:p>
            <a:pPr algn="just" rtl="1">
              <a:buFontTx/>
              <a:buChar char="-"/>
            </a:pPr>
            <a:endParaRPr lang="ar-SA"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48800" cy="4678363"/>
          </a:xfrm>
        </p:spPr>
        <p:txBody>
          <a:bodyPr/>
          <a:lstStyle/>
          <a:p>
            <a:pPr lvl="0" algn="just" rtl="1">
              <a:buFont typeface="Arial" pitchFamily="34" charset="0"/>
              <a:buChar char="•"/>
            </a:pPr>
            <a:r>
              <a:rPr lang="ar-SA" sz="2500" dirty="0" smtClean="0"/>
              <a:t>ظهر </a:t>
            </a:r>
            <a:r>
              <a:rPr lang="ar-SA" sz="2500" dirty="0" smtClean="0">
                <a:solidFill>
                  <a:srgbClr val="FF0000"/>
                </a:solidFill>
              </a:rPr>
              <a:t>التيار النازي </a:t>
            </a:r>
            <a:r>
              <a:rPr lang="ar-SA" sz="2500" dirty="0" smtClean="0"/>
              <a:t>في </a:t>
            </a:r>
            <a:r>
              <a:rPr lang="ar-SA" sz="2500" dirty="0" smtClean="0">
                <a:solidFill>
                  <a:srgbClr val="FF0000"/>
                </a:solidFill>
              </a:rPr>
              <a:t>ألمانيا</a:t>
            </a:r>
            <a:r>
              <a:rPr lang="ar-SA" sz="2500" dirty="0" smtClean="0"/>
              <a:t> ثانية وبقوة منذ عام 1986م .</a:t>
            </a:r>
          </a:p>
          <a:p>
            <a:pPr lvl="0" algn="just" rtl="1">
              <a:buFont typeface="Arial" pitchFamily="34" charset="0"/>
              <a:buChar char="•"/>
            </a:pPr>
            <a:r>
              <a:rPr lang="ar-SA" sz="2500" dirty="0" smtClean="0"/>
              <a:t>ظهرت </a:t>
            </a:r>
            <a:r>
              <a:rPr lang="ar-SA" sz="2500" dirty="0" smtClean="0">
                <a:solidFill>
                  <a:srgbClr val="FF0000"/>
                </a:solidFill>
              </a:rPr>
              <a:t>حركة ( لوبن ) </a:t>
            </a:r>
            <a:r>
              <a:rPr lang="ar-SA" sz="2500" dirty="0" smtClean="0"/>
              <a:t>القومية المتطرفة في </a:t>
            </a:r>
            <a:r>
              <a:rPr lang="ar-SA" sz="2500" dirty="0" smtClean="0">
                <a:solidFill>
                  <a:srgbClr val="FF0000"/>
                </a:solidFill>
              </a:rPr>
              <a:t>فرنسا</a:t>
            </a:r>
            <a:r>
              <a:rPr lang="ar-SA" sz="2500" dirty="0" smtClean="0"/>
              <a:t> .</a:t>
            </a:r>
          </a:p>
          <a:p>
            <a:pPr lvl="0" algn="just" rtl="1">
              <a:buFont typeface="Arial" pitchFamily="34" charset="0"/>
              <a:buChar char="•"/>
            </a:pPr>
            <a:r>
              <a:rPr lang="ar-SA" sz="2500" dirty="0" smtClean="0"/>
              <a:t>ظهرت </a:t>
            </a:r>
            <a:r>
              <a:rPr lang="ar-SA" sz="2500" dirty="0" smtClean="0">
                <a:solidFill>
                  <a:srgbClr val="FF0000"/>
                </a:solidFill>
              </a:rPr>
              <a:t>حركة ( الباسك ) الأسبانية </a:t>
            </a:r>
            <a:r>
              <a:rPr lang="ar-SA" sz="2500" dirty="0" smtClean="0"/>
              <a:t>التي تسببت في قتل مئات الأبرياء من المواطنين والسياح ، وإتلاف ما قيمته ملايين الدولارات .</a:t>
            </a:r>
          </a:p>
          <a:p>
            <a:pPr lvl="0" algn="just" rtl="1">
              <a:buFont typeface="Arial" pitchFamily="34" charset="0"/>
              <a:buChar char="•"/>
            </a:pPr>
            <a:r>
              <a:rPr lang="ar-SA" sz="2500" dirty="0" smtClean="0"/>
              <a:t>تعرضت </a:t>
            </a:r>
            <a:r>
              <a:rPr lang="ar-SA" sz="2500" dirty="0" smtClean="0">
                <a:solidFill>
                  <a:srgbClr val="FF0000"/>
                </a:solidFill>
              </a:rPr>
              <a:t>بريطانيا</a:t>
            </a:r>
            <a:r>
              <a:rPr lang="ar-SA" sz="2500" dirty="0" smtClean="0"/>
              <a:t> منذ عام 1970م لسلسلة من الأعمال الإرهابية الخطيرة من جانب </a:t>
            </a:r>
            <a:r>
              <a:rPr lang="ar-SA" sz="2500" dirty="0" smtClean="0">
                <a:solidFill>
                  <a:srgbClr val="FF0000"/>
                </a:solidFill>
              </a:rPr>
              <a:t>جيش </a:t>
            </a:r>
            <a:r>
              <a:rPr lang="ar-SA" sz="2500" dirty="0" err="1" smtClean="0">
                <a:solidFill>
                  <a:srgbClr val="FF0000"/>
                </a:solidFill>
              </a:rPr>
              <a:t>إيرلندا</a:t>
            </a:r>
            <a:r>
              <a:rPr lang="ar-SA" sz="2500" dirty="0" smtClean="0">
                <a:solidFill>
                  <a:srgbClr val="FF0000"/>
                </a:solidFill>
              </a:rPr>
              <a:t> الجمهوري ( </a:t>
            </a:r>
            <a:r>
              <a:rPr lang="en-US" sz="2500" dirty="0" smtClean="0">
                <a:solidFill>
                  <a:srgbClr val="FF0000"/>
                </a:solidFill>
              </a:rPr>
              <a:t> ( IRA</a:t>
            </a:r>
            <a:r>
              <a:rPr lang="ar-SA" sz="2500" dirty="0" smtClean="0"/>
              <a:t>. </a:t>
            </a:r>
          </a:p>
          <a:p>
            <a:pPr lvl="0" algn="just" rtl="1">
              <a:buFont typeface="Arial" pitchFamily="34" charset="0"/>
              <a:buChar char="•"/>
            </a:pPr>
            <a:r>
              <a:rPr lang="ar-SA" sz="2500" dirty="0" smtClean="0"/>
              <a:t>ظهرت </a:t>
            </a:r>
            <a:r>
              <a:rPr lang="ar-SA" sz="2500" dirty="0" smtClean="0">
                <a:solidFill>
                  <a:srgbClr val="FF0000"/>
                </a:solidFill>
              </a:rPr>
              <a:t>جماعات اليمين المتطرف في ألمانيا </a:t>
            </a:r>
            <a:r>
              <a:rPr lang="ar-SA" sz="2500" dirty="0" smtClean="0"/>
              <a:t>على أعقاب توحيد ألمانيا وزيادة حجم البطالة.</a:t>
            </a:r>
          </a:p>
          <a:p>
            <a:pPr lvl="0" algn="just" rtl="1">
              <a:buFont typeface="Arial" pitchFamily="34" charset="0"/>
              <a:buChar char="•"/>
            </a:pPr>
            <a:r>
              <a:rPr lang="ar-SA" sz="2500" dirty="0" smtClean="0"/>
              <a:t>ظهر </a:t>
            </a:r>
            <a:r>
              <a:rPr lang="ar-SA" sz="2500" dirty="0" smtClean="0">
                <a:solidFill>
                  <a:srgbClr val="FF0000"/>
                </a:solidFill>
              </a:rPr>
              <a:t>الجيش الأحمر الألماني </a:t>
            </a:r>
            <a:r>
              <a:rPr lang="ar-SA" sz="2500" dirty="0" smtClean="0"/>
              <a:t>ومجموعة ( اندرياس بادر ماينهوف ) .</a:t>
            </a:r>
          </a:p>
          <a:p>
            <a:pPr lvl="0" algn="just" rtl="1">
              <a:buFont typeface="Arial" pitchFamily="34" charset="0"/>
              <a:buChar char="•"/>
            </a:pPr>
            <a:r>
              <a:rPr lang="ar-SA" sz="2500" dirty="0" smtClean="0"/>
              <a:t>ظهرت </a:t>
            </a:r>
            <a:r>
              <a:rPr lang="ar-SA" sz="2500" dirty="0" smtClean="0">
                <a:solidFill>
                  <a:srgbClr val="FF0000"/>
                </a:solidFill>
              </a:rPr>
              <a:t>الأنشطة الإرهابية للأجنحة العسكرية اليسارية </a:t>
            </a:r>
            <a:r>
              <a:rPr lang="ar-SA" sz="2500" dirty="0" smtClean="0"/>
              <a:t>في كل من </a:t>
            </a:r>
            <a:r>
              <a:rPr lang="ar-SA" sz="2500" dirty="0" smtClean="0">
                <a:solidFill>
                  <a:srgbClr val="FF0000"/>
                </a:solidFill>
              </a:rPr>
              <a:t>فرنسا وبلجيكا</a:t>
            </a:r>
            <a:r>
              <a:rPr lang="ar-SA" sz="2500" dirty="0" smtClean="0"/>
              <a:t>.</a:t>
            </a:r>
          </a:p>
          <a:p>
            <a:pPr lvl="0" algn="just" rtl="1">
              <a:buFont typeface="Arial" pitchFamily="34" charset="0"/>
              <a:buChar char="•"/>
            </a:pPr>
            <a:r>
              <a:rPr lang="ar-SA" sz="2500" dirty="0" smtClean="0"/>
              <a:t>ظهرت </a:t>
            </a:r>
            <a:r>
              <a:rPr lang="ar-SA" sz="2500" dirty="0" smtClean="0">
                <a:solidFill>
                  <a:srgbClr val="FF0000"/>
                </a:solidFill>
              </a:rPr>
              <a:t>الفيالق الحمراء الإيطالية </a:t>
            </a:r>
            <a:r>
              <a:rPr lang="ar-SA" sz="2500" dirty="0" smtClean="0"/>
              <a:t>( الألوية الحمراء).</a:t>
            </a:r>
            <a:endParaRPr lang="ar-SA"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48800" cy="4678363"/>
          </a:xfrm>
        </p:spPr>
        <p:txBody>
          <a:bodyPr/>
          <a:lstStyle/>
          <a:p>
            <a:pPr lvl="0" algn="just" rtl="1">
              <a:buFont typeface="Arial" pitchFamily="34" charset="0"/>
              <a:buChar char="•"/>
            </a:pPr>
            <a:r>
              <a:rPr lang="ar-SA" sz="2600" dirty="0" smtClean="0"/>
              <a:t>ظهرت </a:t>
            </a:r>
            <a:r>
              <a:rPr lang="ar-SA" sz="2600" dirty="0" smtClean="0">
                <a:solidFill>
                  <a:srgbClr val="FF0000"/>
                </a:solidFill>
              </a:rPr>
              <a:t>منظمة ( حقيقة أوم العليا ) ، و( مافيا يكوزا ) في اليابان </a:t>
            </a:r>
            <a:r>
              <a:rPr lang="ar-SA" sz="2600" dirty="0" smtClean="0"/>
              <a:t>. </a:t>
            </a:r>
          </a:p>
          <a:p>
            <a:pPr lvl="0" algn="just" rtl="1">
              <a:buFont typeface="Arial" pitchFamily="34" charset="0"/>
              <a:buChar char="•"/>
            </a:pPr>
            <a:r>
              <a:rPr lang="ar-SA" sz="2600" dirty="0" smtClean="0"/>
              <a:t>عانت </a:t>
            </a:r>
            <a:r>
              <a:rPr lang="ar-SA" sz="2600" dirty="0" smtClean="0">
                <a:solidFill>
                  <a:srgbClr val="FF0000"/>
                </a:solidFill>
              </a:rPr>
              <a:t>الولايات المتحدة الأمريكية </a:t>
            </a:r>
            <a:r>
              <a:rPr lang="ar-SA" sz="2600" dirty="0" smtClean="0"/>
              <a:t>من المنظمات الإرهابية الأمريكية وغيرها ، وفي مقدمتها منظمة </a:t>
            </a:r>
            <a:r>
              <a:rPr lang="ar-SA" sz="2600" dirty="0" smtClean="0">
                <a:solidFill>
                  <a:srgbClr val="FF0000"/>
                </a:solidFill>
              </a:rPr>
              <a:t>(كوكلوكس كلان) </a:t>
            </a:r>
            <a:r>
              <a:rPr lang="ar-SA" sz="2600" dirty="0" smtClean="0"/>
              <a:t>التي تأسست ما بين عامي 1861م ـ 1865م، وتعرضت لعدد من الأعمال الأرهابية منها حادث المركز التجاري بأكلاهوما عام 1995م الذي راح ضحيته 186مدنيا  و400 جريح على يد أحد رجال الجيش الأمريكي ويدعى ( تيموثي ماك فاي ).</a:t>
            </a:r>
          </a:p>
          <a:p>
            <a:pPr lvl="0" algn="just" rtl="1">
              <a:buFont typeface="Arial" pitchFamily="34" charset="0"/>
              <a:buChar char="•"/>
            </a:pPr>
            <a:r>
              <a:rPr lang="ar-SA" sz="2600" dirty="0" smtClean="0"/>
              <a:t>تعرضت الولايات المتحدة الأمريكية </a:t>
            </a:r>
            <a:r>
              <a:rPr lang="ar-SA" sz="2600" dirty="0" smtClean="0">
                <a:solidFill>
                  <a:srgbClr val="FF0000"/>
                </a:solidFill>
              </a:rPr>
              <a:t>في 11 سبتمبر </a:t>
            </a:r>
            <a:r>
              <a:rPr lang="ar-SA" sz="2600" dirty="0" smtClean="0"/>
              <a:t>لحوادث اختطاف طائرات أدت إلى تدمير المركز التجاري في نيويورك وهدم جانب من وزارة الدفاع الأمريكية في واشنطن ، وتسبب في قتل ثلاثة آلاف شخص تقريبا . </a:t>
            </a:r>
            <a:endParaRPr lang="en-US" sz="2600"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dirty="0" smtClean="0"/>
              <a:t> - </a:t>
            </a:r>
            <a:r>
              <a:rPr lang="ar-SA" sz="2600" dirty="0" smtClean="0">
                <a:solidFill>
                  <a:srgbClr val="FF0000"/>
                </a:solidFill>
              </a:rPr>
              <a:t>تطورت ظاهرة الإرهاب في الوقت </a:t>
            </a:r>
            <a:r>
              <a:rPr lang="ar-SA" sz="2600" dirty="0" smtClean="0"/>
              <a:t>الحاضر لتظهر في أشكال مختلفة ومتنوعة مثل اختطاف الطائرات ونسف المباني والجسور وتدمير المنشآت الحضارية وغيرها، </a:t>
            </a:r>
          </a:p>
          <a:p>
            <a:pPr algn="just" rtl="1">
              <a:buFontTx/>
              <a:buChar char="-"/>
            </a:pPr>
            <a:r>
              <a:rPr lang="ar-SA" sz="2600" dirty="0" smtClean="0">
                <a:solidFill>
                  <a:srgbClr val="FF0000"/>
                </a:solidFill>
              </a:rPr>
              <a:t>ولم تسلم منها دولة </a:t>
            </a:r>
            <a:r>
              <a:rPr lang="ar-SA" sz="2600" dirty="0" smtClean="0"/>
              <a:t>من الدول </a:t>
            </a:r>
            <a:r>
              <a:rPr lang="ar-SA" sz="2600" dirty="0" smtClean="0">
                <a:solidFill>
                  <a:srgbClr val="FF0000"/>
                </a:solidFill>
              </a:rPr>
              <a:t>أو مجتمع </a:t>
            </a:r>
            <a:r>
              <a:rPr lang="ar-SA" sz="2600" dirty="0" smtClean="0"/>
              <a:t>من المجتمعات البشرية بما فيها المجتمعات المتقدمة علميا والغنية ماديا والقوية أمنيا، </a:t>
            </a:r>
          </a:p>
          <a:p>
            <a:pPr algn="just" rtl="1">
              <a:buFontTx/>
              <a:buChar char="-"/>
            </a:pPr>
            <a:r>
              <a:rPr lang="ar-SA" sz="2600" dirty="0" smtClean="0"/>
              <a:t>مما </a:t>
            </a:r>
            <a:r>
              <a:rPr lang="ar-SA" sz="2600" dirty="0" smtClean="0">
                <a:solidFill>
                  <a:srgbClr val="FF0000"/>
                </a:solidFill>
              </a:rPr>
              <a:t>يدل على أنها لا ترتبط بدين من الأديان ولا بشعب من الشعوب، ولا بطبقة اجتماعية معينة،</a:t>
            </a:r>
            <a:r>
              <a:rPr lang="ar-SA" sz="2600" dirty="0" smtClean="0"/>
              <a:t> وإنما تحدث غالبا كمسلك تنفيذي لمعتقد خاطئ، أو مسلك انتقامي، أو بسبب وازع عدواني يصدر عن نفس خبيثة ملئت حقدا وكراهية للآخرين وطبعت على حب التدمير والإفساد في الأرض، وغذاها الجهل والفقر والإحباط النفسي .</a:t>
            </a:r>
          </a:p>
          <a:p>
            <a:pPr algn="just" rtl="1">
              <a:buFontTx/>
              <a:buChar char="-"/>
            </a:pPr>
            <a:endParaRPr lang="ar-SA"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372600" cy="4754563"/>
          </a:xfrm>
        </p:spPr>
        <p:txBody>
          <a:bodyPr/>
          <a:lstStyle/>
          <a:p>
            <a:pPr algn="just" rtl="1">
              <a:buFontTx/>
              <a:buChar char="-"/>
            </a:pPr>
            <a:r>
              <a:rPr lang="ar-SA" sz="2600" dirty="0" smtClean="0"/>
              <a:t>وقد </a:t>
            </a:r>
            <a:r>
              <a:rPr lang="ar-SA" sz="2600" dirty="0" smtClean="0">
                <a:solidFill>
                  <a:srgbClr val="FF0000"/>
                </a:solidFill>
              </a:rPr>
              <a:t>تعرضت الشعوب الإسلامية أكثر من غيرها لحوادث القتل والإبادة الجماعية </a:t>
            </a:r>
            <a:r>
              <a:rPr lang="ar-SA" sz="2600" dirty="0" smtClean="0"/>
              <a:t>، </a:t>
            </a:r>
          </a:p>
          <a:p>
            <a:pPr algn="just" rtl="1">
              <a:buFontTx/>
              <a:buChar char="-"/>
            </a:pPr>
            <a:r>
              <a:rPr lang="ar-SA" sz="2600" dirty="0" smtClean="0"/>
              <a:t>فقد </a:t>
            </a:r>
            <a:r>
              <a:rPr lang="ar-SA" sz="2600" dirty="0" smtClean="0">
                <a:solidFill>
                  <a:srgbClr val="FF0000"/>
                </a:solidFill>
              </a:rPr>
              <a:t>عانى المسلمون لمدة قرنين </a:t>
            </a:r>
            <a:r>
              <a:rPr lang="ar-SA" sz="2600" dirty="0" smtClean="0"/>
              <a:t>ابتداء من نهاية القرن العاشر الميلادي من حروب </a:t>
            </a:r>
            <a:r>
              <a:rPr lang="ar-SA" sz="2600" dirty="0" smtClean="0">
                <a:solidFill>
                  <a:srgbClr val="FF0000"/>
                </a:solidFill>
              </a:rPr>
              <a:t>صليبية </a:t>
            </a:r>
            <a:r>
              <a:rPr lang="ar-SA" sz="2600" dirty="0" smtClean="0"/>
              <a:t>متوحشة في الشام ومصر ، </a:t>
            </a:r>
          </a:p>
          <a:p>
            <a:pPr algn="just" rtl="1">
              <a:buFontTx/>
              <a:buChar char="-"/>
            </a:pPr>
            <a:r>
              <a:rPr lang="ar-SA" sz="2600" dirty="0" smtClean="0">
                <a:solidFill>
                  <a:srgbClr val="FF0000"/>
                </a:solidFill>
              </a:rPr>
              <a:t>وتعرضوا في الأندلس لألوان من التعذيب والتنكيل </a:t>
            </a:r>
            <a:r>
              <a:rPr lang="ar-SA" sz="2600" dirty="0" smtClean="0"/>
              <a:t>والإبادة الجسدية خلال عامي 1609-1610م عن طريق </a:t>
            </a:r>
            <a:r>
              <a:rPr lang="ar-SA" sz="2600" dirty="0" smtClean="0">
                <a:solidFill>
                  <a:srgbClr val="FF0000"/>
                </a:solidFill>
              </a:rPr>
              <a:t>محاكم التفتيش </a:t>
            </a:r>
            <a:r>
              <a:rPr lang="ar-SA" sz="2600" dirty="0" smtClean="0"/>
              <a:t>التي سيقوا إليها في قشتالة وأشبيلية وغرناطة ، </a:t>
            </a:r>
          </a:p>
          <a:p>
            <a:pPr algn="just" rtl="1">
              <a:buFontTx/>
              <a:buChar char="-"/>
            </a:pPr>
            <a:r>
              <a:rPr lang="ar-SA" sz="2600" dirty="0" smtClean="0">
                <a:solidFill>
                  <a:srgbClr val="FF0000"/>
                </a:solidFill>
              </a:rPr>
              <a:t>وذاقوا مرارة الهيمنة العسكرية الاستعمارية الإيطالية والبريطانية والفرنسية والأسبانية والهولندية خلال القرنين التاسع والعشرين </a:t>
            </a:r>
            <a:r>
              <a:rPr lang="ar-SA" sz="2600" dirty="0" smtClean="0"/>
              <a:t>التي تفننت في التعذيب والاضطهاد واجتثاث كل حركات التحرر من الاستعمار ، </a:t>
            </a:r>
            <a:r>
              <a:rPr lang="ar-SA" sz="2600" dirty="0" smtClean="0">
                <a:solidFill>
                  <a:srgbClr val="FF0000"/>
                </a:solidFill>
              </a:rPr>
              <a:t>ولا تزال الشعوب الإسلامية في فلسطين وكشمير والفلبين والعراق وأفغانستان تتعرض لألوان من الإذلال والمهانة </a:t>
            </a:r>
            <a:r>
              <a:rPr lang="ar-SA" sz="2600" dirty="0" smtClean="0"/>
              <a:t>.</a:t>
            </a:r>
            <a:endParaRPr lang="ar-SA"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موقف الإسلام من الإرهاب :</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 الإرهاب مرفوض في الأديان والقوانين ، ويمثل خطرا على المجتمعات والدول إذ يتخذ من إهلاك الحرث والنسل بغير حق وسيلة لتحقيق هدف من الأهداف الشخصية أو القومية أو الدولية</a:t>
            </a:r>
          </a:p>
          <a:p>
            <a:pPr algn="just" rtl="1">
              <a:buFontTx/>
              <a:buChar char="-"/>
            </a:pPr>
            <a:r>
              <a:rPr lang="ar-SA" sz="2600" dirty="0" smtClean="0"/>
              <a:t>نبذ الإسلام التطرف بكل أشكاله ، وعده نوعا من الظلم ، قال تعالى : (</a:t>
            </a:r>
            <a:r>
              <a:rPr lang="ar-SA" sz="2600" dirty="0" smtClean="0">
                <a:solidFill>
                  <a:srgbClr val="00B050"/>
                </a:solidFill>
              </a:rPr>
              <a:t>وتلك حدود الله ومن يتعد حدود الله فقط ظلم نفسه</a:t>
            </a:r>
            <a:r>
              <a:rPr lang="ar-SA" sz="2600" dirty="0" smtClean="0"/>
              <a:t>) (الطلاق:1).</a:t>
            </a:r>
          </a:p>
          <a:p>
            <a:pPr rtl="1">
              <a:buFontTx/>
              <a:buChar char="-"/>
            </a:pPr>
            <a:r>
              <a:rPr lang="ar-SA" sz="2600" dirty="0" smtClean="0"/>
              <a:t>وبين أن مصير الغالي المتنطع الهلاك والانقطاع ، قال صلى الله عليه وسلم : (</a:t>
            </a:r>
            <a:r>
              <a:rPr lang="ar-SA" sz="2600" dirty="0" smtClean="0">
                <a:solidFill>
                  <a:srgbClr val="00B050"/>
                </a:solidFill>
              </a:rPr>
              <a:t>هلك المتنطعون</a:t>
            </a:r>
            <a:r>
              <a:rPr lang="ar-SA" sz="2600" dirty="0" smtClean="0"/>
              <a:t>)، وقال صلى الله عليه وسلم: (</a:t>
            </a:r>
            <a:r>
              <a:rPr lang="ar-SA" sz="2600" dirty="0" smtClean="0">
                <a:solidFill>
                  <a:srgbClr val="00B050"/>
                </a:solidFill>
              </a:rPr>
              <a:t>إن الدين يسر، ولن يشاد الدين أحد إلا غلبه فسددوا وقاربوا</a:t>
            </a:r>
            <a:r>
              <a:rPr lang="ar-SA" sz="2600" dirty="0" smtClean="0"/>
              <a:t>)، </a:t>
            </a:r>
          </a:p>
          <a:p>
            <a:pPr rtl="1">
              <a:buFontTx/>
              <a:buChar char="-"/>
            </a:pPr>
            <a:r>
              <a:rPr lang="ar-SA" sz="2600" dirty="0" smtClean="0"/>
              <a:t>واعتبر الإسلام التطرف العملي نوعا من المحاربة لله ورسوله صلى الله عليه وسلم والإفساد في الأرض يستحق فاعله أشد العقوبات وأقساها ، </a:t>
            </a:r>
            <a:br>
              <a:rPr lang="ar-SA" sz="2600" dirty="0" smtClean="0"/>
            </a:br>
            <a:r>
              <a:rPr lang="ar-SA" sz="2600" dirty="0" smtClean="0"/>
              <a:t/>
            </a:r>
            <a:br>
              <a:rPr lang="ar-SA" sz="2600" dirty="0" smtClean="0"/>
            </a:br>
            <a:endParaRPr lang="en-US" sz="2600" dirty="0" smtClean="0"/>
          </a:p>
          <a:p>
            <a:pPr algn="just" rtl="1">
              <a:buFontTx/>
              <a:buChar char="-"/>
            </a:pPr>
            <a:endParaRPr lang="ar-SA" sz="2600" dirty="0" smtClean="0"/>
          </a:p>
          <a:p>
            <a:pPr algn="just" rtl="1"/>
            <a:endParaRPr lang="ar-SA"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600" dirty="0" smtClean="0"/>
              <a:t>قال تعالى :( </a:t>
            </a:r>
            <a:r>
              <a:rPr lang="ar-SA" sz="2600" dirty="0" smtClean="0">
                <a:solidFill>
                  <a:srgbClr val="009900"/>
                </a:solidFill>
              </a:rPr>
              <a:t>إنما جزاء الذين يحاربون الله ورسوله ويسعون في الأرض فسادا أن يقتلوا أو يصلبوا أو تقطع أيديهم وأرجلهم من خلاف أو ينفوا من الأرض ذلك لهم خزي في الدنيا ولهم في الآخرة عذاب عظيم</a:t>
            </a:r>
            <a:r>
              <a:rPr lang="ar-SA" sz="2600" dirty="0" smtClean="0"/>
              <a:t>)</a:t>
            </a:r>
            <a:r>
              <a:rPr lang="en-US" sz="2600" dirty="0" smtClean="0"/>
              <a:t> </a:t>
            </a:r>
            <a:r>
              <a:rPr lang="ar-SA" sz="2600" dirty="0" smtClean="0"/>
              <a:t> (المائدة: 33).</a:t>
            </a:r>
          </a:p>
          <a:p>
            <a:pPr algn="just" rtl="1">
              <a:buFontTx/>
              <a:buChar char="-"/>
            </a:pPr>
            <a:r>
              <a:rPr lang="ar-SA" sz="2600" dirty="0" smtClean="0"/>
              <a:t>ذلك أن </a:t>
            </a:r>
            <a:r>
              <a:rPr lang="ar-SA" sz="2600" dirty="0" smtClean="0">
                <a:solidFill>
                  <a:srgbClr val="FF0000"/>
                </a:solidFill>
              </a:rPr>
              <a:t>الإسلام دين يمتلك صيغة وفاق إنساني عالمي، يملكها منهجا، ويملكها سيرة وتاريخا وحضارة </a:t>
            </a:r>
            <a:r>
              <a:rPr lang="ar-SA" sz="2600" dirty="0" smtClean="0"/>
              <a:t>من غير أن يصادر حقوق الآخرين وتطلعاتهم، </a:t>
            </a:r>
            <a:r>
              <a:rPr lang="ar-SA" sz="2600" dirty="0" smtClean="0">
                <a:solidFill>
                  <a:srgbClr val="FF0000"/>
                </a:solidFill>
              </a:rPr>
              <a:t>ويحقق ذلك من خلال مباديء عادلة يرتضونها لأنفسهم</a:t>
            </a:r>
            <a:r>
              <a:rPr lang="ar-SA" sz="2600" dirty="0" smtClean="0"/>
              <a:t>، من هذه المباديء </a:t>
            </a:r>
            <a:r>
              <a:rPr lang="ar-SA" sz="2600" dirty="0" smtClean="0">
                <a:solidFill>
                  <a:srgbClr val="FF0000"/>
                </a:solidFill>
              </a:rPr>
              <a:t>سماحته ورحابة مبادئه واحتواؤه على أسس التعايش السلمي العالمي لجميع أمم ال</a:t>
            </a:r>
            <a:r>
              <a:rPr lang="ar-SA" sz="2600" dirty="0" smtClean="0"/>
              <a:t>أرض مهما اختلفت انتماءاتها الدينية والطائفية والعرقية والثقافية، ومنها أنه لا يكره أحدا على دخول الإسلام.</a:t>
            </a:r>
          </a:p>
          <a:p>
            <a:pPr algn="just" rtl="1"/>
            <a:endParaRPr lang="ar-SA"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 كما أن </a:t>
            </a:r>
            <a:r>
              <a:rPr lang="ar-SA" sz="2600" dirty="0" smtClean="0">
                <a:solidFill>
                  <a:srgbClr val="FF0000"/>
                </a:solidFill>
              </a:rPr>
              <a:t>الإسلام دين يدعو إلى السلام والتسامح والأمن والاستقرار على الأرض</a:t>
            </a:r>
            <a:r>
              <a:rPr lang="ar-SA" sz="2600" dirty="0" smtClean="0"/>
              <a:t>، وهو دين رفع شعار السلام، وجعله عنوانا له، وعلى أساسه رسم ملامحه ومبادئه، فقد قضى على نزعات العنف الهدامة ، وعلى بذور الشر في النفس الإنسانية</a:t>
            </a:r>
          </a:p>
          <a:p>
            <a:pPr algn="just" rtl="1">
              <a:buFontTx/>
              <a:buChar char="-"/>
            </a:pPr>
            <a:r>
              <a:rPr lang="ar-SA" sz="2600" dirty="0" smtClean="0">
                <a:solidFill>
                  <a:srgbClr val="FF0000"/>
                </a:solidFill>
              </a:rPr>
              <a:t>وإذا كان التطرف أو الإرهاب ينشأ أو يرتكب لدوافع سياسية واقتصادية واجتماعية فإنه عالج هذه الدوافع من المهد، ولم يسمح بوجودها أو تطورها</a:t>
            </a:r>
            <a:r>
              <a:rPr lang="ar-SA" sz="2600" dirty="0" smtClean="0"/>
              <a:t>، وقد دعا إلى نبذ العنف والإكراه، والجنوح إلى السلم، وحرم استخدام القوة بشكل غير مشروع، </a:t>
            </a:r>
          </a:p>
          <a:p>
            <a:pPr algn="just" rtl="1">
              <a:buFontTx/>
              <a:buChar char="-"/>
            </a:pPr>
            <a:r>
              <a:rPr lang="ar-SA" sz="2600" dirty="0" smtClean="0">
                <a:solidFill>
                  <a:srgbClr val="FF0000"/>
                </a:solidFill>
              </a:rPr>
              <a:t>وأمر أن يعتمد الحوار مع المخالف على المجادلة بالتي هي أحسن</a:t>
            </a:r>
            <a:r>
              <a:rPr lang="ar-SA" sz="2600" dirty="0" smtClean="0"/>
              <a:t>، </a:t>
            </a:r>
            <a:r>
              <a:rPr lang="ar-SA" sz="2600" dirty="0" smtClean="0">
                <a:solidFill>
                  <a:srgbClr val="FF0000"/>
                </a:solidFill>
              </a:rPr>
              <a:t>وشرع قانونا متكاملا يحدد جرائم الإفساد في الأرض </a:t>
            </a:r>
            <a:r>
              <a:rPr lang="ar-SA" sz="2600" dirty="0" smtClean="0"/>
              <a:t>التي تحدث على وجه الإخافة والإرهاب، وبين صورها، وجزاء مرتكبيها، وعدها نوعا من محاربة الله تعالى قبل محاربة أفراد المجتمع</a:t>
            </a:r>
            <a:endParaRPr lang="ar-SA"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dirty="0" smtClean="0"/>
              <a:t> - بل </a:t>
            </a:r>
            <a:r>
              <a:rPr lang="ar-SA" sz="2600" dirty="0" smtClean="0">
                <a:solidFill>
                  <a:srgbClr val="FF0000"/>
                </a:solidFill>
              </a:rPr>
              <a:t>سبق الإسلام جميع الدساتير الحديثة في معالجة ظاهرة التطرف ومكافحة الإرهاب والعنف</a:t>
            </a:r>
            <a:r>
              <a:rPr lang="ar-SA" sz="2600" dirty="0" smtClean="0"/>
              <a:t>، وذلك عن طريق تقرير المباديء التي تعترف بكرامة الإنسان ومسؤوليته ، وتشريع الأحكام التي تحفظ حياته وعرضه وماله ودينه وعقله ؛ </a:t>
            </a:r>
          </a:p>
          <a:p>
            <a:pPr algn="just" rtl="1">
              <a:buFontTx/>
              <a:buChar char="-"/>
            </a:pPr>
            <a:r>
              <a:rPr lang="ar-SA" sz="2600" dirty="0" smtClean="0"/>
              <a:t>لذا </a:t>
            </a:r>
            <a:r>
              <a:rPr lang="ar-SA" sz="2600" dirty="0" smtClean="0">
                <a:solidFill>
                  <a:srgbClr val="FF0000"/>
                </a:solidFill>
              </a:rPr>
              <a:t>منع الإسلام بغي الإنسان على أخيه الإنسان، وحرم كل عمل يلحق الظلم به</a:t>
            </a:r>
            <a:r>
              <a:rPr lang="ar-SA" sz="2600" dirty="0" smtClean="0"/>
              <a:t>. قال تعالى: (</a:t>
            </a:r>
            <a:r>
              <a:rPr lang="ar-SA" sz="2600" dirty="0" smtClean="0">
                <a:solidFill>
                  <a:srgbClr val="009900"/>
                </a:solidFill>
              </a:rPr>
              <a:t>قل إنما حرم ربي الفواحش ما ظهر منها وما بطن والإثم والبغي بغير الحق وأن تشركوا بالله ما لم ينزل به سلطانا وأن تقولوا على الله ما لا تعلمون</a:t>
            </a:r>
            <a:r>
              <a:rPr lang="ar-SA" sz="2600" dirty="0" smtClean="0"/>
              <a:t>) (الأعراف: 33).</a:t>
            </a:r>
          </a:p>
          <a:p>
            <a:pPr algn="just" rtl="1">
              <a:buFontTx/>
              <a:buChar char="-"/>
            </a:pPr>
            <a:r>
              <a:rPr lang="ar-SA" sz="2600" dirty="0" smtClean="0">
                <a:solidFill>
                  <a:srgbClr val="FF0000"/>
                </a:solidFill>
              </a:rPr>
              <a:t>وشنع على الذين يؤذون الناس</a:t>
            </a:r>
            <a:r>
              <a:rPr lang="ar-SA" sz="2600" dirty="0" smtClean="0"/>
              <a:t> في أرجاء الأرض ، ولم يحدد ذلك بديار المسلمين كما في قوله تعالى : (</a:t>
            </a:r>
            <a:r>
              <a:rPr lang="ar-SA" sz="2600" dirty="0" smtClean="0">
                <a:solidFill>
                  <a:srgbClr val="009900"/>
                </a:solidFill>
              </a:rPr>
              <a:t>وإذا تولى سعى في الأرض ليفسد فيها ويهلك الحرث والنسل والله لا يحب الفساد</a:t>
            </a:r>
            <a:r>
              <a:rPr lang="ar-SA" sz="2600" dirty="0" smtClean="0"/>
              <a:t>) (البقرة: 205).</a:t>
            </a:r>
          </a:p>
          <a:p>
            <a:pPr rtl="1"/>
            <a:r>
              <a:rPr lang="ar-SA" sz="2800" dirty="0" smtClean="0"/>
              <a:t/>
            </a:r>
            <a:br>
              <a:rPr lang="ar-SA" sz="2800" dirty="0" smtClean="0"/>
            </a:br>
            <a:r>
              <a:rPr lang="ar-SA" sz="2800" dirty="0" smtClean="0"/>
              <a:t/>
            </a:r>
            <a:br>
              <a:rPr lang="ar-SA" sz="2800" dirty="0" smtClean="0"/>
            </a:br>
            <a:endParaRPr lang="ar-SA" sz="2600" dirty="0" smtClean="0"/>
          </a:p>
          <a:p>
            <a:pPr algn="just" rtl="1"/>
            <a:r>
              <a:rPr lang="ar-SA" sz="2600" dirty="0" smtClean="0"/>
              <a:t/>
            </a:r>
            <a:br>
              <a:rPr lang="ar-SA" sz="2600" dirty="0" smtClean="0"/>
            </a:br>
            <a:r>
              <a:rPr lang="ar-SA" sz="2800" dirty="0" smtClean="0"/>
              <a:t/>
            </a:r>
            <a:br>
              <a:rPr lang="ar-SA" sz="2800" dirty="0" smtClean="0"/>
            </a:br>
            <a:endParaRPr lang="ar-SA"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4754563"/>
          </a:xfrm>
        </p:spPr>
        <p:txBody>
          <a:bodyPr/>
          <a:lstStyle/>
          <a:p>
            <a:pPr algn="just" rtl="1">
              <a:buFontTx/>
              <a:buChar char="-"/>
            </a:pPr>
            <a:r>
              <a:rPr lang="ar-SA" sz="2600" dirty="0" smtClean="0">
                <a:solidFill>
                  <a:srgbClr val="FF0000"/>
                </a:solidFill>
              </a:rPr>
              <a:t>ويقيم الإسلام علاقة المسلم بالمخالف له في الدين من أهل الكتاب وغيرهم على أساس التعامل بالبر والقسط والاعتراف له بالحقوق</a:t>
            </a:r>
            <a:r>
              <a:rPr lang="ar-SA" sz="2600" dirty="0" smtClean="0"/>
              <a:t> المدنية ، والعيش في ديار المسلمين بأمان سواء كان ذميا أو مستأمنا ، قال تعالى : (</a:t>
            </a:r>
            <a:r>
              <a:rPr lang="ar-SA" sz="2600" dirty="0" smtClean="0">
                <a:solidFill>
                  <a:srgbClr val="009900"/>
                </a:solidFill>
              </a:rPr>
              <a:t>لا ينهاكم الله عن الذين لم يقاتلوكم في الدين ولم يخرجوكم من دياركم أن تبروهم وتقسطوا إليهم إن الله يحب المقسطين</a:t>
            </a:r>
            <a:r>
              <a:rPr lang="ar-SA" sz="2600" dirty="0" smtClean="0"/>
              <a:t>) (الممتحنة: 8-9).</a:t>
            </a:r>
          </a:p>
          <a:p>
            <a:pPr algn="just" rtl="1">
              <a:buFontTx/>
              <a:buChar char="-"/>
            </a:pPr>
            <a:r>
              <a:rPr lang="ar-SA" sz="2600" dirty="0" smtClean="0"/>
              <a:t>وقد أوجب الدية والكفارة على قتل أحدهم خطأ ، قال تعالى : (</a:t>
            </a:r>
            <a:r>
              <a:rPr lang="ar-SA" sz="2600" dirty="0" smtClean="0">
                <a:solidFill>
                  <a:srgbClr val="009900"/>
                </a:solidFill>
              </a:rPr>
              <a:t>وَإِنْ كَانَ مِنْ قَوْمٍ بَيْنَكُمْ وَبَيْنَهُمْ مِيثَاقٌ فَدِيَةٌ مُسَلَّمَةٌ إِلَى أَهْلِهِ وَتَحْرِيرُ رَقَبَةٍ مُؤْمِنَةٍ فَمَنْ لَمْ يَجِدْ فَصِيَامُ شَهْرَيْنِ مُتَتَابِعَيْنِ تَوْبَةً مِنْ اللَّهِ وَكَانَ اللَّهُ عَلِيمًا حَكِيمًا </a:t>
            </a:r>
            <a:r>
              <a:rPr lang="ar-SA" sz="2600" dirty="0" smtClean="0"/>
              <a:t>) (النساء: 92).</a:t>
            </a:r>
          </a:p>
          <a:p>
            <a:pPr algn="just" rtl="1">
              <a:buFontTx/>
              <a:buChar char="-"/>
            </a:pPr>
            <a:endParaRPr lang="ar-SA" sz="2600" dirty="0" smtClean="0"/>
          </a:p>
          <a:p>
            <a:pPr algn="just" rtl="1"/>
            <a:r>
              <a:rPr lang="ar-SA" sz="2600" dirty="0" smtClean="0"/>
              <a:t/>
            </a:r>
            <a:br>
              <a:rPr lang="ar-SA" sz="2600" dirty="0" smtClean="0"/>
            </a:br>
            <a:r>
              <a:rPr lang="ar-SA" sz="2600" dirty="0" smtClean="0"/>
              <a:t/>
            </a:r>
            <a:br>
              <a:rPr lang="ar-SA" sz="2600" dirty="0" smtClean="0"/>
            </a:br>
            <a:endParaRPr lang="ar-SA"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موقف المملكة العربية السعودية من الإرهاب :</a:t>
            </a:r>
            <a:endParaRPr lang="ar-SA" dirty="0"/>
          </a:p>
        </p:txBody>
      </p:sp>
      <p:sp>
        <p:nvSpPr>
          <p:cNvPr id="3" name="عنصر نائب للمحتوى 2"/>
          <p:cNvSpPr>
            <a:spLocks noGrp="1"/>
          </p:cNvSpPr>
          <p:nvPr>
            <p:ph idx="1"/>
          </p:nvPr>
        </p:nvSpPr>
        <p:spPr>
          <a:xfrm>
            <a:off x="228600" y="1447800"/>
            <a:ext cx="9448800" cy="4678363"/>
          </a:xfrm>
        </p:spPr>
        <p:txBody>
          <a:bodyPr/>
          <a:lstStyle/>
          <a:p>
            <a:pPr algn="just" rtl="1"/>
            <a:r>
              <a:rPr lang="ar-SA" sz="2600" dirty="0" smtClean="0"/>
              <a:t> - تعد </a:t>
            </a:r>
            <a:r>
              <a:rPr lang="ar-SA" sz="2600" dirty="0" smtClean="0">
                <a:solidFill>
                  <a:srgbClr val="FF0000"/>
                </a:solidFill>
              </a:rPr>
              <a:t>المملكة في مقدمة الدول التي أعلنت حربها على الإرهاب</a:t>
            </a:r>
            <a:r>
              <a:rPr lang="ar-SA" sz="2600" dirty="0" smtClean="0"/>
              <a:t>، وقد حرصت على المشاركة في المؤتمرات الأقليمية والدولية التي تعنى بهذا الموضوع، وعلى الانضمام إلى الاتفاقيات العربية والدولية التي تسهم في مكافحة ظاهرة الإرهاب.</a:t>
            </a:r>
          </a:p>
          <a:p>
            <a:pPr algn="just" rtl="1"/>
            <a:r>
              <a:rPr lang="ar-SA" sz="2600" dirty="0" smtClean="0"/>
              <a:t>- كما أنها </a:t>
            </a:r>
            <a:r>
              <a:rPr lang="ar-SA" sz="2600" dirty="0" smtClean="0">
                <a:solidFill>
                  <a:srgbClr val="FF0000"/>
                </a:solidFill>
              </a:rPr>
              <a:t>عملت بكل دقة وجدية على تنفيذ بنود الاستراتيجيات والخطط الأمنية التي تم إقرارها لتحقيق التكامل الأمني ومكافحة الجريمة بكل صورها وأشكالها والحفاظ على أمن الوطن وحماية حياة أفراده وممتلكاتهم</a:t>
            </a:r>
            <a:r>
              <a:rPr lang="ar-SA" sz="2600" dirty="0" smtClean="0"/>
              <a:t>، وتوثيق أواصر التعاون الأمني خاصة بين الدول العربية.</a:t>
            </a:r>
          </a:p>
          <a:p>
            <a:pPr algn="just" rtl="1"/>
            <a:r>
              <a:rPr lang="ar-SA" sz="2600" dirty="0" smtClean="0"/>
              <a:t>- ومن ذلك </a:t>
            </a:r>
            <a:r>
              <a:rPr lang="ar-SA" sz="2600" dirty="0" smtClean="0">
                <a:solidFill>
                  <a:srgbClr val="FF0000"/>
                </a:solidFill>
              </a:rPr>
              <a:t>تنفيذ </a:t>
            </a:r>
            <a:r>
              <a:rPr lang="ar-SA" sz="2600" dirty="0" err="1" smtClean="0">
                <a:solidFill>
                  <a:srgbClr val="FF0000"/>
                </a:solidFill>
              </a:rPr>
              <a:t>الاستراتيجية</a:t>
            </a:r>
            <a:r>
              <a:rPr lang="ar-SA" sz="2600" dirty="0" smtClean="0">
                <a:solidFill>
                  <a:srgbClr val="FF0000"/>
                </a:solidFill>
              </a:rPr>
              <a:t> العربية لمكافحة الإرهاب</a:t>
            </a:r>
            <a:r>
              <a:rPr lang="ar-SA" sz="2600" dirty="0" smtClean="0"/>
              <a:t> التي أقرها مجلس وزراء الداخلية العرب عام 1417هـ، وأعقب ذلك </a:t>
            </a:r>
            <a:r>
              <a:rPr lang="ar-SA" sz="2600" dirty="0" smtClean="0">
                <a:solidFill>
                  <a:srgbClr val="FF0000"/>
                </a:solidFill>
              </a:rPr>
              <a:t>إقرار الاتفاقية العربية لمكافحة الإرهاب </a:t>
            </a:r>
            <a:r>
              <a:rPr lang="ar-SA" sz="2600" dirty="0" smtClean="0"/>
              <a:t>في صورتها النهائية عام 1419هـ بهدف تعزيز التعاون لمنع الإرهاب ومكافحته وإزالة أسبابه ، </a:t>
            </a:r>
            <a:r>
              <a:rPr lang="ar-SA" sz="2600" dirty="0" smtClean="0">
                <a:solidFill>
                  <a:srgbClr val="FF0000"/>
                </a:solidFill>
              </a:rPr>
              <a:t>والتعاون مع الدول والمنظمات الدولية </a:t>
            </a:r>
            <a:r>
              <a:rPr lang="ar-SA" sz="2600" dirty="0" smtClean="0"/>
              <a:t>من أجل ذلك.</a:t>
            </a:r>
            <a:endParaRPr lang="ar-SA"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295400"/>
            <a:ext cx="8915400" cy="4678363"/>
          </a:xfrm>
        </p:spPr>
        <p:txBody>
          <a:bodyPr/>
          <a:lstStyle/>
          <a:p>
            <a:pPr algn="just" rtl="1"/>
            <a:r>
              <a:rPr lang="ar-SA" sz="2600" dirty="0" smtClean="0"/>
              <a:t> - ومن </a:t>
            </a:r>
            <a:r>
              <a:rPr lang="ar-SA" sz="2600" dirty="0" smtClean="0">
                <a:solidFill>
                  <a:srgbClr val="FF0000"/>
                </a:solidFill>
              </a:rPr>
              <a:t>المؤسف أن المملكة العربية السعودية لم تسلم من هذه الظاهرة </a:t>
            </a:r>
            <a:r>
              <a:rPr lang="ar-SA" sz="2600" dirty="0" smtClean="0"/>
              <a:t>؛ إذ اجتاحت موجتها بعض مدنها الكبيرة متعرضة لحوادث إرهابية مؤلمة ، كان ضحيتها الأبرياء من المدنيين ورجال الأمن ، وحصول دمار لبعض مرافقها الهامة وبنيتها التحتية ، واستهدفت أمنها ووحدتها </a:t>
            </a:r>
          </a:p>
          <a:p>
            <a:pPr algn="just" rtl="1"/>
            <a:r>
              <a:rPr lang="ar-SA" sz="2600" dirty="0" smtClean="0"/>
              <a:t> - إن </a:t>
            </a:r>
            <a:r>
              <a:rPr lang="ar-SA" sz="2600" dirty="0" smtClean="0">
                <a:solidFill>
                  <a:srgbClr val="FF0000"/>
                </a:solidFill>
              </a:rPr>
              <a:t>الأعمال الإرهابية تعد من الناحية الشرعية جريمة خطيرة </a:t>
            </a:r>
            <a:r>
              <a:rPr lang="ar-SA" sz="2600" dirty="0" smtClean="0"/>
              <a:t>لما لها من آثار سيئة على ضروريات الناس وحياتهم ومعاشهم ، لذلك </a:t>
            </a:r>
            <a:r>
              <a:rPr lang="ar-SA" sz="2600" dirty="0" smtClean="0">
                <a:solidFill>
                  <a:srgbClr val="FF0000"/>
                </a:solidFill>
              </a:rPr>
              <a:t>ألحقتها هيئة كبار العلماء في المملكة العربية السعودية بجريمة الحرابة والإفساد التي توعد الله فاعلها بعقوبة زاجرة</a:t>
            </a:r>
            <a:r>
              <a:rPr lang="ar-SA" sz="2600" dirty="0" smtClean="0"/>
              <a:t> لبشاعتها وعظم ضررها ، يظهر هذا جليا في قرارات الهيئة وفق ما يأتي:</a:t>
            </a:r>
            <a:endParaRPr lang="en-US" sz="2600" dirty="0" smtClean="0"/>
          </a:p>
          <a:p>
            <a:pPr algn="just" rtl="1"/>
            <a:r>
              <a:rPr lang="ar-SA" sz="2600" u="sng" dirty="0" smtClean="0">
                <a:solidFill>
                  <a:srgbClr val="FF0000"/>
                </a:solidFill>
              </a:rPr>
              <a:t>1ـ اعتبار قتل </a:t>
            </a:r>
            <a:r>
              <a:rPr lang="ar-SA" sz="2600" u="sng" dirty="0" err="1" smtClean="0">
                <a:solidFill>
                  <a:srgbClr val="FF0000"/>
                </a:solidFill>
              </a:rPr>
              <a:t>الغيلة</a:t>
            </a:r>
            <a:r>
              <a:rPr lang="ar-SA" sz="2600" u="sng" dirty="0" smtClean="0">
                <a:solidFill>
                  <a:srgbClr val="FF0000"/>
                </a:solidFill>
              </a:rPr>
              <a:t> نوعا من الحرابة</a:t>
            </a:r>
            <a:r>
              <a:rPr lang="ar-SA" sz="2600" dirty="0" smtClean="0"/>
              <a:t>، وهو ما كان عمدا عدوانا على وجه الحيلة والخداع، أو على وجه يأمن معه المقتول من غائلة القاتل، وذلك بقرار الهيئة رقم ( 38 ) وتاريخ 11/8/1395هـ .</a:t>
            </a:r>
            <a:endParaRPr lang="en-US" sz="2600" dirty="0" smtClean="0"/>
          </a:p>
          <a:p>
            <a:pPr algn="just" rtl="1"/>
            <a:endParaRPr lang="ar-SA" sz="2600" dirty="0" smtClean="0"/>
          </a:p>
          <a:p>
            <a:pPr algn="just" rtl="1"/>
            <a:endParaRPr lang="ar-SA" sz="2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 </a:t>
            </a:r>
            <a:r>
              <a:rPr lang="ar-SA" sz="2600" u="sng" dirty="0" smtClean="0">
                <a:solidFill>
                  <a:srgbClr val="FF0000"/>
                </a:solidFill>
              </a:rPr>
              <a:t>2ـ اعتبار التفجير والاختطاف وإشعال الحرائق في الممتلكات العامة والخاصة ، ونسف المساكن والجسور والأنفاق ، وتفجير الطائرات أو خطفها من الحرابة</a:t>
            </a:r>
            <a:r>
              <a:rPr lang="ar-SA" sz="2600" dirty="0" smtClean="0"/>
              <a:t> ، وذلك بقرار الهيئة في دورتها الثانية والثلاثين المنعقدة في مدينة الطائف في الفترة من 8/1/1409هـ إلى 12/1/1409هـ .</a:t>
            </a:r>
            <a:endParaRPr lang="en-US" sz="2600" dirty="0" smtClean="0"/>
          </a:p>
          <a:p>
            <a:pPr algn="just" rtl="1"/>
            <a:r>
              <a:rPr lang="ar-SA" sz="2600" dirty="0" smtClean="0"/>
              <a:t> </a:t>
            </a:r>
            <a:r>
              <a:rPr lang="ar-SA" sz="2600" u="sng" dirty="0" smtClean="0">
                <a:solidFill>
                  <a:srgbClr val="FF0000"/>
                </a:solidFill>
              </a:rPr>
              <a:t>3ـ اعتبار حوادث التفجير التي حدثت في بعض المدن العربية ، وما حصل بسببها من قتل وتدمير وترويع وإصابات لكثير من الناس من المسلمين وغيرهم من الإفساد </a:t>
            </a:r>
            <a:r>
              <a:rPr lang="ar-SA" sz="2600" dirty="0" smtClean="0"/>
              <a:t>، وذلك في بيان أصدره مجلس الهيئة في الطائف في 14/2/1417هـ . </a:t>
            </a:r>
          </a:p>
          <a:p>
            <a:pPr algn="just" rtl="1"/>
            <a:r>
              <a:rPr lang="ar-SA" sz="2600" dirty="0" smtClean="0"/>
              <a:t> لذا فإن </a:t>
            </a:r>
            <a:r>
              <a:rPr lang="ar-SA" sz="2600" dirty="0" smtClean="0">
                <a:solidFill>
                  <a:srgbClr val="FF0000"/>
                </a:solidFill>
              </a:rPr>
              <a:t>المسلم يجب عليه أن يخاف الله تعالى ويتقه، ويتجنب كل ما فيه إضرار بأمن الناس ومعاشهم</a:t>
            </a:r>
            <a:r>
              <a:rPr lang="ar-SA" sz="2600" dirty="0" smtClean="0"/>
              <a:t>، وأن </a:t>
            </a:r>
            <a:r>
              <a:rPr lang="ar-SA" sz="2600" dirty="0" smtClean="0">
                <a:solidFill>
                  <a:srgbClr val="FF0000"/>
                </a:solidFill>
              </a:rPr>
              <a:t>يتعاون مع ولي الأمر والقائمين على الأمن في التصدي لكل من يتبنى أفكارا ضالة، أو يمارس سلوكا يخل بأمن الوطن أو يسيء إلى مبادئه ووحدته</a:t>
            </a:r>
            <a:r>
              <a:rPr lang="ar-SA" sz="2600" dirty="0" smtClean="0"/>
              <a:t>، فإن الأمن نفيس لا يصح التهاون فيه بأي حال من الأحوال .</a:t>
            </a:r>
            <a:endParaRPr lang="ar-SA" sz="2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2096</TotalTime>
  <Words>2031</Words>
  <Application>Microsoft Office PowerPoint</Application>
  <PresentationFormat>A4 Paper (210x297 mm)‎</PresentationFormat>
  <Paragraphs>87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التاسعة الإرهاب</vt:lpstr>
      <vt:lpstr>عناصر المحاضرة</vt:lpstr>
      <vt:lpstr>مقدمة:</vt:lpstr>
      <vt:lpstr>تعريف الإرهاب :</vt:lpstr>
      <vt:lpstr>الشريحة 6</vt:lpstr>
      <vt:lpstr> الإرهاب في الماضي والحاضر :</vt:lpstr>
      <vt:lpstr>الشريحة 8</vt:lpstr>
      <vt:lpstr>الشريحة 9</vt:lpstr>
      <vt:lpstr>الشريحة 10</vt:lpstr>
      <vt:lpstr>الشريحة 11</vt:lpstr>
      <vt:lpstr>الشريحة 12</vt:lpstr>
      <vt:lpstr>الشريحة 13</vt:lpstr>
      <vt:lpstr>موقف الإسلام من الإرهاب :</vt:lpstr>
      <vt:lpstr>الشريحة 15</vt:lpstr>
      <vt:lpstr>الشريحة 16</vt:lpstr>
      <vt:lpstr>الشريحة 17</vt:lpstr>
      <vt:lpstr>الشريحة 18</vt:lpstr>
      <vt:lpstr>موقف المملكة العربية السعودية من الإرهاب :</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187</cp:revision>
  <dcterms:created xsi:type="dcterms:W3CDTF">2009-10-14T19:14:34Z</dcterms:created>
  <dcterms:modified xsi:type="dcterms:W3CDTF">2011-10-22T11:52:34Z</dcterms:modified>
</cp:coreProperties>
</file>