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9" r:id="rId2"/>
    <p:sldId id="257" r:id="rId3"/>
    <p:sldId id="267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384" y="-4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lamweb.net/newlibrary/display_book.php?flag=1&amp;bk_no=49&amp;ID=1756#docu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lamweb.net/newlibrary/display_book.php?idfrom=1736&amp;idto=1736&amp;bk_no=51&amp;ID=1767#docu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قضايا ثقافية معاصرة</a:t>
            </a:r>
            <a:endParaRPr lang="en-US" sz="2800" b="1" dirty="0">
              <a:latin typeface="Calibri" pitchFamily="34" charset="0"/>
            </a:endParaRPr>
          </a:p>
          <a:p>
            <a:pPr algn="ctr"/>
            <a:endParaRPr lang="ar-SA" sz="2600" b="1" dirty="0" smtClean="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بدران مسعود بن الحسن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العاشرة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القومية والعنصرية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mtClean="0"/>
              <a:t>عناصر </a:t>
            </a:r>
            <a:r>
              <a:rPr lang="ar-SA" dirty="0" smtClean="0"/>
              <a:t>المحاضرة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105900" cy="4876800"/>
          </a:xfrm>
        </p:spPr>
        <p:txBody>
          <a:bodyPr/>
          <a:lstStyle/>
          <a:p>
            <a:pPr algn="just" rtl="1"/>
            <a:r>
              <a:rPr lang="ar-SA" sz="2600" b="1" dirty="0" smtClean="0">
                <a:solidFill>
                  <a:srgbClr val="009900"/>
                </a:solidFill>
              </a:rPr>
              <a:t>تمهيد:</a:t>
            </a:r>
          </a:p>
          <a:p>
            <a:pPr lvl="2"/>
            <a:r>
              <a:rPr lang="ar-SA" sz="2600" b="1" dirty="0" smtClean="0">
                <a:solidFill>
                  <a:srgbClr val="009900"/>
                </a:solidFill>
              </a:rPr>
              <a:t>مفهوم القومية والعنصرية </a:t>
            </a:r>
            <a:r>
              <a:rPr lang="ar-SA" sz="2600" b="1" dirty="0" smtClean="0">
                <a:solidFill>
                  <a:srgbClr val="009900"/>
                </a:solidFill>
              </a:rPr>
              <a:t>:</a:t>
            </a:r>
            <a:endParaRPr lang="ar-SA" sz="2600" b="1" dirty="0" smtClean="0">
              <a:solidFill>
                <a:srgbClr val="009900"/>
              </a:solidFill>
            </a:endParaRPr>
          </a:p>
          <a:p>
            <a:pPr algn="just" rtl="1"/>
            <a:r>
              <a:rPr lang="ar-SA" sz="2600" b="1" dirty="0" smtClean="0">
                <a:solidFill>
                  <a:srgbClr val="009900"/>
                </a:solidFill>
              </a:rPr>
              <a:t>تاريخ القومية والعنصرية :</a:t>
            </a:r>
            <a:endParaRPr lang="en-US" sz="2600" dirty="0" smtClean="0">
              <a:solidFill>
                <a:srgbClr val="009900"/>
              </a:solidFill>
            </a:endParaRPr>
          </a:p>
          <a:p>
            <a:pPr algn="just" rtl="1"/>
            <a:r>
              <a:rPr lang="ar-SA" sz="2600" b="1" dirty="0" smtClean="0">
                <a:solidFill>
                  <a:srgbClr val="009900"/>
                </a:solidFill>
              </a:rPr>
              <a:t> تعريف العصبية : </a:t>
            </a:r>
            <a:endParaRPr lang="en-US" sz="2600" dirty="0" smtClean="0">
              <a:solidFill>
                <a:srgbClr val="009900"/>
              </a:solidFill>
            </a:endParaRPr>
          </a:p>
          <a:p>
            <a:pPr algn="just" rtl="1"/>
            <a:r>
              <a:rPr lang="ar-SA" sz="2600" b="1" dirty="0" smtClean="0">
                <a:solidFill>
                  <a:srgbClr val="009900"/>
                </a:solidFill>
              </a:rPr>
              <a:t>أنواع العصبية : </a:t>
            </a:r>
            <a:endParaRPr lang="en-US" sz="2600" dirty="0" smtClean="0">
              <a:solidFill>
                <a:srgbClr val="009900"/>
              </a:solidFill>
            </a:endParaRPr>
          </a:p>
          <a:p>
            <a:pPr algn="just" rtl="1"/>
            <a:r>
              <a:rPr lang="ar-SA" sz="2600" b="1" dirty="0" smtClean="0">
                <a:solidFill>
                  <a:srgbClr val="009900"/>
                </a:solidFill>
              </a:rPr>
              <a:t>موقف الإسلام من عصبية القومية والعنصرية:</a:t>
            </a:r>
            <a:endParaRPr lang="en-US" sz="2600" dirty="0" smtClean="0">
              <a:solidFill>
                <a:srgbClr val="009900"/>
              </a:solidFill>
            </a:endParaRPr>
          </a:p>
          <a:p>
            <a:pPr algn="just" rtl="1"/>
            <a:endParaRPr lang="ar-SA" sz="2800" b="1" dirty="0" smtClean="0"/>
          </a:p>
          <a:p>
            <a:pPr algn="just" rtl="1"/>
            <a:endParaRPr lang="en-US" sz="2600" i="1" dirty="0" smtClean="0"/>
          </a:p>
          <a:p>
            <a:endParaRPr lang="en-US" b="1" i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678363"/>
          </a:xfrm>
        </p:spPr>
        <p:txBody>
          <a:bodyPr/>
          <a:lstStyle/>
          <a:p>
            <a:pPr algn="just" rtl="1">
              <a:buFontTx/>
              <a:buChar char="-"/>
            </a:pPr>
            <a:r>
              <a:rPr lang="ar-SA" sz="2600" dirty="0" smtClean="0"/>
              <a:t>تعد </a:t>
            </a:r>
            <a:r>
              <a:rPr lang="ar-SA" sz="2600" dirty="0" smtClean="0">
                <a:solidFill>
                  <a:srgbClr val="FF0000"/>
                </a:solidFill>
              </a:rPr>
              <a:t>القومية والعنصرية من أهم النزعات الاجتماعية التي ربطت الإنسان منذ القدم </a:t>
            </a:r>
            <a:r>
              <a:rPr lang="ar-SA" sz="2600" dirty="0" smtClean="0">
                <a:solidFill>
                  <a:srgbClr val="FF0000"/>
                </a:solidFill>
              </a:rPr>
              <a:t>بجماعته</a:t>
            </a:r>
            <a:r>
              <a:rPr lang="ar-SA" sz="2600" dirty="0" smtClean="0"/>
              <a:t>، </a:t>
            </a:r>
            <a:r>
              <a:rPr lang="ar-SA" sz="2600" dirty="0" smtClean="0"/>
              <a:t>بحيث اعتز بالانتماء </a:t>
            </a:r>
            <a:r>
              <a:rPr lang="ar-SA" sz="2600" dirty="0" smtClean="0"/>
              <a:t>إليها، وحمايتها، </a:t>
            </a:r>
            <a:r>
              <a:rPr lang="ar-SA" sz="2600" dirty="0" smtClean="0"/>
              <a:t>والذب عنها بنفسه </a:t>
            </a:r>
            <a:r>
              <a:rPr lang="ar-SA" sz="2600" dirty="0" smtClean="0"/>
              <a:t>وماله، </a:t>
            </a:r>
            <a:r>
              <a:rPr lang="ar-SA" sz="2600" dirty="0" smtClean="0"/>
              <a:t>وأخلص الولاء </a:t>
            </a:r>
            <a:r>
              <a:rPr lang="ar-SA" sz="2600" dirty="0" smtClean="0"/>
              <a:t>لها، </a:t>
            </a:r>
            <a:r>
              <a:rPr lang="ar-SA" sz="2600" dirty="0" smtClean="0"/>
              <a:t>والخضوع لمبادئها وتقاليدها دون قيد أو </a:t>
            </a:r>
            <a:r>
              <a:rPr lang="ar-SA" sz="2600" dirty="0" smtClean="0"/>
              <a:t>شرط، وتبعها </a:t>
            </a:r>
            <a:r>
              <a:rPr lang="ar-SA" sz="2600" dirty="0" smtClean="0"/>
              <a:t>تبعية مطلقة دون إعمال لعقل أو قيمة من </a:t>
            </a:r>
            <a:r>
              <a:rPr lang="ar-SA" sz="2600" dirty="0" smtClean="0"/>
              <a:t>القيم، </a:t>
            </a:r>
          </a:p>
          <a:p>
            <a:pPr algn="just" rtl="1">
              <a:buFontTx/>
              <a:buChar char="-"/>
            </a:pPr>
            <a:r>
              <a:rPr lang="ar-SA" sz="2600" dirty="0" smtClean="0">
                <a:solidFill>
                  <a:srgbClr val="FF0000"/>
                </a:solidFill>
              </a:rPr>
              <a:t>وهي </a:t>
            </a:r>
            <a:r>
              <a:rPr lang="ar-SA" sz="2600" dirty="0" smtClean="0">
                <a:solidFill>
                  <a:srgbClr val="FF0000"/>
                </a:solidFill>
              </a:rPr>
              <a:t>وإن كانت ربطت الإنسان في المجتمعات بعشيرته أو قبيلته أو قومه ، أو من يلتقي معهم على مصالح </a:t>
            </a:r>
            <a:r>
              <a:rPr lang="ar-SA" sz="2600" dirty="0" smtClean="0">
                <a:solidFill>
                  <a:srgbClr val="FF0000"/>
                </a:solidFill>
              </a:rPr>
              <a:t>معينة، إلا </a:t>
            </a:r>
            <a:r>
              <a:rPr lang="ar-SA" sz="2600" dirty="0" smtClean="0">
                <a:solidFill>
                  <a:srgbClr val="FF0000"/>
                </a:solidFill>
              </a:rPr>
              <a:t>أنها من أشد النزعات التي أثارت الكراهية والبغضاء بين </a:t>
            </a:r>
            <a:r>
              <a:rPr lang="ar-SA" sz="2600" dirty="0" smtClean="0">
                <a:solidFill>
                  <a:srgbClr val="FF0000"/>
                </a:solidFill>
              </a:rPr>
              <a:t>الناس</a:t>
            </a:r>
            <a:r>
              <a:rPr lang="ar-SA" sz="2600" dirty="0" smtClean="0"/>
              <a:t>، </a:t>
            </a:r>
          </a:p>
          <a:p>
            <a:pPr algn="just" rtl="1">
              <a:buFontTx/>
              <a:buChar char="-"/>
            </a:pPr>
            <a:r>
              <a:rPr lang="ar-SA" sz="2600" dirty="0" smtClean="0">
                <a:solidFill>
                  <a:srgbClr val="FF0000"/>
                </a:solidFill>
              </a:rPr>
              <a:t>وأهدرت </a:t>
            </a:r>
            <a:r>
              <a:rPr lang="ar-SA" sz="2600" dirty="0" smtClean="0">
                <a:solidFill>
                  <a:srgbClr val="FF0000"/>
                </a:solidFill>
              </a:rPr>
              <a:t>حقوق الإنسان ، وصادرت كرامته </a:t>
            </a:r>
            <a:r>
              <a:rPr lang="ar-SA" sz="2600" dirty="0" smtClean="0">
                <a:solidFill>
                  <a:srgbClr val="FF0000"/>
                </a:solidFill>
              </a:rPr>
              <a:t>وحريته، </a:t>
            </a:r>
            <a:r>
              <a:rPr lang="ar-SA" sz="2600" dirty="0" smtClean="0">
                <a:solidFill>
                  <a:srgbClr val="FF0000"/>
                </a:solidFill>
              </a:rPr>
              <a:t>وحرمته من العلاقات الإنسانية الكريمة القائمة</a:t>
            </a:r>
            <a:r>
              <a:rPr lang="ar-SA" sz="2600" dirty="0" smtClean="0"/>
              <a:t> على </a:t>
            </a:r>
            <a:r>
              <a:rPr lang="ar-SA" sz="2600" dirty="0" smtClean="0">
                <a:solidFill>
                  <a:srgbClr val="FF0000"/>
                </a:solidFill>
              </a:rPr>
              <a:t>المساواة</a:t>
            </a:r>
            <a:r>
              <a:rPr lang="ar-SA" sz="2600" dirty="0" smtClean="0"/>
              <a:t> بين الناس في القيمة الإنسانية ، و</a:t>
            </a:r>
            <a:r>
              <a:rPr lang="ar-SA" sz="2600" dirty="0" smtClean="0">
                <a:solidFill>
                  <a:srgbClr val="FF0000"/>
                </a:solidFill>
              </a:rPr>
              <a:t>العدل</a:t>
            </a:r>
            <a:r>
              <a:rPr lang="ar-SA" sz="2600" dirty="0" smtClean="0"/>
              <a:t> بينهم ، و</a:t>
            </a:r>
            <a:r>
              <a:rPr lang="ar-SA" sz="2600" dirty="0" smtClean="0">
                <a:solidFill>
                  <a:srgbClr val="FF0000"/>
                </a:solidFill>
              </a:rPr>
              <a:t>التعاون</a:t>
            </a:r>
            <a:r>
              <a:rPr lang="ar-SA" sz="2600" dirty="0" smtClean="0"/>
              <a:t> بينهم فيما يحقق الخير للجميع ، ويُمَكِن من حياة آمنة </a:t>
            </a:r>
            <a:r>
              <a:rPr lang="ar-SA" sz="2600" dirty="0" smtClean="0"/>
              <a:t>مطمئنة.</a:t>
            </a:r>
          </a:p>
          <a:p>
            <a:pPr algn="just" rtl="1">
              <a:buFontTx/>
              <a:buChar char="-"/>
            </a:pPr>
            <a:endParaRPr lang="ar-SA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مفهوم القومية والعنصرية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pPr algn="just" rtl="1"/>
            <a:r>
              <a:rPr lang="ar-SA" sz="2600" u="sng" dirty="0" smtClean="0">
                <a:solidFill>
                  <a:srgbClr val="FF0000"/>
                </a:solidFill>
              </a:rPr>
              <a:t>1- في اللغة : </a:t>
            </a:r>
            <a:endParaRPr lang="en-US" sz="2600" u="sng" dirty="0" smtClean="0">
              <a:solidFill>
                <a:srgbClr val="FF0000"/>
              </a:solidFill>
            </a:endParaRPr>
          </a:p>
          <a:p>
            <a:pPr algn="just" rtl="1"/>
            <a:r>
              <a:rPr lang="ar-SA" sz="2600" dirty="0" smtClean="0"/>
              <a:t>أ- </a:t>
            </a:r>
            <a:r>
              <a:rPr lang="ar-SA" sz="2600" dirty="0" smtClean="0">
                <a:solidFill>
                  <a:srgbClr val="FF0000"/>
                </a:solidFill>
              </a:rPr>
              <a:t>القومية</a:t>
            </a:r>
            <a:r>
              <a:rPr lang="ar-SA" sz="2600" dirty="0" smtClean="0"/>
              <a:t> </a:t>
            </a:r>
            <a:r>
              <a:rPr lang="ar-SA" sz="2600" dirty="0" smtClean="0"/>
              <a:t>: من القوم ، وهم الجماعة من الناس ، تجمعهم جامعة يقومون لها ، وقوم الرجل عصبته ، وهم أقاربه من أبيه ، أو قومه الذين يتعصبون له ، </a:t>
            </a:r>
            <a:r>
              <a:rPr lang="ar-SA" sz="2600" dirty="0" smtClean="0"/>
              <a:t>وينصرونه</a:t>
            </a:r>
          </a:p>
          <a:p>
            <a:pPr algn="just" rtl="1"/>
            <a:r>
              <a:rPr lang="ar-SA" sz="2600" dirty="0" smtClean="0"/>
              <a:t>ب- </a:t>
            </a:r>
            <a:r>
              <a:rPr lang="ar-SA" sz="2600" dirty="0" smtClean="0">
                <a:solidFill>
                  <a:srgbClr val="FF0000"/>
                </a:solidFill>
              </a:rPr>
              <a:t>العنصرية</a:t>
            </a:r>
            <a:r>
              <a:rPr lang="ar-SA" sz="2600" dirty="0" smtClean="0"/>
              <a:t> </a:t>
            </a:r>
            <a:r>
              <a:rPr lang="ar-SA" sz="2600" dirty="0" smtClean="0"/>
              <a:t>:من العنصر ، وهو الأصل والحسب ، والعصبية تعني تعصب المرء أو </a:t>
            </a:r>
            <a:r>
              <a:rPr lang="ar-SA" sz="2600" dirty="0" smtClean="0"/>
              <a:t>الجماعة للجنس</a:t>
            </a:r>
          </a:p>
          <a:p>
            <a:pPr algn="just" rtl="1"/>
            <a:r>
              <a:rPr lang="ar-SA" sz="2600" dirty="0" smtClean="0"/>
              <a:t> </a:t>
            </a:r>
            <a:r>
              <a:rPr lang="ar-SA" sz="2600" u="sng" dirty="0" smtClean="0">
                <a:solidFill>
                  <a:srgbClr val="FF0000"/>
                </a:solidFill>
              </a:rPr>
              <a:t>2- </a:t>
            </a:r>
            <a:r>
              <a:rPr lang="ar-SA" sz="2600" u="sng" dirty="0" smtClean="0">
                <a:solidFill>
                  <a:srgbClr val="FF0000"/>
                </a:solidFill>
              </a:rPr>
              <a:t>في الاصطلاح : </a:t>
            </a:r>
            <a:r>
              <a:rPr lang="ar-SA" sz="2600" dirty="0" smtClean="0"/>
              <a:t>هي </a:t>
            </a:r>
            <a:r>
              <a:rPr lang="ar-SA" sz="2600" dirty="0" smtClean="0">
                <a:solidFill>
                  <a:srgbClr val="FF0000"/>
                </a:solidFill>
              </a:rPr>
              <a:t>شعور قوي لدى جماعة بالانتماء إلى آصرة القوم أو </a:t>
            </a:r>
            <a:r>
              <a:rPr lang="ar-SA" sz="2600" dirty="0" smtClean="0">
                <a:solidFill>
                  <a:srgbClr val="FF0000"/>
                </a:solidFill>
              </a:rPr>
              <a:t>العنصر، </a:t>
            </a:r>
            <a:r>
              <a:rPr lang="ar-SA" sz="2600" dirty="0" smtClean="0">
                <a:solidFill>
                  <a:srgbClr val="FF0000"/>
                </a:solidFill>
              </a:rPr>
              <a:t>والاعتزاز </a:t>
            </a:r>
            <a:r>
              <a:rPr lang="ar-SA" sz="2600" dirty="0" smtClean="0">
                <a:solidFill>
                  <a:srgbClr val="FF0000"/>
                </a:solidFill>
              </a:rPr>
              <a:t>بها، </a:t>
            </a:r>
            <a:r>
              <a:rPr lang="ar-SA" sz="2600" dirty="0" smtClean="0">
                <a:solidFill>
                  <a:srgbClr val="FF0000"/>
                </a:solidFill>
              </a:rPr>
              <a:t>ينشأ عنه ولاء وارتباط يتحكم في عقول أفراد هذه الجماعة </a:t>
            </a:r>
            <a:r>
              <a:rPr lang="ar-SA" sz="2600" dirty="0" smtClean="0">
                <a:solidFill>
                  <a:srgbClr val="FF0000"/>
                </a:solidFill>
              </a:rPr>
              <a:t>وسلوكهم</a:t>
            </a:r>
            <a:r>
              <a:rPr lang="ar-SA" sz="2600" dirty="0" smtClean="0"/>
              <a:t>؛ </a:t>
            </a:r>
            <a:r>
              <a:rPr lang="ar-SA" sz="2600" dirty="0" smtClean="0"/>
              <a:t>بحيث يصبحوا يدا واحدة على من سواهم ، ينتصرون </a:t>
            </a:r>
            <a:r>
              <a:rPr lang="ar-SA" sz="2600" dirty="0" smtClean="0"/>
              <a:t>لبعضهم، </a:t>
            </a:r>
            <a:r>
              <a:rPr lang="ar-SA" sz="2600" dirty="0" smtClean="0"/>
              <a:t>ويسالمون عليها غيرهم </a:t>
            </a:r>
            <a:r>
              <a:rPr lang="ar-SA" sz="2600" dirty="0" smtClean="0"/>
              <a:t>ويعادونهم، ويبنون </a:t>
            </a:r>
            <a:r>
              <a:rPr lang="ar-SA" sz="2600" dirty="0" smtClean="0"/>
              <a:t>عليها آراءهم وأفكارهم ومواقفهم ونظام حياتهم .</a:t>
            </a:r>
            <a:endParaRPr lang="en-US" sz="2600" dirty="0" smtClean="0"/>
          </a:p>
          <a:p>
            <a:pPr rtl="1"/>
            <a:endParaRPr lang="en-US" sz="2600" b="1" dirty="0" smtClean="0"/>
          </a:p>
          <a:p>
            <a:endParaRPr lang="ar-SA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تاريخ القومية والعنصرية </a:t>
            </a:r>
            <a:r>
              <a:rPr lang="ar-SA" b="1" u="sng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754563"/>
          </a:xfrm>
        </p:spPr>
        <p:txBody>
          <a:bodyPr/>
          <a:lstStyle/>
          <a:p>
            <a:pPr algn="just" rtl="1"/>
            <a:r>
              <a:rPr lang="ar-SA" sz="2600" dirty="0" smtClean="0">
                <a:solidFill>
                  <a:srgbClr val="FF0000"/>
                </a:solidFill>
              </a:rPr>
              <a:t>عرفت المجتمعات البشرية ألوانا من السلوكيات التي احتقرت الإنسان وامتهنته ، نشأت عن عقائد ضالة ، ومذاهب فاسدة ، وأنظمة اجتماعية منحرفة </a:t>
            </a:r>
            <a:endParaRPr lang="ar-SA" sz="2600" dirty="0" smtClean="0">
              <a:solidFill>
                <a:srgbClr val="FF0000"/>
              </a:solidFill>
            </a:endParaRPr>
          </a:p>
          <a:p>
            <a:pPr marL="514350" indent="-514350" algn="just" rtl="1">
              <a:buAutoNum type="arabicPeriod"/>
            </a:pPr>
            <a:r>
              <a:rPr lang="ar-SA" sz="2600" dirty="0" smtClean="0"/>
              <a:t>كان </a:t>
            </a:r>
            <a:r>
              <a:rPr lang="ar-SA" sz="2600" dirty="0" smtClean="0">
                <a:solidFill>
                  <a:srgbClr val="FF0000"/>
                </a:solidFill>
              </a:rPr>
              <a:t>اليونان</a:t>
            </a:r>
            <a:r>
              <a:rPr lang="ar-SA" sz="2600" dirty="0" smtClean="0"/>
              <a:t> يقسمون المجتمع إلى </a:t>
            </a:r>
            <a:r>
              <a:rPr lang="ar-SA" sz="2600" dirty="0" smtClean="0">
                <a:solidFill>
                  <a:srgbClr val="FF0000"/>
                </a:solidFill>
              </a:rPr>
              <a:t>طبقات اجتماعية متفاوتة في الحقوق المدنية </a:t>
            </a:r>
            <a:r>
              <a:rPr lang="ar-SA" sz="2600" dirty="0" smtClean="0"/>
              <a:t>، </a:t>
            </a:r>
            <a:r>
              <a:rPr lang="ar-SA" sz="2600" u="sng" dirty="0" smtClean="0">
                <a:solidFill>
                  <a:srgbClr val="FF0000"/>
                </a:solidFill>
              </a:rPr>
              <a:t>يونان</a:t>
            </a:r>
            <a:r>
              <a:rPr lang="ar-SA" sz="2600" dirty="0" smtClean="0"/>
              <a:t> ، وهم : سكان مدينتي أثينا وإسبارطة ، ولهم جميع الحقوق المدنية ، وموالي ليس لهم حق في كثير من الحقوق ، </a:t>
            </a:r>
            <a:r>
              <a:rPr lang="ar-SA" sz="2600" u="sng" dirty="0" smtClean="0">
                <a:solidFill>
                  <a:srgbClr val="FF0000"/>
                </a:solidFill>
              </a:rPr>
              <a:t>ورقيق محرومون </a:t>
            </a:r>
            <a:r>
              <a:rPr lang="ar-SA" sz="2600" dirty="0" smtClean="0"/>
              <a:t>من كل الحقوق ، كما أن </a:t>
            </a:r>
            <a:r>
              <a:rPr lang="ar-SA" sz="2600" dirty="0" smtClean="0">
                <a:solidFill>
                  <a:srgbClr val="FF0000"/>
                </a:solidFill>
              </a:rPr>
              <a:t>قدماء اليونان كانوا يعتقدون </a:t>
            </a:r>
            <a:r>
              <a:rPr lang="ar-SA" sz="2600" dirty="0" smtClean="0"/>
              <a:t>أنهم وحدهم كاملو الإنسانية ، زودوا بقوى العقل والإرادة على حين خلقت الشعوب الأخرى ناقصة </a:t>
            </a:r>
            <a:r>
              <a:rPr lang="ar-SA" sz="2600" dirty="0" smtClean="0"/>
              <a:t>الإنسانية</a:t>
            </a:r>
          </a:p>
          <a:p>
            <a:pPr marL="514350" indent="-514350" algn="just" rtl="1">
              <a:buAutoNum type="arabicPeriod"/>
            </a:pPr>
            <a:r>
              <a:rPr lang="ar-SA" sz="2600" dirty="0" smtClean="0"/>
              <a:t>واعتز </a:t>
            </a:r>
            <a:r>
              <a:rPr lang="ar-SA" sz="2600" dirty="0" smtClean="0">
                <a:solidFill>
                  <a:srgbClr val="FF0000"/>
                </a:solidFill>
              </a:rPr>
              <a:t>الرومان</a:t>
            </a:r>
            <a:r>
              <a:rPr lang="ar-SA" sz="2600" dirty="0" smtClean="0"/>
              <a:t> بأرومتهم ، </a:t>
            </a:r>
            <a:r>
              <a:rPr lang="ar-SA" sz="2600" dirty="0" smtClean="0">
                <a:solidFill>
                  <a:srgbClr val="FF0000"/>
                </a:solidFill>
              </a:rPr>
              <a:t>ورأوا أنهم أرقى أهل الأرض عنصرا </a:t>
            </a:r>
            <a:r>
              <a:rPr lang="ar-SA" sz="2600" dirty="0" smtClean="0"/>
              <a:t>، وأنهم أعظمهم مدنية وثقافة ، وكانوا </a:t>
            </a:r>
            <a:r>
              <a:rPr lang="ar-SA" sz="2600" dirty="0" smtClean="0">
                <a:solidFill>
                  <a:srgbClr val="FF0000"/>
                </a:solidFill>
              </a:rPr>
              <a:t>يلقبون الشعوب الخاضعة لهم </a:t>
            </a:r>
            <a:r>
              <a:rPr lang="ar-SA" sz="2600" dirty="0" smtClean="0">
                <a:solidFill>
                  <a:srgbClr val="FF0000"/>
                </a:solidFill>
              </a:rPr>
              <a:t>بالبرابرة</a:t>
            </a:r>
            <a:r>
              <a:rPr lang="ar-SA" sz="2600" dirty="0" smtClean="0"/>
              <a:t>، وكان </a:t>
            </a:r>
            <a:r>
              <a:rPr lang="ar-SA" sz="2600" dirty="0" smtClean="0"/>
              <a:t>مبدؤهم يقوم على تقديس الشعب الروماني ، وأن الشعوب الأخرى لا تستحق أن تحكم نفسها بنفسها ، وحسبها خدمة العنصر الروماني الرفيع </a:t>
            </a:r>
            <a:r>
              <a:rPr lang="ar-SA" sz="2600" dirty="0" smtClean="0"/>
              <a:t>.</a:t>
            </a:r>
            <a:endParaRPr lang="ar-SA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754563"/>
          </a:xfrm>
        </p:spPr>
        <p:txBody>
          <a:bodyPr/>
          <a:lstStyle/>
          <a:p>
            <a:pPr algn="just" rtl="1"/>
            <a:r>
              <a:rPr lang="ar-SA" sz="2600" dirty="0" smtClean="0"/>
              <a:t>3. واعتقد </a:t>
            </a:r>
            <a:r>
              <a:rPr lang="ar-SA" sz="2600" dirty="0" smtClean="0">
                <a:solidFill>
                  <a:srgbClr val="FF0000"/>
                </a:solidFill>
              </a:rPr>
              <a:t>الأكاسرة ملوك فارس </a:t>
            </a:r>
            <a:r>
              <a:rPr lang="ar-SA" sz="2600" dirty="0" smtClean="0"/>
              <a:t>أنه </a:t>
            </a:r>
            <a:r>
              <a:rPr lang="ar-SA" sz="2600" dirty="0" smtClean="0">
                <a:solidFill>
                  <a:srgbClr val="FF0000"/>
                </a:solidFill>
              </a:rPr>
              <a:t>يجري في عروقهم دم </a:t>
            </a:r>
            <a:r>
              <a:rPr lang="ar-SA" sz="2600" dirty="0" smtClean="0">
                <a:solidFill>
                  <a:srgbClr val="FF0000"/>
                </a:solidFill>
              </a:rPr>
              <a:t>إلهي</a:t>
            </a:r>
            <a:r>
              <a:rPr lang="ar-SA" sz="2600" dirty="0" smtClean="0"/>
              <a:t>، </a:t>
            </a:r>
            <a:r>
              <a:rPr lang="ar-SA" sz="2600" dirty="0" smtClean="0"/>
              <a:t>وكانت الرعية تنظر إليهم على أنهم </a:t>
            </a:r>
            <a:r>
              <a:rPr lang="ar-SA" sz="2600" dirty="0" smtClean="0"/>
              <a:t>آلهة، </a:t>
            </a:r>
            <a:r>
              <a:rPr lang="ar-SA" sz="2600" dirty="0" smtClean="0"/>
              <a:t>يعتقدون أن في طبيعتهم شيئا علويا </a:t>
            </a:r>
            <a:r>
              <a:rPr lang="ar-SA" sz="2600" dirty="0" smtClean="0"/>
              <a:t>مقدسا، </a:t>
            </a:r>
            <a:r>
              <a:rPr lang="ar-SA" sz="2600" dirty="0" smtClean="0"/>
              <a:t>كما </a:t>
            </a:r>
            <a:r>
              <a:rPr lang="ar-SA" sz="2600" dirty="0" smtClean="0">
                <a:solidFill>
                  <a:srgbClr val="FF0000"/>
                </a:solidFill>
              </a:rPr>
              <a:t>كان المجتمع الفارسي طبقيا يصنف الناس على أساس النسب والحرف ، بين كل طبقة وأخرى هوة </a:t>
            </a:r>
            <a:r>
              <a:rPr lang="ar-SA" sz="2600" dirty="0" smtClean="0">
                <a:solidFill>
                  <a:srgbClr val="FF0000"/>
                </a:solidFill>
              </a:rPr>
              <a:t>واسعة</a:t>
            </a:r>
            <a:r>
              <a:rPr lang="ar-SA" sz="2600" dirty="0" smtClean="0"/>
              <a:t>، </a:t>
            </a:r>
            <a:r>
              <a:rPr lang="ar-SA" sz="2600" dirty="0" smtClean="0"/>
              <a:t>لا تصل بينهما </a:t>
            </a:r>
            <a:r>
              <a:rPr lang="ar-SA" sz="2600" dirty="0" smtClean="0"/>
              <a:t>صلة، </a:t>
            </a:r>
            <a:r>
              <a:rPr lang="ar-SA" sz="2600" dirty="0" smtClean="0"/>
              <a:t>وعلى كل فرد أن يقنع بمركزه الذي منحه إياه </a:t>
            </a:r>
            <a:r>
              <a:rPr lang="ar-SA" sz="2600" dirty="0" smtClean="0"/>
              <a:t>نسبه، </a:t>
            </a:r>
            <a:r>
              <a:rPr lang="ar-SA" sz="2600" dirty="0" smtClean="0"/>
              <a:t>فليس له أن يتخذ حرفة غير الحرفة التي خلق </a:t>
            </a:r>
            <a:r>
              <a:rPr lang="ar-SA" sz="2600" dirty="0" smtClean="0"/>
              <a:t>لها، </a:t>
            </a:r>
            <a:r>
              <a:rPr lang="ar-SA" sz="2600" dirty="0" smtClean="0"/>
              <a:t>وكان أهل فارس يقدسون </a:t>
            </a:r>
            <a:r>
              <a:rPr lang="ar-SA" sz="2600" dirty="0" smtClean="0"/>
              <a:t>قوميتهم، </a:t>
            </a:r>
            <a:r>
              <a:rPr lang="ar-SA" sz="2600" dirty="0" smtClean="0"/>
              <a:t>ويرون لها فضلا على سائر الأجناس </a:t>
            </a:r>
            <a:r>
              <a:rPr lang="ar-SA" sz="2600" dirty="0" smtClean="0"/>
              <a:t>والأمم.</a:t>
            </a:r>
          </a:p>
          <a:p>
            <a:pPr rtl="1"/>
            <a:r>
              <a:rPr lang="ar-SA" sz="2600" dirty="0" smtClean="0"/>
              <a:t>4. </a:t>
            </a:r>
            <a:r>
              <a:rPr lang="ar-SA" sz="2600" dirty="0" smtClean="0">
                <a:solidFill>
                  <a:srgbClr val="FF0000"/>
                </a:solidFill>
              </a:rPr>
              <a:t>خضع المجتمع الهندي آلاف السنين لنظام اجتماعي لم يعرف التاريخ أشد قسوة منه </a:t>
            </a:r>
            <a:r>
              <a:rPr lang="ar-SA" sz="2600" dirty="0" smtClean="0"/>
              <a:t>على الإنسان ، يرتكز على قاعدة المحافظة على السلالة الآرية ونجابتها ، مكونا </a:t>
            </a:r>
            <a:r>
              <a:rPr lang="ar-SA" sz="2600" dirty="0" smtClean="0">
                <a:solidFill>
                  <a:srgbClr val="FF0000"/>
                </a:solidFill>
              </a:rPr>
              <a:t>تفاوتا طبقيا بين أفراد المجتمع الواحد ، متنوعا إلى أربع طبقات </a:t>
            </a:r>
            <a:r>
              <a:rPr lang="ar-SA" sz="2600" dirty="0" smtClean="0"/>
              <a:t>، هي</a:t>
            </a:r>
            <a:r>
              <a:rPr lang="ar-SA" sz="2600" dirty="0" smtClean="0"/>
              <a:t>:</a:t>
            </a:r>
            <a:endParaRPr lang="ar-SA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754563"/>
          </a:xfrm>
        </p:spPr>
        <p:txBody>
          <a:bodyPr/>
          <a:lstStyle/>
          <a:p>
            <a:pPr lvl="1" rtl="1"/>
            <a:r>
              <a:rPr lang="ar-SA" sz="2600" dirty="0" smtClean="0">
                <a:solidFill>
                  <a:srgbClr val="FF0000"/>
                </a:solidFill>
              </a:rPr>
              <a:t>البراهمة</a:t>
            </a:r>
            <a:r>
              <a:rPr lang="ar-SA" sz="2600" dirty="0" smtClean="0"/>
              <a:t> </a:t>
            </a:r>
            <a:r>
              <a:rPr lang="ar-SA" sz="2600" dirty="0" smtClean="0"/>
              <a:t>: وهم طبقة الكهنة ورجال الدين ، ويعتقد أنهم خلقوا من فم الإله </a:t>
            </a:r>
            <a:r>
              <a:rPr lang="ar-SA" sz="2600" dirty="0" smtClean="0"/>
              <a:t>.</a:t>
            </a:r>
          </a:p>
          <a:p>
            <a:pPr lvl="1" rtl="1"/>
            <a:r>
              <a:rPr lang="ar-SA" sz="2600" dirty="0" err="1" smtClean="0">
                <a:solidFill>
                  <a:srgbClr val="FF0000"/>
                </a:solidFill>
              </a:rPr>
              <a:t>الكشتر</a:t>
            </a:r>
            <a:r>
              <a:rPr lang="ar-SA" sz="2600" dirty="0" smtClean="0"/>
              <a:t> </a:t>
            </a:r>
            <a:r>
              <a:rPr lang="ar-SA" sz="2600" dirty="0" smtClean="0"/>
              <a:t>: وهم الجند ورجال الحرب ، ويعتقد أنهم خلقوا من ساعد الإله . </a:t>
            </a:r>
            <a:endParaRPr lang="ar-SA" sz="2600" dirty="0" smtClean="0"/>
          </a:p>
          <a:p>
            <a:pPr lvl="1" rtl="1"/>
            <a:r>
              <a:rPr lang="ar-SA" sz="2600" dirty="0" err="1" smtClean="0">
                <a:solidFill>
                  <a:srgbClr val="FF0000"/>
                </a:solidFill>
              </a:rPr>
              <a:t>الويش</a:t>
            </a:r>
            <a:r>
              <a:rPr lang="ar-SA" sz="2600" dirty="0" smtClean="0"/>
              <a:t> </a:t>
            </a:r>
            <a:r>
              <a:rPr lang="ar-SA" sz="2600" dirty="0" smtClean="0"/>
              <a:t>: وهم أهل الصناعة والتجارة والزراعة ، ويعتقد أنهم خلقوا من فخذ الإله . </a:t>
            </a:r>
            <a:endParaRPr lang="ar-SA" sz="2600" dirty="0" smtClean="0"/>
          </a:p>
          <a:p>
            <a:pPr lvl="1" rtl="1"/>
            <a:r>
              <a:rPr lang="ar-SA" sz="2600" dirty="0" err="1" smtClean="0">
                <a:solidFill>
                  <a:srgbClr val="FF0000"/>
                </a:solidFill>
              </a:rPr>
              <a:t>الشودر</a:t>
            </a:r>
            <a:r>
              <a:rPr lang="ar-SA" sz="2600" dirty="0" smtClean="0"/>
              <a:t> </a:t>
            </a:r>
            <a:r>
              <a:rPr lang="ar-SA" sz="2600" dirty="0" smtClean="0"/>
              <a:t>: وهم الطبقة الدنيا ، يعملون في خدمة الطبقات السابقة ، ويعتقد أنهم خلقوا من قدم </a:t>
            </a:r>
            <a:r>
              <a:rPr lang="ar-SA" sz="2600" dirty="0" smtClean="0"/>
              <a:t>الإله</a:t>
            </a:r>
          </a:p>
          <a:p>
            <a:pPr lvl="1" rtl="1"/>
            <a:r>
              <a:rPr lang="ar-SA" sz="2600" dirty="0" smtClean="0"/>
              <a:t>وقد </a:t>
            </a:r>
            <a:r>
              <a:rPr lang="ar-SA" sz="2600" dirty="0" smtClean="0">
                <a:solidFill>
                  <a:srgbClr val="FF0000"/>
                </a:solidFill>
              </a:rPr>
              <a:t>منح هذا النظام الذي وضعته الكتب الدينية الهندوسية طبقة البراهمة امتيازات عجيبة ، فقد جعلتهم صفوة الآلهة </a:t>
            </a:r>
            <a:r>
              <a:rPr lang="ar-SA" sz="2600" dirty="0" smtClean="0"/>
              <a:t>، وملوك الخلق ، وسادة الأرض ، </a:t>
            </a:r>
            <a:r>
              <a:rPr lang="ar-SA" sz="2600" dirty="0" smtClean="0">
                <a:solidFill>
                  <a:srgbClr val="FF0000"/>
                </a:solidFill>
              </a:rPr>
              <a:t>في حين أهانت طبقة الشودر ( المنبوذين )</a:t>
            </a:r>
            <a:r>
              <a:rPr lang="ar-SA" sz="2600" dirty="0" smtClean="0"/>
              <a:t> </a:t>
            </a:r>
            <a:endParaRPr lang="ar-SA" sz="2600" dirty="0" smtClean="0"/>
          </a:p>
          <a:p>
            <a:pPr lvl="1" rtl="1"/>
            <a:r>
              <a:rPr lang="ar-SA" sz="2600" dirty="0" smtClean="0"/>
              <a:t>5. </a:t>
            </a:r>
            <a:r>
              <a:rPr lang="ar-SA" sz="2600" dirty="0" smtClean="0">
                <a:solidFill>
                  <a:srgbClr val="FF0000"/>
                </a:solidFill>
              </a:rPr>
              <a:t>وزعم اليهود أنهم شعب الله </a:t>
            </a:r>
            <a:r>
              <a:rPr lang="ar-SA" sz="2600" dirty="0" smtClean="0">
                <a:solidFill>
                  <a:srgbClr val="FF0000"/>
                </a:solidFill>
              </a:rPr>
              <a:t>المختار</a:t>
            </a:r>
            <a:r>
              <a:rPr lang="ar-SA" sz="2600" dirty="0" smtClean="0"/>
              <a:t>، </a:t>
            </a:r>
            <a:r>
              <a:rPr lang="ar-SA" sz="2600" dirty="0" smtClean="0"/>
              <a:t>وأنهم أبناء الله </a:t>
            </a:r>
            <a:r>
              <a:rPr lang="ar-SA" sz="2600" dirty="0" smtClean="0"/>
              <a:t>وأحباؤه، </a:t>
            </a:r>
            <a:r>
              <a:rPr lang="ar-SA" sz="2600" dirty="0" smtClean="0"/>
              <a:t>وأن الإسرائيلي معتبر عند الله أكثر من الملائكة </a:t>
            </a:r>
            <a:r>
              <a:rPr lang="ar-SA" sz="2600" dirty="0" smtClean="0"/>
              <a:t>. </a:t>
            </a:r>
            <a:r>
              <a:rPr lang="ar-SA" sz="2600" dirty="0" smtClean="0"/>
              <a:t>وأن ما عداهم من البشر ليسوا إلا كالحيوانات ، وإنما خلقوا على صفتهم حتى لا يتوحشون من خدمتهم </a:t>
            </a:r>
            <a:r>
              <a:rPr lang="ar-SA" sz="2600" dirty="0" smtClean="0"/>
              <a:t>.</a:t>
            </a:r>
            <a:endParaRPr lang="ar-SA" sz="26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525000" cy="4678363"/>
          </a:xfrm>
        </p:spPr>
        <p:txBody>
          <a:bodyPr/>
          <a:lstStyle/>
          <a:p>
            <a:pPr algn="just" rtl="1"/>
            <a:r>
              <a:rPr lang="ar-SA" sz="2600" dirty="0" smtClean="0"/>
              <a:t>وجاءت </a:t>
            </a:r>
            <a:r>
              <a:rPr lang="ar-SA" sz="2600" dirty="0" smtClean="0">
                <a:solidFill>
                  <a:srgbClr val="FF0000"/>
                </a:solidFill>
              </a:rPr>
              <a:t>الحركة الصهيونية لتؤكد نظرة اليهود إلى غيرهم من الأمم </a:t>
            </a:r>
            <a:r>
              <a:rPr lang="ar-SA" sz="2600" dirty="0" smtClean="0"/>
              <a:t>، وهي نظرة ازدراء </a:t>
            </a:r>
            <a:r>
              <a:rPr lang="ar-SA" sz="2600" dirty="0" smtClean="0"/>
              <a:t>وكراهية، </a:t>
            </a:r>
            <a:r>
              <a:rPr lang="ar-SA" sz="2600" dirty="0" smtClean="0"/>
              <a:t>وتتضح هذه النظرة في استعلائهم </a:t>
            </a:r>
            <a:r>
              <a:rPr lang="ar-SA" sz="2600" dirty="0" smtClean="0"/>
              <a:t>عنصريا، </a:t>
            </a:r>
            <a:r>
              <a:rPr lang="ar-SA" sz="2600" dirty="0" smtClean="0"/>
              <a:t>والزراية بغيرهم ممن </a:t>
            </a:r>
            <a:r>
              <a:rPr lang="ar-SA" sz="2600" dirty="0" smtClean="0"/>
              <a:t>يسمونهم: </a:t>
            </a:r>
            <a:r>
              <a:rPr lang="ar-SA" sz="2600" dirty="0" smtClean="0"/>
              <a:t>( الجوييم ) أي </a:t>
            </a:r>
            <a:r>
              <a:rPr lang="ar-SA" sz="2600" dirty="0" smtClean="0"/>
              <a:t>الأميين</a:t>
            </a:r>
            <a:endParaRPr lang="en-US" sz="2600" dirty="0" smtClean="0"/>
          </a:p>
          <a:p>
            <a:pPr algn="just" rtl="1"/>
            <a:r>
              <a:rPr lang="ar-SA" sz="2600" dirty="0" smtClean="0">
                <a:solidFill>
                  <a:srgbClr val="FF0000"/>
                </a:solidFill>
              </a:rPr>
              <a:t>جاء في البروتوكول الحادي </a:t>
            </a:r>
            <a:r>
              <a:rPr lang="ar-SA" sz="2600" dirty="0" smtClean="0">
                <a:solidFill>
                  <a:srgbClr val="FF0000"/>
                </a:solidFill>
              </a:rPr>
              <a:t>عشر</a:t>
            </a:r>
            <a:r>
              <a:rPr lang="ar-SA" sz="2600" dirty="0" smtClean="0"/>
              <a:t>: (</a:t>
            </a:r>
            <a:r>
              <a:rPr lang="ar-SA" sz="2600" dirty="0" smtClean="0">
                <a:solidFill>
                  <a:srgbClr val="FF0000"/>
                </a:solidFill>
              </a:rPr>
              <a:t>إن </a:t>
            </a:r>
            <a:r>
              <a:rPr lang="ar-SA" sz="2600" dirty="0" smtClean="0">
                <a:solidFill>
                  <a:srgbClr val="FF0000"/>
                </a:solidFill>
              </a:rPr>
              <a:t>عقل الأمم </a:t>
            </a:r>
            <a:r>
              <a:rPr lang="ar-SA" sz="2600" dirty="0" smtClean="0"/>
              <a:t>– لكونه ذا طبيعة بهيمية محضة – </a:t>
            </a:r>
            <a:r>
              <a:rPr lang="ar-SA" sz="2600" dirty="0" smtClean="0">
                <a:solidFill>
                  <a:srgbClr val="FF0000"/>
                </a:solidFill>
              </a:rPr>
              <a:t>غير قادر على تحليل أي شي</a:t>
            </a:r>
            <a:r>
              <a:rPr lang="ar-SA" sz="2600" dirty="0" smtClean="0"/>
              <a:t>ء ، فضلا عن التكهن بما قد يؤدي عليه امتداد حال من الأحوال إذا وضع في ضوء </a:t>
            </a:r>
            <a:r>
              <a:rPr lang="ar-SA" sz="2600" dirty="0" smtClean="0"/>
              <a:t>معين. </a:t>
            </a:r>
            <a:r>
              <a:rPr lang="ar-SA" sz="2600" dirty="0" smtClean="0">
                <a:solidFill>
                  <a:srgbClr val="FF0000"/>
                </a:solidFill>
              </a:rPr>
              <a:t>وهذا الاختلاف التام في العقلية بيننا وبين الأميين ، وهو الذي يمكن أن يرينا بسهولة آية اختيارنا من عند </a:t>
            </a:r>
            <a:r>
              <a:rPr lang="ar-SA" sz="2600" dirty="0" smtClean="0">
                <a:solidFill>
                  <a:srgbClr val="FF0000"/>
                </a:solidFill>
              </a:rPr>
              <a:t>الله</a:t>
            </a:r>
            <a:r>
              <a:rPr lang="ar-SA" sz="2600" dirty="0" smtClean="0"/>
              <a:t>، </a:t>
            </a:r>
            <a:r>
              <a:rPr lang="ar-SA" sz="2600" dirty="0" smtClean="0"/>
              <a:t>وأننا ذوو طبيعة ممتازة فوق الطبيعة البشرية حين تقارن بالعقل الفطري البهيمي عند </a:t>
            </a:r>
            <a:r>
              <a:rPr lang="ar-SA" sz="2600" dirty="0" smtClean="0"/>
              <a:t>الأميين).</a:t>
            </a:r>
          </a:p>
          <a:p>
            <a:pPr algn="just" rtl="1"/>
            <a:r>
              <a:rPr lang="ar-SA" sz="2600" dirty="0" smtClean="0"/>
              <a:t>6. </a:t>
            </a:r>
            <a:r>
              <a:rPr lang="ar-SA" sz="2800" dirty="0" smtClean="0"/>
              <a:t>كما أن </a:t>
            </a:r>
            <a:r>
              <a:rPr lang="ar-SA" sz="2800" dirty="0" smtClean="0">
                <a:solidFill>
                  <a:srgbClr val="FF0000"/>
                </a:solidFill>
              </a:rPr>
              <a:t>الكتاب المقدس في النصرانية رسم صورة عريضة لحدود طاعة ما يعرف بالعبيد لسادتهم واستجلاب </a:t>
            </a:r>
            <a:r>
              <a:rPr lang="ar-SA" sz="2800" dirty="0" smtClean="0">
                <a:solidFill>
                  <a:srgbClr val="FF0000"/>
                </a:solidFill>
              </a:rPr>
              <a:t>رضاهم</a:t>
            </a:r>
            <a:r>
              <a:rPr lang="ar-SA" sz="2800" dirty="0" smtClean="0"/>
              <a:t>، </a:t>
            </a:r>
            <a:r>
              <a:rPr lang="ar-SA" sz="2800" dirty="0" smtClean="0"/>
              <a:t>مما يوحي بنظرته </a:t>
            </a:r>
            <a:r>
              <a:rPr lang="ar-SA" sz="2800" dirty="0" smtClean="0">
                <a:solidFill>
                  <a:srgbClr val="FF0000"/>
                </a:solidFill>
              </a:rPr>
              <a:t>للنظام الطبقي المتبع آنذاك ، ويدل كذلك على أن النصرانية اصطبغت بصبغة الرومان </a:t>
            </a:r>
            <a:r>
              <a:rPr lang="ar-SA" sz="2800" dirty="0" smtClean="0"/>
              <a:t>؛ </a:t>
            </a:r>
            <a:endParaRPr lang="ar-SA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pPr algn="just" rtl="1"/>
            <a:r>
              <a:rPr lang="ar-SA" sz="2600" dirty="0" smtClean="0"/>
              <a:t>7. </a:t>
            </a:r>
            <a:r>
              <a:rPr lang="ar-SA" sz="2600" dirty="0" smtClean="0">
                <a:solidFill>
                  <a:srgbClr val="FF0000"/>
                </a:solidFill>
              </a:rPr>
              <a:t>وعرف </a:t>
            </a:r>
            <a:r>
              <a:rPr lang="ar-SA" sz="2600" dirty="0" smtClean="0">
                <a:solidFill>
                  <a:srgbClr val="FF0000"/>
                </a:solidFill>
              </a:rPr>
              <a:t>العرب في الجاهلية فكرة القومية باسم </a:t>
            </a:r>
            <a:r>
              <a:rPr lang="ar-SA" sz="2600" dirty="0" smtClean="0">
                <a:solidFill>
                  <a:srgbClr val="FF0000"/>
                </a:solidFill>
              </a:rPr>
              <a:t>العصبية</a:t>
            </a:r>
            <a:r>
              <a:rPr lang="ar-SA" sz="2600" dirty="0" smtClean="0"/>
              <a:t>؛ </a:t>
            </a:r>
            <a:r>
              <a:rPr lang="ar-SA" sz="2600" dirty="0" smtClean="0"/>
              <a:t>فكانت القبيلة أو العشيرة هي الوحدة السياسية </a:t>
            </a:r>
            <a:r>
              <a:rPr lang="ar-SA" sz="2600" dirty="0" smtClean="0"/>
              <a:t>والاجتماعية </a:t>
            </a:r>
            <a:r>
              <a:rPr lang="ar-SA" sz="2600" dirty="0" smtClean="0"/>
              <a:t>التي يعيش أفرادها في </a:t>
            </a:r>
            <a:r>
              <a:rPr lang="ar-SA" sz="2600" dirty="0" smtClean="0"/>
              <a:t>إطارها، </a:t>
            </a:r>
            <a:r>
              <a:rPr lang="ar-SA" sz="2600" dirty="0" smtClean="0"/>
              <a:t>وتحت </a:t>
            </a:r>
            <a:r>
              <a:rPr lang="ar-SA" sz="2600" dirty="0" smtClean="0"/>
              <a:t>ظلها، </a:t>
            </a:r>
            <a:r>
              <a:rPr lang="ar-SA" sz="2600" dirty="0" smtClean="0"/>
              <a:t>ويخلصون الولاء </a:t>
            </a:r>
            <a:r>
              <a:rPr lang="ar-SA" sz="2600" dirty="0" smtClean="0"/>
              <a:t>لها، </a:t>
            </a:r>
            <a:r>
              <a:rPr lang="ar-SA" sz="2600" dirty="0" smtClean="0"/>
              <a:t>ويخضعون لتقاليدها ، يعبر عن ذلك منطق الشاعر الجاهلي :</a:t>
            </a:r>
            <a:endParaRPr lang="en-US" sz="2600" dirty="0" smtClean="0"/>
          </a:p>
          <a:p>
            <a:pPr algn="just" rtl="1"/>
            <a:r>
              <a:rPr lang="ar-SA" sz="2600" dirty="0" smtClean="0"/>
              <a:t>             لا يسألون أخاهم حين يندبهم                    للنائبات على ما قال </a:t>
            </a:r>
            <a:r>
              <a:rPr lang="ar-SA" sz="2600" dirty="0" smtClean="0"/>
              <a:t>برهانا </a:t>
            </a:r>
          </a:p>
          <a:p>
            <a:pPr algn="just" rtl="1"/>
            <a:r>
              <a:rPr lang="ar-SA" sz="2600" dirty="0" smtClean="0"/>
              <a:t>8. </a:t>
            </a:r>
            <a:r>
              <a:rPr lang="ar-SA" sz="2600" dirty="0" smtClean="0">
                <a:solidFill>
                  <a:srgbClr val="FF0000"/>
                </a:solidFill>
              </a:rPr>
              <a:t>وفي أوروبا لم تكتمل القومية إلا في القرن الثامن عشر الميلادي </a:t>
            </a:r>
            <a:r>
              <a:rPr lang="ar-SA" sz="2600" dirty="0" smtClean="0"/>
              <a:t>، بعد أن فقدت الكنيسة الكاثولكية نفوذها على إثر قيام حركة مارتن لوثر الإصلاحية وظهور الكنيسة البروتستانتية المتحررة ؛ </a:t>
            </a:r>
            <a:r>
              <a:rPr lang="ar-SA" sz="2600" dirty="0" smtClean="0">
                <a:solidFill>
                  <a:srgbClr val="FF0000"/>
                </a:solidFill>
              </a:rPr>
              <a:t>حيث تشكلت فكرة القومية على أساس المصالح القومية دون اعتبار للدين في تشريعها السياسي والاقتصادي والاجتماعي </a:t>
            </a:r>
            <a:r>
              <a:rPr lang="ar-SA" sz="2600" dirty="0" smtClean="0">
                <a:solidFill>
                  <a:srgbClr val="FF0000"/>
                </a:solidFill>
              </a:rPr>
              <a:t>.</a:t>
            </a:r>
          </a:p>
          <a:p>
            <a:pPr algn="just" rtl="1"/>
            <a:endParaRPr lang="ar-SA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pPr algn="just" rtl="1"/>
            <a:r>
              <a:rPr lang="ar-SA" sz="2600" dirty="0" smtClean="0"/>
              <a:t>- </a:t>
            </a:r>
            <a:r>
              <a:rPr lang="ar-SA" sz="2600" dirty="0" smtClean="0">
                <a:solidFill>
                  <a:srgbClr val="FF0000"/>
                </a:solidFill>
              </a:rPr>
              <a:t>وظهرت </a:t>
            </a:r>
            <a:r>
              <a:rPr lang="ar-SA" sz="2600" dirty="0" smtClean="0">
                <a:solidFill>
                  <a:srgbClr val="FF0000"/>
                </a:solidFill>
              </a:rPr>
              <a:t>اليوم آثار العنصرية في استعلاء الجنس الأبيض على الأسود في صورة مختفية وراء السياسات العنصرية وأساليب التعامل المهينة والاتفاقيات المجحفة </a:t>
            </a:r>
            <a:r>
              <a:rPr lang="ar-SA" sz="2600" dirty="0" smtClean="0"/>
              <a:t>في حق اقتصاد الشعوب الملونة والسوداء، </a:t>
            </a:r>
            <a:endParaRPr lang="en-US" sz="2600" dirty="0" smtClean="0"/>
          </a:p>
          <a:p>
            <a:pPr algn="just" rtl="1"/>
            <a:r>
              <a:rPr lang="ar-SA" sz="2600" dirty="0" smtClean="0"/>
              <a:t>- وفي </a:t>
            </a:r>
            <a:r>
              <a:rPr lang="ar-SA" sz="2600" dirty="0" smtClean="0">
                <a:solidFill>
                  <a:srgbClr val="FF0000"/>
                </a:solidFill>
              </a:rPr>
              <a:t>حالة التخلف العلمي والفقر والإهمال وانتشار الأوبئة والأمراض الفتاكة</a:t>
            </a:r>
            <a:r>
              <a:rPr lang="ar-SA" sz="2600" dirty="0" smtClean="0"/>
              <a:t> التي لا تزال تعاني منها هذه الشعوب ، وتذوق مرارتها </a:t>
            </a:r>
            <a:r>
              <a:rPr lang="ar-SA" sz="2600" dirty="0" smtClean="0">
                <a:solidFill>
                  <a:srgbClr val="FF0000"/>
                </a:solidFill>
              </a:rPr>
              <a:t>على مرأى ومسمع العالم بأسره </a:t>
            </a:r>
            <a:r>
              <a:rPr lang="ar-SA" sz="2600" dirty="0" smtClean="0"/>
              <a:t>.</a:t>
            </a:r>
            <a:endParaRPr lang="en-US" sz="2600" dirty="0" smtClean="0"/>
          </a:p>
          <a:p>
            <a:pPr algn="just" rtl="1">
              <a:buFontTx/>
              <a:buChar char="-"/>
            </a:pPr>
            <a:r>
              <a:rPr lang="ar-SA" sz="2600" dirty="0" smtClean="0">
                <a:solidFill>
                  <a:srgbClr val="FF0000"/>
                </a:solidFill>
              </a:rPr>
              <a:t>في </a:t>
            </a:r>
            <a:r>
              <a:rPr lang="ar-SA" sz="2600" dirty="0" smtClean="0">
                <a:solidFill>
                  <a:srgbClr val="FF0000"/>
                </a:solidFill>
              </a:rPr>
              <a:t>ضوء هذه التصورات والفلسفات المتراكمة على مر العصور تطلع الإنسان إلى منهج يعالج هذه المشكلة التي عانى فيها من ظلم أخيه الإنسان واستعلائه عليه وحرمانه من حقوقه الأساسية ، ومصادرته لحريته ، واستغلاله </a:t>
            </a:r>
            <a:r>
              <a:rPr lang="ar-SA" sz="2600" dirty="0" smtClean="0"/>
              <a:t>لثرواته دون وجه حق أو لأسباب </a:t>
            </a:r>
            <a:r>
              <a:rPr lang="ar-SA" sz="2600" dirty="0" smtClean="0"/>
              <a:t>مكتسبة.</a:t>
            </a:r>
          </a:p>
          <a:p>
            <a:pPr algn="just" rtl="1">
              <a:buFontTx/>
              <a:buChar char="-"/>
            </a:pPr>
            <a:endParaRPr lang="ar-SA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 تعريف العصبية </a:t>
            </a:r>
            <a:r>
              <a:rPr lang="ar-SA" b="1" dirty="0" smtClean="0"/>
              <a:t>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754563"/>
          </a:xfrm>
        </p:spPr>
        <p:txBody>
          <a:bodyPr/>
          <a:lstStyle/>
          <a:p>
            <a:pPr algn="just" rtl="1"/>
            <a:r>
              <a:rPr lang="ar-SA" sz="2600" dirty="0" smtClean="0"/>
              <a:t> أ- </a:t>
            </a:r>
            <a:r>
              <a:rPr lang="ar-SA" sz="2600" dirty="0" smtClean="0">
                <a:solidFill>
                  <a:srgbClr val="FF0000"/>
                </a:solidFill>
              </a:rPr>
              <a:t>في اللغة </a:t>
            </a:r>
            <a:r>
              <a:rPr lang="ar-SA" sz="2600" dirty="0" smtClean="0"/>
              <a:t>: من </a:t>
            </a:r>
            <a:r>
              <a:rPr lang="ar-SA" sz="2600" dirty="0" smtClean="0">
                <a:solidFill>
                  <a:srgbClr val="FF0000"/>
                </a:solidFill>
              </a:rPr>
              <a:t>عَصِب القوم </a:t>
            </a:r>
            <a:r>
              <a:rPr lang="ar-SA" sz="2600" dirty="0" smtClean="0"/>
              <a:t>به عصبا : أي </a:t>
            </a:r>
            <a:r>
              <a:rPr lang="ar-SA" sz="2600" dirty="0" smtClean="0">
                <a:solidFill>
                  <a:srgbClr val="FF0000"/>
                </a:solidFill>
              </a:rPr>
              <a:t>اجتمعوا حوله </a:t>
            </a:r>
            <a:r>
              <a:rPr lang="ar-SA" sz="2600" dirty="0" smtClean="0"/>
              <a:t>، وتعني : </a:t>
            </a:r>
            <a:r>
              <a:rPr lang="ar-SA" sz="2600" dirty="0" smtClean="0">
                <a:solidFill>
                  <a:srgbClr val="FF0000"/>
                </a:solidFill>
              </a:rPr>
              <a:t>المحاماة والمدافعة عمن يلزمك أمره ، وتلزمه </a:t>
            </a:r>
            <a:r>
              <a:rPr lang="ar-SA" sz="2600" dirty="0" smtClean="0">
                <a:solidFill>
                  <a:srgbClr val="FF0000"/>
                </a:solidFill>
              </a:rPr>
              <a:t>لغرض</a:t>
            </a:r>
            <a:endParaRPr lang="en-US" sz="2600" dirty="0" smtClean="0">
              <a:solidFill>
                <a:srgbClr val="FF0000"/>
              </a:solidFill>
            </a:endParaRPr>
          </a:p>
          <a:p>
            <a:pPr algn="just" rtl="1"/>
            <a:r>
              <a:rPr lang="ar-SA" sz="2600" dirty="0" smtClean="0"/>
              <a:t>ب- </a:t>
            </a:r>
            <a:r>
              <a:rPr lang="ar-SA" sz="2600" dirty="0" smtClean="0">
                <a:solidFill>
                  <a:srgbClr val="FF0000"/>
                </a:solidFill>
              </a:rPr>
              <a:t>في الاصطلاح </a:t>
            </a:r>
            <a:r>
              <a:rPr lang="ar-SA" sz="2600" dirty="0" smtClean="0"/>
              <a:t>: هي </a:t>
            </a:r>
            <a:r>
              <a:rPr lang="ar-SA" sz="2600" dirty="0" smtClean="0">
                <a:solidFill>
                  <a:srgbClr val="FF0000"/>
                </a:solidFill>
              </a:rPr>
              <a:t>رابطة استعلاء تقوم على التعصب الطبقي والعنصري والتمايز بين الناس على أساس اللون أو النسب أو الثروة أو الجاه </a:t>
            </a:r>
            <a:r>
              <a:rPr lang="ar-SA" sz="2600" dirty="0" smtClean="0"/>
              <a:t>، تؤدي </a:t>
            </a:r>
            <a:r>
              <a:rPr lang="ar-SA" sz="2600" dirty="0" smtClean="0">
                <a:solidFill>
                  <a:srgbClr val="FF0000"/>
                </a:solidFill>
              </a:rPr>
              <a:t>إلى إهدار كرامة المخالف والزراية به وسلبه حقوقه </a:t>
            </a:r>
            <a:r>
              <a:rPr lang="ar-SA" sz="2600" dirty="0" smtClean="0">
                <a:solidFill>
                  <a:srgbClr val="FF0000"/>
                </a:solidFill>
              </a:rPr>
              <a:t>الإنسانية أو بعضها</a:t>
            </a:r>
            <a:r>
              <a:rPr lang="ar-SA" sz="2600" dirty="0" smtClean="0"/>
              <a:t>. </a:t>
            </a:r>
            <a:r>
              <a:rPr lang="ar-SA" sz="2600" dirty="0" smtClean="0"/>
              <a:t>وبهذا المعنى تكون الطبقية والعنصرية من أنواع العصبية التي عرفتها المجتمعات البشرية </a:t>
            </a:r>
            <a:r>
              <a:rPr lang="ar-SA" sz="2600" dirty="0" smtClean="0"/>
              <a:t>.</a:t>
            </a:r>
          </a:p>
          <a:p>
            <a:pPr algn="just" rtl="1"/>
            <a:endParaRPr lang="ar-SA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أنواع العصبية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754563"/>
          </a:xfrm>
        </p:spPr>
        <p:txBody>
          <a:bodyPr/>
          <a:lstStyle/>
          <a:p>
            <a:pPr marL="514350" indent="-514350" algn="just" rtl="1">
              <a:buAutoNum type="arabic1Minus"/>
            </a:pPr>
            <a:r>
              <a:rPr lang="ar-SA" sz="2600" b="1" dirty="0" smtClean="0">
                <a:solidFill>
                  <a:srgbClr val="FF0000"/>
                </a:solidFill>
              </a:rPr>
              <a:t>عصبية اللون</a:t>
            </a:r>
            <a:r>
              <a:rPr lang="ar-SA" sz="2600" dirty="0" smtClean="0"/>
              <a:t>: </a:t>
            </a:r>
            <a:r>
              <a:rPr lang="ar-SA" sz="2600" dirty="0" smtClean="0">
                <a:solidFill>
                  <a:srgbClr val="FF0000"/>
                </a:solidFill>
              </a:rPr>
              <a:t>تقوم على أساس افتراض وجود دم أزرق </a:t>
            </a:r>
            <a:r>
              <a:rPr lang="ar-SA" sz="2600" dirty="0" smtClean="0">
                <a:solidFill>
                  <a:srgbClr val="FF0000"/>
                </a:solidFill>
              </a:rPr>
              <a:t>نبيل، </a:t>
            </a:r>
            <a:r>
              <a:rPr lang="ar-SA" sz="2600" dirty="0" smtClean="0">
                <a:solidFill>
                  <a:srgbClr val="FF0000"/>
                </a:solidFill>
              </a:rPr>
              <a:t>وآخر دم أحمر وضيع، وعلى تقسيم الناس إلى أقسام حسب لون بشرتهم</a:t>
            </a:r>
            <a:r>
              <a:rPr lang="ar-SA" sz="2600" dirty="0" smtClean="0"/>
              <a:t> بيضاء كانت أو </a:t>
            </a:r>
            <a:r>
              <a:rPr lang="ar-SA" sz="2600" dirty="0" smtClean="0"/>
              <a:t>سوداء، </a:t>
            </a:r>
            <a:r>
              <a:rPr lang="ar-SA" sz="2600" dirty="0" smtClean="0"/>
              <a:t>يستغل بها الأبيض أخاه </a:t>
            </a:r>
            <a:r>
              <a:rPr lang="ar-SA" sz="2600" dirty="0" smtClean="0"/>
              <a:t>الأسود، </a:t>
            </a:r>
            <a:r>
              <a:rPr lang="ar-SA" sz="2600" dirty="0" smtClean="0"/>
              <a:t>ويمتهنه للون </a:t>
            </a:r>
            <a:r>
              <a:rPr lang="ar-SA" sz="2600" dirty="0" smtClean="0"/>
              <a:t>بشرته. يقول (شارل </a:t>
            </a:r>
            <a:r>
              <a:rPr lang="ar-SA" sz="2600" dirty="0" smtClean="0"/>
              <a:t>دي </a:t>
            </a:r>
            <a:r>
              <a:rPr lang="ar-SA" sz="2600" dirty="0" smtClean="0"/>
              <a:t>مونتيسكيو) </a:t>
            </a:r>
            <a:r>
              <a:rPr lang="ar-SA" sz="2600" dirty="0" smtClean="0"/>
              <a:t>في كتابه روح القوانين : </a:t>
            </a:r>
            <a:r>
              <a:rPr lang="ar-SA" sz="2600" dirty="0" smtClean="0"/>
              <a:t>(وما </a:t>
            </a:r>
            <a:r>
              <a:rPr lang="ar-SA" sz="2600" dirty="0" smtClean="0"/>
              <a:t>شعوب أفريقية إلا جماعات سوداء البشرة ، من أخمص القدم إلى قمة </a:t>
            </a:r>
            <a:r>
              <a:rPr lang="ar-SA" sz="2600" dirty="0" smtClean="0"/>
              <a:t>الرأس، </a:t>
            </a:r>
            <a:r>
              <a:rPr lang="ar-SA" sz="2600" dirty="0" smtClean="0"/>
              <a:t>ذات أنوف فطساء إلى درجة يكاد من المستحيل أن ترثي </a:t>
            </a:r>
            <a:r>
              <a:rPr lang="ar-SA" sz="2600" dirty="0" smtClean="0"/>
              <a:t>لها، </a:t>
            </a:r>
            <a:r>
              <a:rPr lang="ar-SA" sz="2600" dirty="0" smtClean="0"/>
              <a:t>وحاشا لله ذي الحكمة البالغة أن يكون قد أودع روحا – أو على الأخص روحا طيبة – في جسد حالك </a:t>
            </a:r>
            <a:r>
              <a:rPr lang="ar-SA" sz="2600" dirty="0" smtClean="0"/>
              <a:t>السواد).</a:t>
            </a:r>
          </a:p>
          <a:p>
            <a:pPr marL="514350" indent="-514350" algn="just" rtl="1"/>
            <a:r>
              <a:rPr lang="ar-SA" sz="2600" dirty="0" smtClean="0"/>
              <a:t> </a:t>
            </a:r>
            <a:r>
              <a:rPr lang="ar-SA" sz="2600" dirty="0" smtClean="0"/>
              <a:t>	</a:t>
            </a:r>
            <a:r>
              <a:rPr lang="ar-SA" sz="2600" dirty="0" smtClean="0">
                <a:solidFill>
                  <a:srgbClr val="FF0000"/>
                </a:solidFill>
              </a:rPr>
              <a:t>ولا </a:t>
            </a:r>
            <a:r>
              <a:rPr lang="ar-SA" sz="2600" dirty="0" smtClean="0">
                <a:solidFill>
                  <a:srgbClr val="FF0000"/>
                </a:solidFill>
              </a:rPr>
              <a:t>ريب أنه  عندما يسود في مجتمع ما منطق احتقار الإنسان على أساس لونه ، ويتم تصنيف أفراده في طبقات متفاوتة بسببه فإن ذلك يدل على جهل هذا المجتمع وشقائه </a:t>
            </a:r>
            <a:endParaRPr lang="ar-SA" sz="2600" dirty="0" smtClean="0">
              <a:solidFill>
                <a:srgbClr val="FF0000"/>
              </a:solidFill>
            </a:endParaRPr>
          </a:p>
          <a:p>
            <a:pPr marL="514350" indent="-514350" algn="just" rtl="1"/>
            <a:r>
              <a:rPr lang="ar-SA" sz="2600" b="1" dirty="0" smtClean="0">
                <a:solidFill>
                  <a:srgbClr val="FF0000"/>
                </a:solidFill>
              </a:rPr>
              <a:t>ب-عصبية الطبقة: </a:t>
            </a:r>
            <a:r>
              <a:rPr lang="ar-SA" sz="2600" dirty="0" smtClean="0"/>
              <a:t>تنشأ روابط اجتماعية بين الناس كرابطة </a:t>
            </a:r>
            <a:r>
              <a:rPr lang="ar-SA" sz="2600" dirty="0" smtClean="0"/>
              <a:t>الأسرة، </a:t>
            </a:r>
            <a:r>
              <a:rPr lang="ar-SA" sz="2600" dirty="0" smtClean="0"/>
              <a:t>أو رابطة المهنة أو رابطة السكنى بين أهل الحي أو القرية </a:t>
            </a:r>
            <a:r>
              <a:rPr lang="ar-SA" sz="2600" dirty="0" smtClean="0"/>
              <a:t>،</a:t>
            </a:r>
            <a:endParaRPr lang="ar-SA" sz="2600" dirty="0" smtClean="0">
              <a:solidFill>
                <a:srgbClr val="FF0000"/>
              </a:solidFill>
            </a:endParaRPr>
          </a:p>
          <a:p>
            <a:pPr marL="514350" indent="-514350">
              <a:buAutoNum type="arabic1Minus"/>
            </a:pP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448800" cy="4754563"/>
          </a:xfrm>
        </p:spPr>
        <p:txBody>
          <a:bodyPr/>
          <a:lstStyle/>
          <a:p>
            <a:pPr algn="just" rtl="1"/>
            <a:r>
              <a:rPr lang="ar-SA" sz="2600" dirty="0" smtClean="0">
                <a:solidFill>
                  <a:srgbClr val="FF0000"/>
                </a:solidFill>
              </a:rPr>
              <a:t>وتقوم روابط أخرى على أساس التقارب في المراتب والمنازل </a:t>
            </a:r>
            <a:r>
              <a:rPr lang="ar-SA" sz="2600" dirty="0" smtClean="0"/>
              <a:t>، </a:t>
            </a:r>
            <a:r>
              <a:rPr lang="ar-SA" sz="2600" dirty="0" smtClean="0"/>
              <a:t>فقد كانت </a:t>
            </a:r>
            <a:r>
              <a:rPr lang="ar-SA" sz="2600" dirty="0" smtClean="0">
                <a:solidFill>
                  <a:srgbClr val="FF0000"/>
                </a:solidFill>
              </a:rPr>
              <a:t>قريش</a:t>
            </a:r>
            <a:r>
              <a:rPr lang="ar-SA" sz="2600" dirty="0" smtClean="0"/>
              <a:t> قبل الإسلام تفرض لنفسها مرتبة خاصة وحقوقا وتقاليد محددة خلاف سائر </a:t>
            </a:r>
            <a:r>
              <a:rPr lang="ar-SA" sz="2600" dirty="0" smtClean="0"/>
              <a:t>العرب، </a:t>
            </a:r>
            <a:r>
              <a:rPr lang="ar-SA" sz="2600" dirty="0" smtClean="0"/>
              <a:t>وفي </a:t>
            </a:r>
            <a:r>
              <a:rPr lang="ar-SA" sz="2600" dirty="0" smtClean="0">
                <a:solidFill>
                  <a:srgbClr val="FF0000"/>
                </a:solidFill>
              </a:rPr>
              <a:t>المجتمع الفارسي </a:t>
            </a:r>
            <a:r>
              <a:rPr lang="ar-SA" sz="2600" dirty="0" smtClean="0"/>
              <a:t>تفاوتت الطبقات على اعتبار النسب والحرف ، كما </a:t>
            </a:r>
            <a:r>
              <a:rPr lang="ar-SA" sz="2600" dirty="0" smtClean="0">
                <a:solidFill>
                  <a:srgbClr val="FF0000"/>
                </a:solidFill>
              </a:rPr>
              <a:t>تمايزت في الهند </a:t>
            </a:r>
            <a:r>
              <a:rPr lang="ar-SA" sz="2600" dirty="0" smtClean="0"/>
              <a:t>الطبقات الأربع في الوظائف ، وانقسم </a:t>
            </a:r>
            <a:r>
              <a:rPr lang="ar-SA" sz="2600" dirty="0" smtClean="0">
                <a:solidFill>
                  <a:srgbClr val="FF0000"/>
                </a:solidFill>
              </a:rPr>
              <a:t>المجتمع الروماني </a:t>
            </a:r>
            <a:r>
              <a:rPr lang="ar-SA" sz="2600" dirty="0" smtClean="0"/>
              <a:t>إلى طبقات ، هي طبقة النبلاء وطبقة رجال الدين وطبقة العامة  الذين هم غالب </a:t>
            </a:r>
            <a:r>
              <a:rPr lang="ar-SA" sz="2600" dirty="0" smtClean="0"/>
              <a:t>الشعب</a:t>
            </a:r>
          </a:p>
          <a:p>
            <a:pPr algn="just" rtl="1"/>
            <a:r>
              <a:rPr lang="ar-SA" sz="2600" b="1" dirty="0" smtClean="0">
                <a:solidFill>
                  <a:srgbClr val="FF0000"/>
                </a:solidFill>
              </a:rPr>
              <a:t>ت -</a:t>
            </a:r>
            <a:r>
              <a:rPr lang="ar-SA" sz="2600" b="1" dirty="0" smtClean="0">
                <a:solidFill>
                  <a:srgbClr val="FF0000"/>
                </a:solidFill>
              </a:rPr>
              <a:t>عصبية القوم </a:t>
            </a:r>
            <a:r>
              <a:rPr lang="ar-SA" sz="2600" b="1" dirty="0" smtClean="0">
                <a:solidFill>
                  <a:srgbClr val="FF0000"/>
                </a:solidFill>
              </a:rPr>
              <a:t>والعنصر</a:t>
            </a:r>
            <a:r>
              <a:rPr lang="ar-SA" sz="2600" dirty="0" smtClean="0"/>
              <a:t>: </a:t>
            </a:r>
            <a:r>
              <a:rPr lang="ar-SA" sz="2600" dirty="0" smtClean="0"/>
              <a:t>تقوم على </a:t>
            </a:r>
            <a:r>
              <a:rPr lang="ar-SA" sz="2600" dirty="0" smtClean="0">
                <a:solidFill>
                  <a:srgbClr val="FF0000"/>
                </a:solidFill>
              </a:rPr>
              <a:t>تفضيل قومية على </a:t>
            </a:r>
            <a:r>
              <a:rPr lang="ar-SA" sz="2600" dirty="0" smtClean="0">
                <a:solidFill>
                  <a:srgbClr val="FF0000"/>
                </a:solidFill>
              </a:rPr>
              <a:t>غيرها، </a:t>
            </a:r>
            <a:r>
              <a:rPr lang="ar-SA" sz="2600" dirty="0" smtClean="0">
                <a:solidFill>
                  <a:srgbClr val="FF0000"/>
                </a:solidFill>
              </a:rPr>
              <a:t>وعنصر من العناصر البشرية على </a:t>
            </a:r>
            <a:r>
              <a:rPr lang="ar-SA" sz="2600" dirty="0" smtClean="0">
                <a:solidFill>
                  <a:srgbClr val="FF0000"/>
                </a:solidFill>
              </a:rPr>
              <a:t>آخر</a:t>
            </a:r>
            <a:r>
              <a:rPr lang="ar-SA" sz="2600" dirty="0" smtClean="0"/>
              <a:t>، </a:t>
            </a:r>
            <a:r>
              <a:rPr lang="ar-SA" sz="2600" dirty="0" smtClean="0"/>
              <a:t>فيُزعَم أن هذه القومية </a:t>
            </a:r>
            <a:r>
              <a:rPr lang="ar-SA" sz="2600" dirty="0" smtClean="0"/>
              <a:t>أرقى، </a:t>
            </a:r>
            <a:r>
              <a:rPr lang="ar-SA" sz="2600" dirty="0" smtClean="0"/>
              <a:t>وأن هذا العنصر أزكى </a:t>
            </a:r>
            <a:r>
              <a:rPr lang="ar-SA" sz="2600" dirty="0" smtClean="0"/>
              <a:t>وأنقى، </a:t>
            </a:r>
            <a:r>
              <a:rPr lang="ar-SA" sz="2600" dirty="0" smtClean="0"/>
              <a:t>وقد عبر (أرسطو) عن النزعة العنصرية التي حكمت المجتمع </a:t>
            </a:r>
            <a:r>
              <a:rPr lang="ar-SA" sz="2600" dirty="0" smtClean="0"/>
              <a:t>اليوناني. </a:t>
            </a:r>
          </a:p>
          <a:p>
            <a:pPr algn="just" rtl="1"/>
            <a:r>
              <a:rPr lang="ar-SA" sz="2600" dirty="0" smtClean="0">
                <a:solidFill>
                  <a:srgbClr val="FF0000"/>
                </a:solidFill>
              </a:rPr>
              <a:t>ويلتقي </a:t>
            </a:r>
            <a:r>
              <a:rPr lang="ar-SA" sz="2600" dirty="0" smtClean="0">
                <a:solidFill>
                  <a:srgbClr val="FF0000"/>
                </a:solidFill>
              </a:rPr>
              <a:t>الفكر الاستعماري مع النزعة العنصرية التي تزعم تفوق الجنس الآري </a:t>
            </a:r>
            <a:r>
              <a:rPr lang="ar-SA" sz="2600" dirty="0" smtClean="0">
                <a:solidFill>
                  <a:srgbClr val="FF0000"/>
                </a:solidFill>
              </a:rPr>
              <a:t>في </a:t>
            </a:r>
            <a:r>
              <a:rPr lang="ar-SA" sz="2600" dirty="0" smtClean="0">
                <a:solidFill>
                  <a:srgbClr val="FF0000"/>
                </a:solidFill>
              </a:rPr>
              <a:t>الصفات العقلية </a:t>
            </a:r>
            <a:r>
              <a:rPr lang="ar-SA" sz="2600" dirty="0" smtClean="0">
                <a:solidFill>
                  <a:srgbClr val="FF0000"/>
                </a:solidFill>
              </a:rPr>
              <a:t>والروحية، </a:t>
            </a:r>
            <a:r>
              <a:rPr lang="ar-SA" sz="2600" dirty="0" smtClean="0">
                <a:solidFill>
                  <a:srgbClr val="FF0000"/>
                </a:solidFill>
              </a:rPr>
              <a:t>وأنه النبع الأوحد </a:t>
            </a:r>
            <a:r>
              <a:rPr lang="ar-SA" sz="2600" dirty="0" smtClean="0">
                <a:solidFill>
                  <a:srgbClr val="FF0000"/>
                </a:solidFill>
              </a:rPr>
              <a:t>للحضارة،</a:t>
            </a:r>
            <a:r>
              <a:rPr lang="ar-SA" sz="2600" dirty="0" smtClean="0"/>
              <a:t> </a:t>
            </a:r>
            <a:r>
              <a:rPr lang="ar-SA" sz="2600" dirty="0" smtClean="0"/>
              <a:t>وإلى هذا الجنس ينحدر المفكرون والمخترعون والعلماء الذين حملوا مشعل </a:t>
            </a:r>
            <a:r>
              <a:rPr lang="ar-SA" sz="2600" dirty="0" smtClean="0"/>
              <a:t>الحضارة، </a:t>
            </a:r>
            <a:endParaRPr lang="ar-SA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678363"/>
          </a:xfrm>
        </p:spPr>
        <p:txBody>
          <a:bodyPr/>
          <a:lstStyle/>
          <a:p>
            <a:pPr algn="just" rtl="1"/>
            <a:r>
              <a:rPr lang="ar-SA" sz="2600" dirty="0" smtClean="0"/>
              <a:t>وقد </a:t>
            </a:r>
            <a:r>
              <a:rPr lang="ar-SA" sz="2600" dirty="0" smtClean="0">
                <a:solidFill>
                  <a:srgbClr val="FF0000"/>
                </a:solidFill>
              </a:rPr>
              <a:t>صدرت مؤلفات لدعم هذه </a:t>
            </a:r>
            <a:r>
              <a:rPr lang="ar-SA" sz="2600" dirty="0" smtClean="0">
                <a:solidFill>
                  <a:srgbClr val="FF0000"/>
                </a:solidFill>
              </a:rPr>
              <a:t>الفكرة</a:t>
            </a:r>
            <a:r>
              <a:rPr lang="ar-SA" sz="2600" dirty="0" smtClean="0"/>
              <a:t>، </a:t>
            </a:r>
            <a:r>
              <a:rPr lang="ar-SA" sz="2600" dirty="0" smtClean="0"/>
              <a:t>منها كتاب </a:t>
            </a:r>
            <a:r>
              <a:rPr lang="ar-SA" sz="2600" dirty="0" smtClean="0"/>
              <a:t>(عدم </a:t>
            </a:r>
            <a:r>
              <a:rPr lang="ar-SA" sz="2600" dirty="0" smtClean="0"/>
              <a:t>المساواة بين الأجناس للكونت </a:t>
            </a:r>
            <a:r>
              <a:rPr lang="ar-SA" sz="2600" dirty="0" smtClean="0">
                <a:solidFill>
                  <a:srgbClr val="FF0000"/>
                </a:solidFill>
              </a:rPr>
              <a:t>جوزيف </a:t>
            </a:r>
            <a:r>
              <a:rPr lang="ar-SA" sz="2600" dirty="0" smtClean="0">
                <a:solidFill>
                  <a:srgbClr val="FF0000"/>
                </a:solidFill>
              </a:rPr>
              <a:t>جوبينو</a:t>
            </a:r>
            <a:r>
              <a:rPr lang="ar-SA" sz="2600" dirty="0" smtClean="0"/>
              <a:t>)، </a:t>
            </a:r>
            <a:r>
              <a:rPr lang="ar-SA" sz="2600" dirty="0" smtClean="0"/>
              <a:t>وكتاب </a:t>
            </a:r>
            <a:r>
              <a:rPr lang="ar-SA" sz="2600" dirty="0" smtClean="0"/>
              <a:t>(تاريخ </a:t>
            </a:r>
            <a:r>
              <a:rPr lang="ar-SA" sz="2600" dirty="0" smtClean="0"/>
              <a:t>اللغات السامية لأرنست </a:t>
            </a:r>
            <a:r>
              <a:rPr lang="ar-SA" sz="2600" dirty="0" smtClean="0">
                <a:solidFill>
                  <a:srgbClr val="FF0000"/>
                </a:solidFill>
              </a:rPr>
              <a:t>رنان</a:t>
            </a:r>
            <a:r>
              <a:rPr lang="ar-SA" sz="2600" dirty="0" smtClean="0"/>
              <a:t>) </a:t>
            </a:r>
            <a:r>
              <a:rPr lang="ar-SA" sz="2600" dirty="0" smtClean="0"/>
              <a:t>الذي قرر فيه أن الجنس السامي دون الجنس </a:t>
            </a:r>
            <a:r>
              <a:rPr lang="ar-SA" sz="2600" dirty="0" smtClean="0"/>
              <a:t>الآري.</a:t>
            </a:r>
            <a:endParaRPr lang="en-US" sz="2600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موقف الإسلام من عصبية القومية والعنصرية</a:t>
            </a:r>
            <a:r>
              <a:rPr lang="ar-SA" b="1" u="sng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525000" cy="4678363"/>
          </a:xfrm>
        </p:spPr>
        <p:txBody>
          <a:bodyPr/>
          <a:lstStyle/>
          <a:p>
            <a:pPr algn="just" rtl="1"/>
            <a:r>
              <a:rPr lang="ar-SA" sz="2600" dirty="0" smtClean="0"/>
              <a:t>- </a:t>
            </a:r>
            <a:r>
              <a:rPr lang="ar-SA" sz="2600" dirty="0" smtClean="0">
                <a:solidFill>
                  <a:srgbClr val="FF0000"/>
                </a:solidFill>
              </a:rPr>
              <a:t>لا </a:t>
            </a:r>
            <a:r>
              <a:rPr lang="ar-SA" sz="2600" dirty="0" smtClean="0">
                <a:solidFill>
                  <a:srgbClr val="FF0000"/>
                </a:solidFill>
              </a:rPr>
              <a:t>يرفض الإسلام العصبية القائمة على </a:t>
            </a:r>
            <a:r>
              <a:rPr lang="ar-SA" sz="2600" dirty="0" smtClean="0">
                <a:solidFill>
                  <a:srgbClr val="FF0000"/>
                </a:solidFill>
              </a:rPr>
              <a:t>الحق</a:t>
            </a:r>
            <a:r>
              <a:rPr lang="ar-SA" sz="2600" dirty="0" smtClean="0"/>
              <a:t>، </a:t>
            </a:r>
            <a:r>
              <a:rPr lang="ar-SA" sz="2600" dirty="0" smtClean="0"/>
              <a:t>والانتصار للعدل </a:t>
            </a:r>
            <a:r>
              <a:rPr lang="ar-SA" sz="2600" dirty="0" smtClean="0"/>
              <a:t>والفضيلة، </a:t>
            </a:r>
            <a:r>
              <a:rPr lang="ar-SA" sz="2600" dirty="0" smtClean="0"/>
              <a:t>كما أنه لا يعترض على الانتماء إلى القبيلة لإثبات </a:t>
            </a:r>
            <a:r>
              <a:rPr lang="ar-SA" sz="2600" dirty="0" smtClean="0"/>
              <a:t>نسب، </a:t>
            </a:r>
            <a:r>
              <a:rPr lang="ar-SA" sz="2600" dirty="0" smtClean="0"/>
              <a:t>أو إلى قومية معينة كوحدة </a:t>
            </a:r>
            <a:r>
              <a:rPr lang="ar-SA" sz="2600" dirty="0" smtClean="0"/>
              <a:t>اجتماعية، </a:t>
            </a:r>
            <a:r>
              <a:rPr lang="ar-SA" sz="2600" dirty="0" smtClean="0"/>
              <a:t>يشاركها </a:t>
            </a:r>
            <a:r>
              <a:rPr lang="ar-SA" sz="2600" dirty="0" smtClean="0"/>
              <a:t>مشاعرها، </a:t>
            </a:r>
            <a:r>
              <a:rPr lang="ar-SA" sz="2600" dirty="0" smtClean="0"/>
              <a:t>ويذب عن حقوقها </a:t>
            </a:r>
            <a:r>
              <a:rPr lang="ar-SA" sz="2600" dirty="0" smtClean="0"/>
              <a:t>ومكارمها.</a:t>
            </a:r>
          </a:p>
          <a:p>
            <a:pPr algn="just" rtl="1">
              <a:buFontTx/>
              <a:buChar char="-"/>
            </a:pPr>
            <a:r>
              <a:rPr lang="ar-SA" sz="2600" dirty="0" smtClean="0">
                <a:solidFill>
                  <a:srgbClr val="FF0000"/>
                </a:solidFill>
              </a:rPr>
              <a:t>ولا </a:t>
            </a:r>
            <a:r>
              <a:rPr lang="ar-SA" sz="2600" dirty="0" smtClean="0">
                <a:solidFill>
                  <a:srgbClr val="FF0000"/>
                </a:solidFill>
              </a:rPr>
              <a:t>ينفي الإسلام كذلك حق الإنسان في حب وطنه وعشيرته والحنين إليهم </a:t>
            </a:r>
            <a:r>
              <a:rPr lang="ar-SA" sz="2600" dirty="0" smtClean="0"/>
              <a:t>، </a:t>
            </a:r>
            <a:r>
              <a:rPr lang="ar-SA" sz="2600" dirty="0" smtClean="0">
                <a:solidFill>
                  <a:srgbClr val="FF0000"/>
                </a:solidFill>
              </a:rPr>
              <a:t>مرتقيا به </a:t>
            </a:r>
            <a:r>
              <a:rPr lang="ar-SA" sz="2600" dirty="0" smtClean="0"/>
              <a:t>من التعلق بالأرض والموقع الجغرافي لذاتهما </a:t>
            </a:r>
            <a:r>
              <a:rPr lang="ar-SA" sz="2600" dirty="0" smtClean="0">
                <a:solidFill>
                  <a:srgbClr val="FF0000"/>
                </a:solidFill>
              </a:rPr>
              <a:t>إلى القيمة والمكانة والحرمة </a:t>
            </a:r>
            <a:r>
              <a:rPr lang="ar-SA" sz="2600" dirty="0" smtClean="0"/>
              <a:t>؛ </a:t>
            </a:r>
            <a:r>
              <a:rPr lang="ar-SA" sz="2600" dirty="0" smtClean="0">
                <a:solidFill>
                  <a:srgbClr val="FF0000"/>
                </a:solidFill>
              </a:rPr>
              <a:t>وقارنا لها بالمباديء والقيم التي يؤمن بها من يقيم على هذا الوطن </a:t>
            </a:r>
            <a:endParaRPr lang="ar-SA" sz="2600" dirty="0" smtClean="0">
              <a:solidFill>
                <a:srgbClr val="FF0000"/>
              </a:solidFill>
            </a:endParaRPr>
          </a:p>
          <a:p>
            <a:pPr algn="just" rtl="1">
              <a:buFontTx/>
              <a:buChar char="-"/>
            </a:pPr>
            <a:r>
              <a:rPr lang="ar-SA" sz="2600" dirty="0" smtClean="0"/>
              <a:t>لقد </a:t>
            </a:r>
            <a:r>
              <a:rPr lang="ar-SA" sz="2600" dirty="0" smtClean="0">
                <a:solidFill>
                  <a:srgbClr val="FF0000"/>
                </a:solidFill>
              </a:rPr>
              <a:t>أظهر الرسول صلى الله عليه وسلم هذا المعنى في خطابه </a:t>
            </a:r>
            <a:r>
              <a:rPr lang="ar-SA" sz="2600" dirty="0" smtClean="0">
                <a:solidFill>
                  <a:srgbClr val="FF0000"/>
                </a:solidFill>
              </a:rPr>
              <a:t>لمكة، </a:t>
            </a:r>
            <a:r>
              <a:rPr lang="ar-SA" sz="2600" dirty="0" smtClean="0">
                <a:solidFill>
                  <a:srgbClr val="FF0000"/>
                </a:solidFill>
              </a:rPr>
              <a:t>وهو مهاجر منها : </a:t>
            </a:r>
            <a:r>
              <a:rPr lang="ar-SA" sz="2600" dirty="0" smtClean="0">
                <a:solidFill>
                  <a:srgbClr val="FF0000"/>
                </a:solidFill>
              </a:rPr>
              <a:t>(ما </a:t>
            </a:r>
            <a:r>
              <a:rPr lang="ar-SA" sz="2600" dirty="0" smtClean="0">
                <a:solidFill>
                  <a:srgbClr val="FF0000"/>
                </a:solidFill>
              </a:rPr>
              <a:t>أطيبك من بلد ، وأحبك </a:t>
            </a:r>
            <a:r>
              <a:rPr lang="ar-SA" sz="2600" dirty="0" smtClean="0">
                <a:solidFill>
                  <a:srgbClr val="FF0000"/>
                </a:solidFill>
              </a:rPr>
              <a:t>إلي، </a:t>
            </a:r>
            <a:r>
              <a:rPr lang="ar-SA" sz="2600" dirty="0" smtClean="0">
                <a:solidFill>
                  <a:srgbClr val="FF0000"/>
                </a:solidFill>
              </a:rPr>
              <a:t>ولولا أن قومي أخرجوني منك ما سكنت </a:t>
            </a:r>
            <a:r>
              <a:rPr lang="ar-SA" sz="2600" dirty="0" smtClean="0">
                <a:solidFill>
                  <a:srgbClr val="FF0000"/>
                </a:solidFill>
              </a:rPr>
              <a:t>غيرك).</a:t>
            </a:r>
          </a:p>
          <a:p>
            <a:pPr algn="just" rtl="1">
              <a:buFontTx/>
              <a:buChar char="-"/>
            </a:pPr>
            <a:r>
              <a:rPr lang="ar-SA" sz="2600" dirty="0" smtClean="0"/>
              <a:t>إن </a:t>
            </a:r>
            <a:r>
              <a:rPr lang="ar-SA" sz="2600" dirty="0" smtClean="0">
                <a:solidFill>
                  <a:srgbClr val="FF0000"/>
                </a:solidFill>
              </a:rPr>
              <a:t>هذا المعنى يجلي موقف الفطرة في محبته صلى الله عليه وسلم لبلده </a:t>
            </a:r>
            <a:r>
              <a:rPr lang="ar-SA" sz="2600" dirty="0" smtClean="0">
                <a:solidFill>
                  <a:srgbClr val="FF0000"/>
                </a:solidFill>
              </a:rPr>
              <a:t>مكة</a:t>
            </a:r>
            <a:r>
              <a:rPr lang="ar-SA" sz="2600" dirty="0" smtClean="0"/>
              <a:t>، </a:t>
            </a:r>
            <a:r>
              <a:rPr lang="ar-SA" sz="2600" dirty="0" smtClean="0"/>
              <a:t>معللا هجرته منه رغم تعلقه به ومحبته له بإخراج  كفار قريش </a:t>
            </a:r>
            <a:r>
              <a:rPr lang="ar-SA" sz="2600" dirty="0" smtClean="0"/>
              <a:t>له، </a:t>
            </a:r>
            <a:r>
              <a:rPr lang="ar-SA" sz="2600" dirty="0" smtClean="0"/>
              <a:t>ومنعهم إياه من إقامة مباديء الإسلام </a:t>
            </a:r>
            <a:r>
              <a:rPr lang="ar-SA" sz="2600" dirty="0" smtClean="0"/>
              <a:t>فيه. </a:t>
            </a:r>
            <a:endParaRPr lang="en-US" sz="2600" dirty="0" smtClean="0"/>
          </a:p>
          <a:p>
            <a:pPr algn="just" rtl="1">
              <a:buFontTx/>
              <a:buChar char="-"/>
            </a:pPr>
            <a:endParaRPr lang="ar-SA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678363"/>
          </a:xfrm>
        </p:spPr>
        <p:txBody>
          <a:bodyPr/>
          <a:lstStyle/>
          <a:p>
            <a:pPr algn="just" rtl="1"/>
            <a:r>
              <a:rPr lang="ar-SA" sz="2600" dirty="0" smtClean="0"/>
              <a:t>- </a:t>
            </a:r>
            <a:r>
              <a:rPr lang="ar-SA" sz="2600" dirty="0" smtClean="0">
                <a:solidFill>
                  <a:srgbClr val="FF0000"/>
                </a:solidFill>
              </a:rPr>
              <a:t>ولا </a:t>
            </a:r>
            <a:r>
              <a:rPr lang="ar-SA" sz="2600" dirty="0" smtClean="0">
                <a:solidFill>
                  <a:srgbClr val="FF0000"/>
                </a:solidFill>
              </a:rPr>
              <a:t>يلغي الإسلام فضل قومية بعينها </a:t>
            </a:r>
            <a:r>
              <a:rPr lang="ar-SA" sz="2600" dirty="0" smtClean="0"/>
              <a:t>؛ لكنه يضع منها ما كان سائدا في المجتمعات من الفخر بالأنساب والأحساب ، والتعالي بسببها على الناس وأعراقهم </a:t>
            </a:r>
            <a:endParaRPr lang="en-US" sz="2600" dirty="0" smtClean="0"/>
          </a:p>
          <a:p>
            <a:pPr algn="just" rtl="1"/>
            <a:r>
              <a:rPr lang="ar-SA" sz="2600" dirty="0" smtClean="0"/>
              <a:t>- </a:t>
            </a:r>
            <a:r>
              <a:rPr lang="ar-SA" sz="2600" dirty="0" smtClean="0">
                <a:solidFill>
                  <a:srgbClr val="FF0000"/>
                </a:solidFill>
              </a:rPr>
              <a:t>كما </a:t>
            </a:r>
            <a:r>
              <a:rPr lang="ar-SA" sz="2600" dirty="0" smtClean="0">
                <a:solidFill>
                  <a:srgbClr val="FF0000"/>
                </a:solidFill>
              </a:rPr>
              <a:t>لا يتنكر الإسلام الأنساب ، فالناس معادن مختلفة </a:t>
            </a:r>
            <a:r>
              <a:rPr lang="ar-SA" sz="2600" dirty="0" smtClean="0"/>
              <a:t>، كما قال الرسول صلى الله عليه وسلم : ( تجدون الناس معادن ، فخيارهم في الجاهلية خيارهم في الإسلام إذا فقهوا ) </a:t>
            </a:r>
            <a:endParaRPr lang="en-US" sz="2600" dirty="0" smtClean="0"/>
          </a:p>
          <a:p>
            <a:pPr algn="just" rtl="1">
              <a:buFontTx/>
              <a:buChar char="-"/>
            </a:pPr>
            <a:r>
              <a:rPr lang="ar-SA" sz="2600" dirty="0" smtClean="0">
                <a:solidFill>
                  <a:srgbClr val="FF0000"/>
                </a:solidFill>
              </a:rPr>
              <a:t>ولكنه </a:t>
            </a:r>
            <a:r>
              <a:rPr lang="ar-SA" sz="2600" dirty="0" smtClean="0">
                <a:solidFill>
                  <a:srgbClr val="FF0000"/>
                </a:solidFill>
              </a:rPr>
              <a:t>يحرم التفاخر </a:t>
            </a:r>
            <a:r>
              <a:rPr lang="ar-SA" sz="2600" dirty="0" err="1" smtClean="0">
                <a:solidFill>
                  <a:srgbClr val="FF0000"/>
                </a:solidFill>
              </a:rPr>
              <a:t>بها</a:t>
            </a:r>
            <a:r>
              <a:rPr lang="ar-SA" sz="2600" dirty="0" smtClean="0">
                <a:solidFill>
                  <a:srgbClr val="FF0000"/>
                </a:solidFill>
              </a:rPr>
              <a:t> ، والتباهي بمكارم الآباء ؛ فيجعل من كان تقيا غير نسيب أكرم عنده من نسيب فاجر </a:t>
            </a:r>
            <a:r>
              <a:rPr lang="ar-SA" sz="2600" dirty="0" smtClean="0"/>
              <a:t>، إذ يقول الله تعالى : </a:t>
            </a:r>
            <a:r>
              <a:rPr lang="ar-SA" sz="2600" dirty="0" smtClean="0"/>
              <a:t>(</a:t>
            </a:r>
            <a:r>
              <a:rPr lang="ar-SA" sz="2600" b="1" dirty="0" smtClean="0">
                <a:solidFill>
                  <a:srgbClr val="009900"/>
                </a:solidFill>
                <a:hlinkClick r:id="rId2"/>
              </a:rPr>
              <a:t>ياأيها الناس إنا خلقناكم من ذكر وأنثى وجعلناكم شعوبا وقبائل لتعارفوا إن أكرمكم عند الله أتقاكم إن الله عليم خبير</a:t>
            </a:r>
            <a:r>
              <a:rPr lang="ar-SA" sz="2600" dirty="0" smtClean="0"/>
              <a:t>) </a:t>
            </a:r>
            <a:r>
              <a:rPr lang="ar-SA" sz="2600" dirty="0" smtClean="0"/>
              <a:t>الحجرات: ١٣، </a:t>
            </a:r>
            <a:endParaRPr lang="ar-SA" sz="2600" dirty="0" smtClean="0"/>
          </a:p>
          <a:p>
            <a:pPr algn="just" rtl="1">
              <a:buFontTx/>
              <a:buChar char="-"/>
            </a:pPr>
            <a:r>
              <a:rPr lang="ar-SA" sz="2600" dirty="0" smtClean="0"/>
              <a:t>ويقول </a:t>
            </a:r>
            <a:r>
              <a:rPr lang="ar-SA" sz="2600" dirty="0" smtClean="0"/>
              <a:t>الرسول صلى الله عليه وسلم : </a:t>
            </a:r>
            <a:r>
              <a:rPr lang="ar-SA" sz="2600" b="1" dirty="0" smtClean="0">
                <a:solidFill>
                  <a:srgbClr val="009900"/>
                </a:solidFill>
              </a:rPr>
              <a:t>(ومن </a:t>
            </a:r>
            <a:r>
              <a:rPr lang="ar-SA" sz="2600" b="1" dirty="0" smtClean="0">
                <a:solidFill>
                  <a:srgbClr val="009900"/>
                </a:solidFill>
              </a:rPr>
              <a:t>أبطأ به عمله لم يسرع به </a:t>
            </a:r>
            <a:r>
              <a:rPr lang="ar-SA" sz="2600" b="1" dirty="0" smtClean="0">
                <a:solidFill>
                  <a:srgbClr val="009900"/>
                </a:solidFill>
              </a:rPr>
              <a:t>نسبه)</a:t>
            </a:r>
            <a:endParaRPr lang="ar-SA" sz="26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العصبية في </a:t>
            </a:r>
            <a:r>
              <a:rPr lang="ar-SA" dirty="0" err="1" smtClean="0"/>
              <a:t>الاسلام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754563"/>
          </a:xfrm>
        </p:spPr>
        <p:txBody>
          <a:bodyPr/>
          <a:lstStyle/>
          <a:p>
            <a:pPr algn="just" rtl="1"/>
            <a:r>
              <a:rPr lang="ar-SA" sz="2600" dirty="0" smtClean="0"/>
              <a:t> </a:t>
            </a:r>
            <a:r>
              <a:rPr lang="ar-SA" sz="2600" dirty="0" smtClean="0">
                <a:solidFill>
                  <a:srgbClr val="FF0000"/>
                </a:solidFill>
              </a:rPr>
              <a:t>إن </a:t>
            </a:r>
            <a:r>
              <a:rPr lang="ar-SA" sz="2600" dirty="0" smtClean="0">
                <a:solidFill>
                  <a:srgbClr val="FF0000"/>
                </a:solidFill>
              </a:rPr>
              <a:t>العصبية في نظر الإسلام نوعان </a:t>
            </a:r>
            <a:r>
              <a:rPr lang="ar-SA" sz="2600" dirty="0" smtClean="0"/>
              <a:t>: </a:t>
            </a:r>
            <a:endParaRPr lang="ar-SA" sz="2600" dirty="0" smtClean="0"/>
          </a:p>
          <a:p>
            <a:pPr algn="just" rtl="1"/>
            <a:r>
              <a:rPr lang="ar-SA" sz="2600" dirty="0" smtClean="0"/>
              <a:t>- </a:t>
            </a:r>
            <a:r>
              <a:rPr lang="ar-SA" sz="2600" b="1" u="sng" dirty="0" smtClean="0">
                <a:solidFill>
                  <a:srgbClr val="FF0000"/>
                </a:solidFill>
              </a:rPr>
              <a:t>الأولى </a:t>
            </a:r>
            <a:r>
              <a:rPr lang="ar-SA" sz="2600" b="1" u="sng" dirty="0" smtClean="0">
                <a:solidFill>
                  <a:srgbClr val="FF0000"/>
                </a:solidFill>
              </a:rPr>
              <a:t>عصبية </a:t>
            </a:r>
            <a:r>
              <a:rPr lang="ar-SA" sz="2600" b="1" u="sng" dirty="0" smtClean="0">
                <a:solidFill>
                  <a:srgbClr val="FF0000"/>
                </a:solidFill>
              </a:rPr>
              <a:t>ممدوحة</a:t>
            </a:r>
            <a:r>
              <a:rPr lang="ar-SA" sz="2600" dirty="0" smtClean="0"/>
              <a:t>، </a:t>
            </a:r>
            <a:r>
              <a:rPr lang="ar-SA" sz="2600" dirty="0" smtClean="0"/>
              <a:t>وهي محاماة الإنسان عن قومه إذا كانوا على </a:t>
            </a:r>
            <a:r>
              <a:rPr lang="ar-SA" sz="2600" dirty="0" smtClean="0"/>
              <a:t>حق، </a:t>
            </a:r>
            <a:r>
              <a:rPr lang="ar-SA" sz="2600" dirty="0" smtClean="0"/>
              <a:t>وهي مقصود الرسول صلى الله عليه وسلم في </a:t>
            </a:r>
            <a:r>
              <a:rPr lang="ar-SA" sz="2600" dirty="0" smtClean="0"/>
              <a:t>قوله: (</a:t>
            </a:r>
            <a:r>
              <a:rPr lang="ar-SA" sz="2600" dirty="0" smtClean="0">
                <a:solidFill>
                  <a:srgbClr val="009900"/>
                </a:solidFill>
              </a:rPr>
              <a:t>خيركم </a:t>
            </a:r>
            <a:r>
              <a:rPr lang="ar-SA" sz="2600" dirty="0" smtClean="0">
                <a:solidFill>
                  <a:srgbClr val="009900"/>
                </a:solidFill>
              </a:rPr>
              <a:t>المدافع عن عشيرته ما لم </a:t>
            </a:r>
            <a:r>
              <a:rPr lang="ar-SA" sz="2600" dirty="0" smtClean="0">
                <a:solidFill>
                  <a:srgbClr val="009900"/>
                </a:solidFill>
              </a:rPr>
              <a:t>يأثم</a:t>
            </a:r>
            <a:r>
              <a:rPr lang="ar-SA" sz="2600" dirty="0" smtClean="0"/>
              <a:t>)، وقوله </a:t>
            </a:r>
            <a:r>
              <a:rPr lang="ar-SA" sz="2600" dirty="0" smtClean="0"/>
              <a:t>صلى الله عليه </a:t>
            </a:r>
            <a:r>
              <a:rPr lang="ar-SA" sz="2600" dirty="0" smtClean="0"/>
              <a:t>وسلم: (</a:t>
            </a:r>
            <a:r>
              <a:rPr lang="ar-SA" sz="2600" dirty="0" smtClean="0">
                <a:solidFill>
                  <a:srgbClr val="009900"/>
                </a:solidFill>
              </a:rPr>
              <a:t>انصر </a:t>
            </a:r>
            <a:r>
              <a:rPr lang="ar-SA" sz="2600" dirty="0" smtClean="0">
                <a:solidFill>
                  <a:srgbClr val="009900"/>
                </a:solidFill>
              </a:rPr>
              <a:t>أخاك ظالما أو </a:t>
            </a:r>
            <a:r>
              <a:rPr lang="ar-SA" sz="2600" dirty="0" smtClean="0">
                <a:solidFill>
                  <a:srgbClr val="009900"/>
                </a:solidFill>
              </a:rPr>
              <a:t>مظلوما. قال: </a:t>
            </a:r>
            <a:r>
              <a:rPr lang="ar-SA" sz="2600" dirty="0" smtClean="0">
                <a:solidFill>
                  <a:srgbClr val="009900"/>
                </a:solidFill>
              </a:rPr>
              <a:t>يا رسول </a:t>
            </a:r>
            <a:r>
              <a:rPr lang="ar-SA" sz="2600" dirty="0" smtClean="0">
                <a:solidFill>
                  <a:srgbClr val="009900"/>
                </a:solidFill>
              </a:rPr>
              <a:t>الله! </a:t>
            </a:r>
            <a:r>
              <a:rPr lang="ar-SA" sz="2600" dirty="0" smtClean="0">
                <a:solidFill>
                  <a:srgbClr val="009900"/>
                </a:solidFill>
              </a:rPr>
              <a:t>هذا ننصره </a:t>
            </a:r>
            <a:r>
              <a:rPr lang="ar-SA" sz="2600" dirty="0" smtClean="0">
                <a:solidFill>
                  <a:srgbClr val="009900"/>
                </a:solidFill>
              </a:rPr>
              <a:t>مظلوما، </a:t>
            </a:r>
            <a:r>
              <a:rPr lang="ar-SA" sz="2600" dirty="0" smtClean="0">
                <a:solidFill>
                  <a:srgbClr val="009900"/>
                </a:solidFill>
              </a:rPr>
              <a:t>فكيف ننصره </a:t>
            </a:r>
            <a:r>
              <a:rPr lang="ar-SA" sz="2600" dirty="0" smtClean="0">
                <a:solidFill>
                  <a:srgbClr val="009900"/>
                </a:solidFill>
              </a:rPr>
              <a:t>ظالما؟ قال: </a:t>
            </a:r>
            <a:r>
              <a:rPr lang="ar-SA" sz="2600" dirty="0" smtClean="0">
                <a:solidFill>
                  <a:srgbClr val="009900"/>
                </a:solidFill>
              </a:rPr>
              <a:t>تأخذ فوق </a:t>
            </a:r>
            <a:r>
              <a:rPr lang="ar-SA" sz="2600" dirty="0" smtClean="0">
                <a:solidFill>
                  <a:srgbClr val="009900"/>
                </a:solidFill>
              </a:rPr>
              <a:t>يديه</a:t>
            </a:r>
            <a:r>
              <a:rPr lang="ar-SA" sz="2600" dirty="0" smtClean="0"/>
              <a:t>).</a:t>
            </a:r>
            <a:endParaRPr lang="en-US" sz="2600" dirty="0" smtClean="0"/>
          </a:p>
          <a:p>
            <a:pPr algn="just" rtl="1"/>
            <a:r>
              <a:rPr lang="ar-SA" sz="2600" dirty="0" smtClean="0"/>
              <a:t>- </a:t>
            </a:r>
            <a:r>
              <a:rPr lang="ar-SA" sz="2600" b="1" u="sng" dirty="0" smtClean="0">
                <a:solidFill>
                  <a:srgbClr val="FF0000"/>
                </a:solidFill>
              </a:rPr>
              <a:t>والأخرى </a:t>
            </a:r>
            <a:r>
              <a:rPr lang="ar-SA" sz="2600" b="1" u="sng" dirty="0" smtClean="0">
                <a:solidFill>
                  <a:srgbClr val="FF0000"/>
                </a:solidFill>
              </a:rPr>
              <a:t>عصبية </a:t>
            </a:r>
            <a:r>
              <a:rPr lang="ar-SA" sz="2600" b="1" u="sng" dirty="0" smtClean="0">
                <a:solidFill>
                  <a:srgbClr val="FF0000"/>
                </a:solidFill>
              </a:rPr>
              <a:t>مذمومة</a:t>
            </a:r>
            <a:r>
              <a:rPr lang="ar-SA" sz="2600" dirty="0" smtClean="0"/>
              <a:t>، </a:t>
            </a:r>
            <a:r>
              <a:rPr lang="ar-SA" sz="2600" dirty="0" smtClean="0"/>
              <a:t>وهي </a:t>
            </a:r>
            <a:r>
              <a:rPr lang="ar-SA" sz="2600" dirty="0" smtClean="0">
                <a:solidFill>
                  <a:srgbClr val="FF0000"/>
                </a:solidFill>
              </a:rPr>
              <a:t>التي كانت معروفة في </a:t>
            </a:r>
            <a:r>
              <a:rPr lang="ar-SA" sz="2600" dirty="0" smtClean="0">
                <a:solidFill>
                  <a:srgbClr val="FF0000"/>
                </a:solidFill>
              </a:rPr>
              <a:t>الجاهلية، </a:t>
            </a:r>
            <a:r>
              <a:rPr lang="ar-SA" sz="2600" dirty="0" smtClean="0">
                <a:solidFill>
                  <a:srgbClr val="FF0000"/>
                </a:solidFill>
              </a:rPr>
              <a:t>تقوم على الفخر </a:t>
            </a:r>
            <a:r>
              <a:rPr lang="ar-SA" sz="2600" dirty="0" smtClean="0">
                <a:solidFill>
                  <a:srgbClr val="FF0000"/>
                </a:solidFill>
              </a:rPr>
              <a:t>بالأنساب، </a:t>
            </a:r>
            <a:r>
              <a:rPr lang="ar-SA" sz="2600" dirty="0" smtClean="0">
                <a:solidFill>
                  <a:srgbClr val="FF0000"/>
                </a:solidFill>
              </a:rPr>
              <a:t>وعَدِّ مآثر </a:t>
            </a:r>
            <a:r>
              <a:rPr lang="ar-SA" sz="2600" dirty="0" smtClean="0">
                <a:solidFill>
                  <a:srgbClr val="FF0000"/>
                </a:solidFill>
              </a:rPr>
              <a:t>الآباء</a:t>
            </a:r>
            <a:r>
              <a:rPr lang="ar-SA" sz="2600" dirty="0" smtClean="0"/>
              <a:t>، </a:t>
            </a:r>
            <a:r>
              <a:rPr lang="ar-SA" sz="2600" dirty="0" smtClean="0"/>
              <a:t>وقد </a:t>
            </a:r>
            <a:r>
              <a:rPr lang="ar-SA" sz="2600" u="sng" dirty="0" smtClean="0">
                <a:solidFill>
                  <a:srgbClr val="FF0000"/>
                </a:solidFill>
              </a:rPr>
              <a:t>وصفها القرآن الكريم بحمية الجاهلية </a:t>
            </a:r>
            <a:r>
              <a:rPr lang="ar-SA" sz="2600" dirty="0" smtClean="0"/>
              <a:t>في قوله </a:t>
            </a:r>
            <a:r>
              <a:rPr lang="ar-SA" sz="2600" dirty="0" smtClean="0"/>
              <a:t>تعالى: (</a:t>
            </a:r>
            <a:r>
              <a:rPr lang="ar-SA" sz="2600" b="1" dirty="0" smtClean="0"/>
              <a:t>( </a:t>
            </a:r>
            <a:r>
              <a:rPr lang="ar-SA" sz="2600" b="1" dirty="0" smtClean="0">
                <a:hlinkClick r:id="rId2"/>
              </a:rPr>
              <a:t>إذ جعل الذين كفروا في قلوبهم الحمية حمية </a:t>
            </a:r>
            <a:r>
              <a:rPr lang="ar-SA" sz="2600" b="1" dirty="0" smtClean="0">
                <a:hlinkClick r:id="rId2"/>
              </a:rPr>
              <a:t>الجاهلية</a:t>
            </a:r>
            <a:r>
              <a:rPr lang="ar-SA" sz="2600" dirty="0" smtClean="0"/>
              <a:t>) الفتح</a:t>
            </a:r>
            <a:r>
              <a:rPr lang="ar-SA" sz="2600" dirty="0" smtClean="0"/>
              <a:t>: ٢٦ ، وبين الرسول صلى الله عليه وسلم سبب </a:t>
            </a:r>
            <a:r>
              <a:rPr lang="ar-SA" sz="2600" dirty="0" smtClean="0"/>
              <a:t>ذمها، </a:t>
            </a:r>
            <a:r>
              <a:rPr lang="ar-SA" sz="2600" dirty="0" smtClean="0"/>
              <a:t>وهو محاماة الإنسان عن قومه مع أنهم على </a:t>
            </a:r>
            <a:r>
              <a:rPr lang="ar-SA" sz="2600" dirty="0" smtClean="0"/>
              <a:t>ظلم؛ </a:t>
            </a:r>
            <a:r>
              <a:rPr lang="ar-SA" sz="2600" dirty="0" smtClean="0"/>
              <a:t>فعن واثلة بن الأسقع رضي الله </a:t>
            </a:r>
            <a:r>
              <a:rPr lang="ar-SA" sz="2600" dirty="0" smtClean="0"/>
              <a:t>عنه، قال: (</a:t>
            </a:r>
            <a:r>
              <a:rPr lang="ar-SA" sz="2600" dirty="0" smtClean="0">
                <a:solidFill>
                  <a:srgbClr val="009900"/>
                </a:solidFill>
              </a:rPr>
              <a:t>قلت: </a:t>
            </a:r>
            <a:r>
              <a:rPr lang="ar-SA" sz="2600" dirty="0" smtClean="0">
                <a:solidFill>
                  <a:srgbClr val="009900"/>
                </a:solidFill>
              </a:rPr>
              <a:t>يا رسول الله ما </a:t>
            </a:r>
            <a:r>
              <a:rPr lang="ar-SA" sz="2600" dirty="0" smtClean="0">
                <a:solidFill>
                  <a:srgbClr val="009900"/>
                </a:solidFill>
              </a:rPr>
              <a:t>العصبية؟ قال: </a:t>
            </a:r>
            <a:r>
              <a:rPr lang="ar-SA" sz="2600" dirty="0" smtClean="0">
                <a:solidFill>
                  <a:srgbClr val="009900"/>
                </a:solidFill>
              </a:rPr>
              <a:t>أن تعين قومك على الظلم </a:t>
            </a:r>
            <a:r>
              <a:rPr lang="ar-SA" sz="2600" dirty="0" smtClean="0"/>
              <a:t>)</a:t>
            </a:r>
            <a:endParaRPr lang="ar-SA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pPr algn="just" rtl="1"/>
            <a:r>
              <a:rPr lang="ar-SA" sz="2600" dirty="0" smtClean="0"/>
              <a:t>- </a:t>
            </a:r>
            <a:r>
              <a:rPr lang="ar-SA" sz="2600" dirty="0" smtClean="0">
                <a:solidFill>
                  <a:srgbClr val="FF0000"/>
                </a:solidFill>
              </a:rPr>
              <a:t>وقد </a:t>
            </a:r>
            <a:r>
              <a:rPr lang="ar-SA" sz="2600" dirty="0" smtClean="0">
                <a:solidFill>
                  <a:srgbClr val="FF0000"/>
                </a:solidFill>
              </a:rPr>
              <a:t>أبطل الإسلام هذه العصبية لما فيها من تكبر على </a:t>
            </a:r>
            <a:r>
              <a:rPr lang="ar-SA" sz="2600" dirty="0" smtClean="0">
                <a:solidFill>
                  <a:srgbClr val="FF0000"/>
                </a:solidFill>
              </a:rPr>
              <a:t>الناس، </a:t>
            </a:r>
            <a:r>
              <a:rPr lang="ar-SA" sz="2600" dirty="0" smtClean="0">
                <a:solidFill>
                  <a:srgbClr val="FF0000"/>
                </a:solidFill>
              </a:rPr>
              <a:t>واستطالة عليهم بنخوة القبيلة </a:t>
            </a:r>
            <a:r>
              <a:rPr lang="ar-SA" sz="2600" dirty="0" smtClean="0">
                <a:solidFill>
                  <a:srgbClr val="FF0000"/>
                </a:solidFill>
              </a:rPr>
              <a:t>والقرابة، </a:t>
            </a:r>
            <a:r>
              <a:rPr lang="ar-SA" sz="2600" dirty="0" smtClean="0">
                <a:solidFill>
                  <a:srgbClr val="FF0000"/>
                </a:solidFill>
              </a:rPr>
              <a:t>وأقام مكانها عصبية الانتصار للحق والعدل والإخوة في </a:t>
            </a:r>
            <a:r>
              <a:rPr lang="ar-SA" sz="2600" dirty="0" smtClean="0">
                <a:solidFill>
                  <a:srgbClr val="FF0000"/>
                </a:solidFill>
              </a:rPr>
              <a:t>الدين</a:t>
            </a:r>
            <a:r>
              <a:rPr lang="ar-SA" sz="2600" dirty="0" smtClean="0"/>
              <a:t>، </a:t>
            </a:r>
            <a:r>
              <a:rPr lang="ar-SA" sz="2600" dirty="0" smtClean="0"/>
              <a:t>جاعلا </a:t>
            </a:r>
            <a:r>
              <a:rPr lang="ar-SA" sz="2600" u="sng" dirty="0" smtClean="0">
                <a:solidFill>
                  <a:srgbClr val="FF0000"/>
                </a:solidFill>
              </a:rPr>
              <a:t>معيار التفاضل بين الناس العمل الصالح والعلم النافع</a:t>
            </a:r>
            <a:r>
              <a:rPr lang="ar-SA" sz="2600" dirty="0" smtClean="0"/>
              <a:t> ، قال الرسول صلى الله عليه </a:t>
            </a:r>
            <a:r>
              <a:rPr lang="ar-SA" sz="2600" dirty="0" smtClean="0"/>
              <a:t>وسلم: (</a:t>
            </a:r>
            <a:r>
              <a:rPr lang="ar-SA" sz="2600" dirty="0" smtClean="0">
                <a:solidFill>
                  <a:srgbClr val="009900"/>
                </a:solidFill>
              </a:rPr>
              <a:t>إن </a:t>
            </a:r>
            <a:r>
              <a:rPr lang="ar-SA" sz="2600" dirty="0" smtClean="0">
                <a:solidFill>
                  <a:srgbClr val="009900"/>
                </a:solidFill>
              </a:rPr>
              <a:t>الله قد أذهب عنكم </a:t>
            </a:r>
            <a:r>
              <a:rPr lang="ar-SA" sz="2600" dirty="0" smtClean="0">
                <a:solidFill>
                  <a:srgbClr val="009900"/>
                </a:solidFill>
              </a:rPr>
              <a:t>عُبِّيَّة الجاهلية </a:t>
            </a:r>
            <a:r>
              <a:rPr lang="ar-SA" sz="2600" dirty="0" smtClean="0">
                <a:solidFill>
                  <a:srgbClr val="009900"/>
                </a:solidFill>
              </a:rPr>
              <a:t>وفخرها </a:t>
            </a:r>
            <a:r>
              <a:rPr lang="ar-SA" sz="2600" dirty="0" smtClean="0">
                <a:solidFill>
                  <a:srgbClr val="009900"/>
                </a:solidFill>
              </a:rPr>
              <a:t>بالآباء، </a:t>
            </a:r>
            <a:r>
              <a:rPr lang="ar-SA" sz="2600" dirty="0" smtClean="0">
                <a:solidFill>
                  <a:srgbClr val="009900"/>
                </a:solidFill>
              </a:rPr>
              <a:t>مؤمن </a:t>
            </a:r>
            <a:r>
              <a:rPr lang="ar-SA" sz="2600" dirty="0" smtClean="0">
                <a:solidFill>
                  <a:srgbClr val="009900"/>
                </a:solidFill>
              </a:rPr>
              <a:t>تقي</a:t>
            </a:r>
            <a:r>
              <a:rPr lang="ar-SA" sz="2600" b="1" dirty="0" smtClean="0">
                <a:solidFill>
                  <a:srgbClr val="009900"/>
                </a:solidFill>
              </a:rPr>
              <a:t>، </a:t>
            </a:r>
            <a:r>
              <a:rPr lang="ar-SA" sz="2600" b="1" dirty="0" smtClean="0">
                <a:solidFill>
                  <a:srgbClr val="009900"/>
                </a:solidFill>
              </a:rPr>
              <a:t>وفاجر </a:t>
            </a:r>
            <a:r>
              <a:rPr lang="ar-SA" sz="2600" b="1" dirty="0" smtClean="0">
                <a:solidFill>
                  <a:srgbClr val="009900"/>
                </a:solidFill>
              </a:rPr>
              <a:t>شقي، </a:t>
            </a:r>
            <a:r>
              <a:rPr lang="ar-SA" sz="2600" b="1" dirty="0" smtClean="0">
                <a:solidFill>
                  <a:srgbClr val="009900"/>
                </a:solidFill>
              </a:rPr>
              <a:t>أنتم بني </a:t>
            </a:r>
            <a:r>
              <a:rPr lang="ar-SA" sz="2600" b="1" dirty="0" smtClean="0">
                <a:solidFill>
                  <a:srgbClr val="009900"/>
                </a:solidFill>
              </a:rPr>
              <a:t>آدم، </a:t>
            </a:r>
            <a:r>
              <a:rPr lang="ar-SA" sz="2600" b="1" dirty="0" smtClean="0">
                <a:solidFill>
                  <a:srgbClr val="009900"/>
                </a:solidFill>
              </a:rPr>
              <a:t>وآدم من </a:t>
            </a:r>
            <a:r>
              <a:rPr lang="ar-SA" sz="2600" b="1" dirty="0" smtClean="0">
                <a:solidFill>
                  <a:srgbClr val="009900"/>
                </a:solidFill>
              </a:rPr>
              <a:t>تراب</a:t>
            </a:r>
            <a:r>
              <a:rPr lang="ar-SA" sz="2600" b="1" dirty="0" smtClean="0"/>
              <a:t>).</a:t>
            </a:r>
          </a:p>
          <a:p>
            <a:pPr algn="just" rtl="1"/>
            <a:r>
              <a:rPr lang="ar-SA" sz="2600" b="1" dirty="0" smtClean="0"/>
              <a:t> - </a:t>
            </a:r>
            <a:r>
              <a:rPr lang="ar-SA" sz="2600" dirty="0" smtClean="0">
                <a:solidFill>
                  <a:srgbClr val="FF0000"/>
                </a:solidFill>
              </a:rPr>
              <a:t>فصارت </a:t>
            </a:r>
            <a:r>
              <a:rPr lang="ar-SA" sz="2600" dirty="0" smtClean="0">
                <a:solidFill>
                  <a:srgbClr val="FF0000"/>
                </a:solidFill>
              </a:rPr>
              <a:t>المكانة المشروعة مشاعة يرتقي إليها كل من كان أهلا لها من أهل العلم والعمل مهما كان نسبه وعنصره ولونه، ومهما كانت طبقته ؛ لذا كانت المساواة بين الأجناس من مآثر الإسلام التي امتاز </a:t>
            </a:r>
            <a:r>
              <a:rPr lang="ar-SA" sz="2600" dirty="0" smtClean="0">
                <a:solidFill>
                  <a:srgbClr val="FF0000"/>
                </a:solidFill>
              </a:rPr>
              <a:t>بها.</a:t>
            </a:r>
            <a:r>
              <a:rPr lang="ar-SA" sz="2600" dirty="0" smtClean="0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dirty="0" smtClean="0"/>
              <a:t>- يقول </a:t>
            </a:r>
            <a:r>
              <a:rPr lang="ar-SA" sz="2600" dirty="0" smtClean="0"/>
              <a:t>المؤرخ الفيلسوف </a:t>
            </a:r>
            <a:r>
              <a:rPr lang="ar-SA" sz="2600" dirty="0" smtClean="0"/>
              <a:t>(</a:t>
            </a:r>
            <a:r>
              <a:rPr lang="en-US" sz="2600" dirty="0" smtClean="0"/>
              <a:t>Toynbee</a:t>
            </a:r>
            <a:r>
              <a:rPr lang="ar-SA" sz="2600" dirty="0" smtClean="0"/>
              <a:t>) </a:t>
            </a:r>
            <a:r>
              <a:rPr lang="ar-SA" sz="2600" dirty="0" smtClean="0"/>
              <a:t>في </a:t>
            </a:r>
            <a:r>
              <a:rPr lang="ar-SA" sz="2600" dirty="0" smtClean="0"/>
              <a:t>كتابه: (الحضارة </a:t>
            </a:r>
            <a:r>
              <a:rPr lang="ar-SA" sz="2600" dirty="0" smtClean="0"/>
              <a:t>في </a:t>
            </a:r>
            <a:r>
              <a:rPr lang="ar-SA" sz="2600" dirty="0" smtClean="0"/>
              <a:t>الامتحان): (</a:t>
            </a:r>
            <a:r>
              <a:rPr lang="ar-SA" sz="2600" dirty="0" smtClean="0">
                <a:solidFill>
                  <a:srgbClr val="FF0000"/>
                </a:solidFill>
              </a:rPr>
              <a:t>إن </a:t>
            </a:r>
            <a:r>
              <a:rPr lang="ar-SA" sz="2600" dirty="0" smtClean="0">
                <a:solidFill>
                  <a:srgbClr val="FF0000"/>
                </a:solidFill>
              </a:rPr>
              <a:t>القضاء على الفوارق السلالية والعصبيات الجنسية والدموية من أعظم مآثر الإسلام </a:t>
            </a:r>
            <a:r>
              <a:rPr lang="ar-SA" sz="2600" dirty="0" smtClean="0">
                <a:solidFill>
                  <a:srgbClr val="FF0000"/>
                </a:solidFill>
              </a:rPr>
              <a:t>ومفاخره، </a:t>
            </a:r>
            <a:r>
              <a:rPr lang="ar-SA" sz="2600" dirty="0" smtClean="0">
                <a:solidFill>
                  <a:srgbClr val="FF0000"/>
                </a:solidFill>
              </a:rPr>
              <a:t>أما العصر الحالي .... فإن  الشعوب الناطقة باللغة الانجليزية قد حققت بعض النجاح في ربط الشعوب بعضها </a:t>
            </a:r>
            <a:r>
              <a:rPr lang="ar-SA" sz="2600" dirty="0" smtClean="0">
                <a:solidFill>
                  <a:srgbClr val="FF0000"/>
                </a:solidFill>
              </a:rPr>
              <a:t>ببعض، </a:t>
            </a:r>
            <a:r>
              <a:rPr lang="ar-SA" sz="2600" dirty="0" smtClean="0">
                <a:solidFill>
                  <a:srgbClr val="FF0000"/>
                </a:solidFill>
              </a:rPr>
              <a:t>وعادت على العالم الإنساني بخير </a:t>
            </a:r>
            <a:r>
              <a:rPr lang="ar-SA" sz="2600" dirty="0" smtClean="0">
                <a:solidFill>
                  <a:srgbClr val="FF0000"/>
                </a:solidFill>
              </a:rPr>
              <a:t>ورحمة، </a:t>
            </a:r>
            <a:r>
              <a:rPr lang="ar-SA" sz="2600" dirty="0" smtClean="0">
                <a:solidFill>
                  <a:srgbClr val="FF0000"/>
                </a:solidFill>
              </a:rPr>
              <a:t>ولكن الحقيقة الراهنة التي يجب الاعتراف بها أنها أخفقت في القضاء على العواطف </a:t>
            </a:r>
            <a:r>
              <a:rPr lang="ar-SA" sz="2600" dirty="0" err="1" smtClean="0">
                <a:solidFill>
                  <a:srgbClr val="FF0000"/>
                </a:solidFill>
              </a:rPr>
              <a:t>السلالية</a:t>
            </a:r>
            <a:r>
              <a:rPr lang="ar-SA" sz="2600" dirty="0" smtClean="0">
                <a:solidFill>
                  <a:srgbClr val="FF0000"/>
                </a:solidFill>
              </a:rPr>
              <a:t> </a:t>
            </a:r>
            <a:r>
              <a:rPr lang="ar-SA" sz="2600" dirty="0" smtClean="0">
                <a:solidFill>
                  <a:srgbClr val="FF0000"/>
                </a:solidFill>
              </a:rPr>
              <a:t>والجنسية</a:t>
            </a:r>
            <a:r>
              <a:rPr lang="ar-SA" sz="2600" dirty="0" smtClean="0"/>
              <a:t>).</a:t>
            </a:r>
          </a:p>
          <a:p>
            <a:pPr algn="just"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</TotalTime>
  <Words>1981</Words>
  <Application>Microsoft Office PowerPoint</Application>
  <PresentationFormat>A4 Paper (210x297 mm)‎</PresentationFormat>
  <Paragraphs>77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الشريحة 1</vt:lpstr>
      <vt:lpstr>المحاضرة العاشرة القومية والعنصرية</vt:lpstr>
      <vt:lpstr>عناصر المحاضرة</vt:lpstr>
      <vt:lpstr>مقدمة:</vt:lpstr>
      <vt:lpstr>مفهوم القومية والعنصرية :</vt:lpstr>
      <vt:lpstr>تاريخ القومية والعنصرية :</vt:lpstr>
      <vt:lpstr>الشريحة 7</vt:lpstr>
      <vt:lpstr>الشريحة 8</vt:lpstr>
      <vt:lpstr>الشريحة 9</vt:lpstr>
      <vt:lpstr>الشريحة 10</vt:lpstr>
      <vt:lpstr>الشريحة 11</vt:lpstr>
      <vt:lpstr> تعريف العصبية : </vt:lpstr>
      <vt:lpstr>أنواع العصبية : </vt:lpstr>
      <vt:lpstr>الشريحة 14</vt:lpstr>
      <vt:lpstr>الشريحة 15</vt:lpstr>
      <vt:lpstr>موقف الإسلام من عصبية القومية والعنصرية:</vt:lpstr>
      <vt:lpstr>الشريحة 17</vt:lpstr>
      <vt:lpstr>أنواع العصبية في الاسلام:</vt:lpstr>
      <vt:lpstr>الشريحة 19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blahcene</cp:lastModifiedBy>
  <cp:revision>205</cp:revision>
  <dcterms:created xsi:type="dcterms:W3CDTF">2009-10-14T19:14:34Z</dcterms:created>
  <dcterms:modified xsi:type="dcterms:W3CDTF">2011-10-22T13:14:33Z</dcterms:modified>
</cp:coreProperties>
</file>