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9" r:id="rId2"/>
    <p:sldId id="257" r:id="rId3"/>
    <p:sldId id="302"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298" r:id="rId30"/>
    <p:sldId id="299" r:id="rId31"/>
    <p:sldId id="300" r:id="rId32"/>
    <p:sldId id="301" r:id="rId33"/>
    <p:sldId id="266"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600"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قضايا ثقافية معاصرة</a:t>
            </a:r>
            <a:endParaRPr lang="en-US" sz="2800" b="1" dirty="0">
              <a:latin typeface="Calibri" pitchFamily="34" charset="0"/>
            </a:endParaRPr>
          </a:p>
          <a:p>
            <a:pPr algn="ctr"/>
            <a:endParaRPr lang="ar-SA" sz="2600" b="1" dirty="0" smtClean="0">
              <a:latin typeface="Calibri" pitchFamily="34" charset="0"/>
              <a:cs typeface="Times New Roman" pitchFamily="18" charset="0"/>
            </a:endParaRPr>
          </a:p>
          <a:p>
            <a:pPr algn="ctr"/>
            <a:r>
              <a:rPr lang="ar-SA" sz="2600" b="1" dirty="0" smtClean="0">
                <a:latin typeface="Calibri" pitchFamily="34" charset="0"/>
                <a:cs typeface="Times New Roman" pitchFamily="18" charset="0"/>
              </a:rPr>
              <a:t>د</a:t>
            </a:r>
            <a:r>
              <a:rPr lang="en-US" sz="2600" b="1" dirty="0" smtClean="0">
                <a:latin typeface="Calibri" pitchFamily="34" charset="0"/>
                <a:cs typeface="Times New Roman" pitchFamily="18" charset="0"/>
              </a:rPr>
              <a:t> .</a:t>
            </a:r>
            <a:r>
              <a:rPr lang="ar-SA" sz="2600" b="1" dirty="0" smtClean="0">
                <a:latin typeface="Calibri" pitchFamily="34" charset="0"/>
                <a:cs typeface="Times New Roman" pitchFamily="18" charset="0"/>
              </a:rPr>
              <a:t>بدران مسعود بن الحسن</a:t>
            </a:r>
            <a:endParaRPr lang="en-US" sz="2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2590800"/>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a:t>
            </a:r>
            <a:br>
              <a:rPr lang="ar-SA" spc="-150" dirty="0" smtClean="0">
                <a:solidFill>
                  <a:srgbClr val="376092"/>
                </a:solidFill>
                <a:latin typeface="ae_AlMateen" pitchFamily="2" charset="-78"/>
                <a:cs typeface="ae_AlMateen" pitchFamily="2" charset="-78"/>
              </a:rPr>
            </a:br>
            <a:r>
              <a:rPr lang="ar-SA" dirty="0" smtClean="0"/>
              <a:t> اللغة العربية </a:t>
            </a:r>
            <a:br>
              <a:rPr lang="ar-SA" dirty="0" smtClean="0"/>
            </a:br>
            <a:r>
              <a:rPr lang="ar-SA" dirty="0" smtClean="0"/>
              <a:t>وعاء العلم والثقافة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rtl="1"/>
            <a:r>
              <a:rPr lang="ar-SA" sz="2000" b="1" dirty="0" smtClean="0">
                <a:solidFill>
                  <a:srgbClr val="009900"/>
                </a:solidFill>
              </a:rPr>
              <a:t>تمهيد </a:t>
            </a:r>
          </a:p>
          <a:p>
            <a:pPr rtl="1"/>
            <a:r>
              <a:rPr lang="ar-SA" sz="2000" b="1" dirty="0" smtClean="0">
                <a:solidFill>
                  <a:srgbClr val="009900"/>
                </a:solidFill>
              </a:rPr>
              <a:t>بداية دراسة اللغة العربية</a:t>
            </a:r>
            <a:endParaRPr lang="en-US" sz="2000" b="1" dirty="0" smtClean="0">
              <a:solidFill>
                <a:srgbClr val="009900"/>
              </a:solidFill>
            </a:endParaRPr>
          </a:p>
          <a:p>
            <a:pPr rtl="1"/>
            <a:r>
              <a:rPr lang="ar-SA" sz="2000" b="1" dirty="0" smtClean="0">
                <a:solidFill>
                  <a:srgbClr val="009900"/>
                </a:solidFill>
              </a:rPr>
              <a:t>أهمية اللغة العربية </a:t>
            </a:r>
          </a:p>
          <a:p>
            <a:pPr rtl="1"/>
            <a:r>
              <a:rPr lang="ar-SA" sz="2000" b="1" dirty="0" smtClean="0">
                <a:solidFill>
                  <a:srgbClr val="009900"/>
                </a:solidFill>
              </a:rPr>
              <a:t>خصائص اللغة العربية</a:t>
            </a:r>
          </a:p>
          <a:p>
            <a:pPr rtl="1"/>
            <a:r>
              <a:rPr lang="ar-SA" sz="2000" b="1" dirty="0" smtClean="0">
                <a:solidFill>
                  <a:srgbClr val="009900"/>
                </a:solidFill>
              </a:rPr>
              <a:t>تميز العربية عن بقية اللغات</a:t>
            </a:r>
            <a:endParaRPr lang="en-US" sz="2000" b="1" dirty="0" smtClean="0">
              <a:solidFill>
                <a:srgbClr val="009900"/>
              </a:solidFill>
            </a:endParaRPr>
          </a:p>
          <a:p>
            <a:pPr rtl="1"/>
            <a:r>
              <a:rPr lang="ar-SA" sz="2000" b="1" dirty="0" smtClean="0">
                <a:solidFill>
                  <a:srgbClr val="009900"/>
                </a:solidFill>
              </a:rPr>
              <a:t>وظائف اللغة العربية   </a:t>
            </a:r>
            <a:endParaRPr lang="en-US" sz="2000" b="1" dirty="0" smtClean="0">
              <a:solidFill>
                <a:srgbClr val="009900"/>
              </a:solidFill>
            </a:endParaRPr>
          </a:p>
          <a:p>
            <a:pPr rtl="1"/>
            <a:r>
              <a:rPr lang="ar-SA" sz="2000" b="1" dirty="0" smtClean="0">
                <a:solidFill>
                  <a:srgbClr val="009900"/>
                </a:solidFill>
              </a:rPr>
              <a:t>اللغة العربية ..الموقع الاستراتيجي في التدافع الحضاري</a:t>
            </a:r>
            <a:endParaRPr lang="en-US" sz="2000" b="1" dirty="0" smtClean="0">
              <a:solidFill>
                <a:srgbClr val="009900"/>
              </a:solidFill>
            </a:endParaRPr>
          </a:p>
          <a:p>
            <a:pPr rtl="1"/>
            <a:r>
              <a:rPr lang="ar-SA" sz="2000" b="1" dirty="0" smtClean="0">
                <a:solidFill>
                  <a:srgbClr val="009900"/>
                </a:solidFill>
              </a:rPr>
              <a:t>اختراق الهوية ...وصدمة العولمة</a:t>
            </a:r>
            <a:endParaRPr lang="en-US" sz="2000" b="1" dirty="0" smtClean="0">
              <a:solidFill>
                <a:srgbClr val="009900"/>
              </a:solidFill>
            </a:endParaRPr>
          </a:p>
          <a:p>
            <a:pPr rtl="1"/>
            <a:r>
              <a:rPr lang="ar-SA" sz="2000" b="1" dirty="0" smtClean="0">
                <a:solidFill>
                  <a:srgbClr val="009900"/>
                </a:solidFill>
              </a:rPr>
              <a:t>نحو أداء أفضل للغة العربية</a:t>
            </a:r>
            <a:endParaRPr lang="en-US" sz="2000" b="1" dirty="0" smtClean="0">
              <a:solidFill>
                <a:srgbClr val="009900"/>
              </a:solidFill>
            </a:endParaRPr>
          </a:p>
          <a:p>
            <a:pPr rtl="1"/>
            <a:r>
              <a:rPr lang="ar-SA" sz="2000" b="1" dirty="0" smtClean="0">
                <a:solidFill>
                  <a:srgbClr val="009900"/>
                </a:solidFill>
              </a:rPr>
              <a:t>الأسس العلمية لبناء منهج تعلم اللغة العربية</a:t>
            </a:r>
            <a:endParaRPr lang="en-US" sz="2000" b="1" dirty="0" smtClean="0">
              <a:solidFill>
                <a:srgbClr val="009900"/>
              </a:solidFill>
            </a:endParaRPr>
          </a:p>
          <a:p>
            <a:pPr rtl="1"/>
            <a:r>
              <a:rPr lang="ar-EG" sz="2000" b="1" dirty="0" smtClean="0">
                <a:solidFill>
                  <a:srgbClr val="009900"/>
                </a:solidFill>
              </a:rPr>
              <a:t>كيف نحافظ على اللغة العربية بين الطلاب؟</a:t>
            </a:r>
            <a:endParaRPr lang="en-US" sz="2000" b="1" dirty="0" smtClean="0">
              <a:solidFill>
                <a:srgbClr val="009900"/>
              </a:solidFill>
            </a:endParaRPr>
          </a:p>
          <a:p>
            <a:pPr rtl="1"/>
            <a:r>
              <a:rPr lang="ar-EG" sz="2000" b="1" dirty="0" smtClean="0">
                <a:solidFill>
                  <a:srgbClr val="009900"/>
                </a:solidFill>
              </a:rPr>
              <a:t>الطلبة العرب ودورهم في الحفاظ على الثقافة العربية</a:t>
            </a:r>
            <a:endParaRPr lang="en-US" sz="2000" b="1" dirty="0" smtClean="0">
              <a:solidFill>
                <a:srgbClr val="009900"/>
              </a:solidFill>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تمهيد</a:t>
            </a:r>
            <a:endParaRPr lang="en-US" sz="3200"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t>حبا المولى عز وجل اللغة العربية بوضعية قلما نجدها في اللغات الأخرى فإلى جانب أنها </a:t>
            </a:r>
            <a:r>
              <a:rPr lang="ar-SA" sz="2600" dirty="0" smtClean="0">
                <a:solidFill>
                  <a:srgbClr val="FF0000"/>
                </a:solidFill>
              </a:rPr>
              <a:t>لغة فطرية يتواصل أصحابها بالاكتساب والتعلم </a:t>
            </a:r>
            <a:r>
              <a:rPr lang="ar-SA" sz="2600" dirty="0" smtClean="0"/>
              <a:t>فهي </a:t>
            </a:r>
            <a:r>
              <a:rPr lang="ar-SA" sz="2600" dirty="0" smtClean="0">
                <a:solidFill>
                  <a:srgbClr val="FF0000"/>
                </a:solidFill>
              </a:rPr>
              <a:t>لغة كتابه عز وجل </a:t>
            </a:r>
            <a:r>
              <a:rPr lang="ar-SA" sz="2600" dirty="0" smtClean="0"/>
              <a:t>والذي حفظه في اللوح المحفوظ إلى يوم الدين، </a:t>
            </a:r>
          </a:p>
          <a:p>
            <a:pPr algn="just" rtl="1">
              <a:buFontTx/>
              <a:buChar char="-"/>
            </a:pPr>
            <a:r>
              <a:rPr lang="ar-SA" sz="2600" dirty="0" smtClean="0"/>
              <a:t>ويتضح ذلك في اختلافها عن تلك اللغات المنتشرة المشهورة كالانجليزية والفرنسية والألمانية وهذا الاختلاف يتجسد في ثلاثة جوانب: </a:t>
            </a:r>
          </a:p>
          <a:p>
            <a:pPr algn="just" rtl="1"/>
            <a:r>
              <a:rPr lang="ar-SA" sz="2600" b="1" dirty="0" smtClean="0"/>
              <a:t>أولها:</a:t>
            </a:r>
            <a:r>
              <a:rPr lang="ar-SA" sz="2600" dirty="0" smtClean="0"/>
              <a:t> أن العربية </a:t>
            </a:r>
            <a:r>
              <a:rPr lang="ar-SA" sz="2600" dirty="0" smtClean="0">
                <a:solidFill>
                  <a:srgbClr val="FF0000"/>
                </a:solidFill>
              </a:rPr>
              <a:t>لها امتداد تاريخي ليس لهذه اللغات </a:t>
            </a:r>
            <a:r>
              <a:rPr lang="ar-SA" sz="2600" dirty="0" smtClean="0"/>
              <a:t>بمعنى أنها استمرت منذ الأدب الجاهلي حتى الآن دون أن تتعرض لتغير "نوعي" كاللغات الأخرى، </a:t>
            </a:r>
            <a:r>
              <a:rPr lang="ar-SA" sz="2600" dirty="0" smtClean="0">
                <a:solidFill>
                  <a:srgbClr val="FF0000"/>
                </a:solidFill>
              </a:rPr>
              <a:t>ولا يجد العربي المعاصر عناء في الاستجابة لأدب العرب القدماء</a:t>
            </a:r>
            <a:r>
              <a:rPr lang="ar-SA" sz="2600" dirty="0" smtClean="0"/>
              <a:t>.</a:t>
            </a:r>
            <a:endParaRPr lang="en-US" sz="2600"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algn="just" rtl="1"/>
            <a:r>
              <a:rPr lang="ar-SA" sz="2600" b="1" dirty="0" smtClean="0"/>
              <a:t>ثانياً:</a:t>
            </a:r>
            <a:r>
              <a:rPr lang="ar-SA" sz="2600" dirty="0" smtClean="0"/>
              <a:t> أن هذه اللغة </a:t>
            </a:r>
            <a:r>
              <a:rPr lang="ar-SA" sz="2600" dirty="0" smtClean="0">
                <a:solidFill>
                  <a:srgbClr val="FF0000"/>
                </a:solidFill>
              </a:rPr>
              <a:t>ترتبط ارتباطاً عضوياً بالإسلام</a:t>
            </a:r>
            <a:r>
              <a:rPr lang="ar-SA" sz="2600" dirty="0" smtClean="0"/>
              <a:t>، يبدأ هذا الارتباط بالقرآن الكريم ثم يمتد في الحديث الشريف، والتفسير، والفقه والتاريخ وغير ذلك من جوانب الحياة الإسلامية، فالإسلام يكون "النواة" الثقافية للعربية الفصيحة، ونحن حين نطلق مصطلح "العربية الفصيحة" إنما نطلقها بهذا المعنى، وهذا من أهم الجوانب التي لابد من حسابها عند النظر في تعليمها.</a:t>
            </a:r>
          </a:p>
          <a:p>
            <a:pPr algn="just" rtl="1"/>
            <a:r>
              <a:rPr lang="ar-SA" sz="2600" b="1" dirty="0" smtClean="0"/>
              <a:t>ثالثها:</a:t>
            </a:r>
            <a:r>
              <a:rPr lang="ar-SA" sz="2600" dirty="0" smtClean="0"/>
              <a:t> أن هذه العربية الفصيحة </a:t>
            </a:r>
            <a:r>
              <a:rPr lang="ar-SA" sz="2600" dirty="0" smtClean="0">
                <a:solidFill>
                  <a:srgbClr val="FF0000"/>
                </a:solidFill>
              </a:rPr>
              <a:t>لها تراث هائل  في الدرس اللغوي لا نعرف له مثيلاً أيضا في اللغات الأخرى</a:t>
            </a:r>
            <a:r>
              <a:rPr lang="ar-SA" sz="2600" dirty="0" smtClean="0"/>
              <a:t>، فمنذ القرن الثاني الهجري والعلماء يتلاحقون واحداً في إثر واحد يدرسون جانباً من العربية، في الأصوات، وفي الصرف، وفي النحو، وفي المعجم ، فتكون لدينا هذا التراث الضخم في وصف العربية.</a:t>
            </a:r>
            <a:endParaRPr lang="en-US" sz="2600" dirty="0" smtClean="0"/>
          </a:p>
          <a:p>
            <a:pPr algn="just" rtl="1"/>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بداية دراسة اللغة العربية:</a:t>
            </a:r>
            <a:endParaRPr lang="en-US" sz="3200"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t>وعلى الرغم من الامتداد التاريخي للعربية منذ العصر الجاهلي فإنه لم يتفق حتى الآن بين علماء اللغة حول </a:t>
            </a:r>
            <a:r>
              <a:rPr lang="ar-SA" sz="2600" dirty="0" smtClean="0">
                <a:solidFill>
                  <a:srgbClr val="FF0000"/>
                </a:solidFill>
              </a:rPr>
              <a:t>البداية الفعلية لدراستها والاهتمام </a:t>
            </a:r>
            <a:r>
              <a:rPr lang="ar-SA" sz="2600" dirty="0" err="1" smtClean="0">
                <a:solidFill>
                  <a:srgbClr val="FF0000"/>
                </a:solidFill>
              </a:rPr>
              <a:t>بها</a:t>
            </a:r>
            <a:r>
              <a:rPr lang="ar-SA" sz="2600" dirty="0" smtClean="0">
                <a:solidFill>
                  <a:srgbClr val="FF0000"/>
                </a:solidFill>
              </a:rPr>
              <a:t> في النواحي البحثية والعلمية</a:t>
            </a:r>
            <a:r>
              <a:rPr lang="ar-SA" sz="2600" dirty="0" smtClean="0"/>
              <a:t>. </a:t>
            </a:r>
          </a:p>
          <a:p>
            <a:pPr algn="just" rtl="1">
              <a:buFontTx/>
              <a:buChar char="-"/>
            </a:pPr>
            <a:r>
              <a:rPr lang="ar-SA" sz="2600" dirty="0" smtClean="0"/>
              <a:t>ويرى البعض أن الاهتمام بدراسة العربية بدأ مبكراً، ربما في </a:t>
            </a:r>
            <a:r>
              <a:rPr lang="ar-SA" sz="2600" dirty="0" smtClean="0">
                <a:solidFill>
                  <a:srgbClr val="FF0000"/>
                </a:solidFill>
              </a:rPr>
              <a:t>عصر الصحابة والتابعين وتؤرخ كثير من الروايات ذلك الاهتمام بالتابعي أبي الأسود </a:t>
            </a:r>
            <a:r>
              <a:rPr lang="ar-SA" sz="2600" dirty="0" err="1" smtClean="0">
                <a:solidFill>
                  <a:srgbClr val="FF0000"/>
                </a:solidFill>
              </a:rPr>
              <a:t>الدؤلي</a:t>
            </a:r>
            <a:r>
              <a:rPr lang="ar-SA" sz="2600" dirty="0" smtClean="0">
                <a:solidFill>
                  <a:srgbClr val="FF0000"/>
                </a:solidFill>
              </a:rPr>
              <a:t> تلميذ الإمام علي رضي الله عنه</a:t>
            </a:r>
            <a:r>
              <a:rPr lang="ar-SA" sz="2600" dirty="0" smtClean="0"/>
              <a:t>، حيث تشير كثير من الروايات إلى أن الإمام وجه نظر أبي الأسود إلى الاهتمام ببعض مسائل العربية، </a:t>
            </a:r>
          </a:p>
          <a:p>
            <a:pPr algn="just" rtl="1">
              <a:buFontTx/>
              <a:buChar char="-"/>
            </a:pPr>
            <a:r>
              <a:rPr lang="ar-SA" sz="2600" dirty="0" err="1" smtClean="0"/>
              <a:t>وأياً</a:t>
            </a:r>
            <a:r>
              <a:rPr lang="ar-SA" sz="2600" dirty="0" smtClean="0"/>
              <a:t> ما كان الأمر </a:t>
            </a:r>
            <a:r>
              <a:rPr lang="ar-SA" sz="2600" dirty="0" smtClean="0">
                <a:solidFill>
                  <a:srgbClr val="FF0000"/>
                </a:solidFill>
              </a:rPr>
              <a:t>فان أبا الأسود يعد بحق مؤسس الدراسة اللغوية عند العرب</a:t>
            </a:r>
            <a:r>
              <a:rPr lang="ar-SA" sz="2600" dirty="0" smtClean="0"/>
              <a:t>. </a:t>
            </a:r>
            <a:endParaRPr lang="en-US" sz="2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أهمية اللغة العربية:</a:t>
            </a:r>
            <a:endParaRPr lang="en-US" sz="3200"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وقد اعتبر كثير من العلماء أن العروبة اللسان وأن الكلام بغيرها لغير حاجة يخشى أن يورث النفاق وأبرز هؤلاء: </a:t>
            </a:r>
            <a:endParaRPr lang="en-US" sz="2600" dirty="0" smtClean="0"/>
          </a:p>
          <a:p>
            <a:pPr lvl="0" algn="just" rtl="1"/>
            <a:r>
              <a:rPr lang="ar-SA" sz="2600" dirty="0" smtClean="0"/>
              <a:t>1. ابن تيمية الذي يقول: إن </a:t>
            </a:r>
            <a:r>
              <a:rPr lang="ar-SA" sz="2600" dirty="0" smtClean="0">
                <a:solidFill>
                  <a:srgbClr val="FF0000"/>
                </a:solidFill>
              </a:rPr>
              <a:t>اللسان العربي شعار الإسلام وأهله</a:t>
            </a:r>
            <a:r>
              <a:rPr lang="ar-SA" sz="2600" dirty="0" smtClean="0"/>
              <a:t>، واللغات من أعظم شعائر الأمم التي </a:t>
            </a:r>
            <a:r>
              <a:rPr lang="ar-SA" sz="2600" dirty="0" err="1" smtClean="0"/>
              <a:t>بها</a:t>
            </a:r>
            <a:r>
              <a:rPr lang="ar-SA" sz="2600" dirty="0" smtClean="0"/>
              <a:t> يتميزون "اقتضاء الصراط المستقيم".</a:t>
            </a:r>
            <a:endParaRPr lang="en-US" sz="2600" dirty="0" smtClean="0"/>
          </a:p>
          <a:p>
            <a:pPr lvl="0" algn="just" rtl="1"/>
            <a:r>
              <a:rPr lang="ar-SA" sz="2600" dirty="0" smtClean="0"/>
              <a:t>2. </a:t>
            </a:r>
            <a:r>
              <a:rPr lang="ar-SA" sz="2600" dirty="0" smtClean="0">
                <a:solidFill>
                  <a:srgbClr val="FF0000"/>
                </a:solidFill>
              </a:rPr>
              <a:t>كره الشافعي لمن يعرف العربية أن يتكلم بغيرها</a:t>
            </a:r>
            <a:r>
              <a:rPr lang="ar-SA" sz="2600" dirty="0" smtClean="0"/>
              <a:t>، أو يتكلم </a:t>
            </a:r>
            <a:r>
              <a:rPr lang="ar-SA" sz="2600" dirty="0" err="1" smtClean="0"/>
              <a:t>بها</a:t>
            </a:r>
            <a:r>
              <a:rPr lang="ar-SA" sz="2600" dirty="0" smtClean="0"/>
              <a:t> خالطاً لها بالعجمية، وكان يؤكد على أن كل من يقدر على تعلم العربية، فإنه ينبغي عليه أن يتعلمها، لأنها اللسان الأولى بأن يكون مرغوباً فيه.</a:t>
            </a:r>
            <a:endParaRPr lang="en-US" sz="2600" dirty="0" smtClean="0"/>
          </a:p>
          <a:p>
            <a:pPr algn="just" rtl="1"/>
            <a:r>
              <a:rPr lang="ar-SA" sz="2600" dirty="0" smtClean="0"/>
              <a:t>كما </a:t>
            </a:r>
            <a:r>
              <a:rPr lang="ar-SA" sz="2600" dirty="0" smtClean="0">
                <a:solidFill>
                  <a:srgbClr val="FF0000"/>
                </a:solidFill>
              </a:rPr>
              <a:t>اعترف كثير من المستشرقين بأهمية اللغة العربية </a:t>
            </a:r>
            <a:r>
              <a:rPr lang="ar-SA" sz="2600" dirty="0" smtClean="0"/>
              <a:t>وتميزها ومن أبرز هؤلاء:</a:t>
            </a:r>
          </a:p>
          <a:p>
            <a:pPr algn="just" rtl="1"/>
            <a:r>
              <a:rPr lang="ar-SA" sz="2600" dirty="0" smtClean="0"/>
              <a:t>1. يقول العلامة كارل </a:t>
            </a:r>
            <a:r>
              <a:rPr lang="ar-SA" sz="2600" dirty="0" err="1" smtClean="0">
                <a:solidFill>
                  <a:srgbClr val="FF0000"/>
                </a:solidFill>
              </a:rPr>
              <a:t>بروكلمان</a:t>
            </a:r>
            <a:r>
              <a:rPr lang="ar-SA" sz="2600" dirty="0" smtClean="0"/>
              <a:t>: بفضل القرآن بلغت العربية من الاتساع مدى لا تكاد تعرفه أي لغة أخرى من لغات الدنيا، والمسلمون جميعاً مؤمنين بأن العربية وحدها هي اللسان الذي أحل لهم أن يتعلموه في صلواتهم،</a:t>
            </a:r>
            <a:endParaRPr lang="en-US" sz="26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dirty="0" smtClean="0"/>
              <a:t>وبهذا اكتسبت العربية من زمن طويل مكانة رفيعة فاقت جميع لغات الدنيا الأخرى التي تنطق </a:t>
            </a:r>
            <a:r>
              <a:rPr lang="ar-SA" sz="2600" dirty="0" err="1" smtClean="0"/>
              <a:t>بها</a:t>
            </a:r>
            <a:r>
              <a:rPr lang="ar-SA" sz="2600" dirty="0" smtClean="0"/>
              <a:t> شعوب إسلامية. </a:t>
            </a:r>
            <a:endParaRPr lang="en-US" sz="2600" dirty="0" smtClean="0"/>
          </a:p>
          <a:p>
            <a:pPr lvl="0" algn="just" rtl="1"/>
            <a:r>
              <a:rPr lang="ar-SA" sz="2600" dirty="0" smtClean="0"/>
              <a:t>2. يقول المستشرق الفرنسي لوي </a:t>
            </a:r>
            <a:r>
              <a:rPr lang="ar-SA" sz="2600" dirty="0" err="1" smtClean="0">
                <a:solidFill>
                  <a:srgbClr val="FF0000"/>
                </a:solidFill>
              </a:rPr>
              <a:t>ماسينيون</a:t>
            </a:r>
            <a:r>
              <a:rPr lang="ar-SA" sz="2600" dirty="0" smtClean="0"/>
              <a:t> المعروف بكتاباته المغرضة غير المنصفة عن الإسلام والمسلمين: "اللغة العربية لغة وعي، ولغة شهادة، وينبغي إنقاذها سليمة بأي ثمن للتأثير في اللغة الدولية المستقبلية، واللغة العربية بوجه خاص هي شهادة دولية يرجع تاريخها إلى ثلاثة عشر قرناً“</a:t>
            </a:r>
            <a:endParaRPr lang="en-US" sz="2600" dirty="0" smtClean="0"/>
          </a:p>
          <a:p>
            <a:pPr algn="just" rtl="1"/>
            <a:r>
              <a:rPr lang="ar-SA" sz="2600" dirty="0" smtClean="0"/>
              <a:t>   كما أن </a:t>
            </a:r>
            <a:r>
              <a:rPr lang="ar-SA" sz="2600" dirty="0" smtClean="0">
                <a:solidFill>
                  <a:srgbClr val="FF0000"/>
                </a:solidFill>
              </a:rPr>
              <a:t>أهميتها تنبع من كونها ذات قدرة كبيرة على تذليل الصعاب وقوة واضحة في مجابهة الحياة وأنها تتمتع بقدرة فائقة على استيعاب كل جديد </a:t>
            </a:r>
            <a:r>
              <a:rPr lang="ar-SA" sz="2600" dirty="0" smtClean="0"/>
              <a:t>من العلم والحكمة والفلسفة وأنواع المعرفة الأخرى، وهي تتمتع كذلك برسوخ في الأصول وحيوية في الفروع. </a:t>
            </a:r>
            <a:endParaRPr lang="en-US" sz="2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خصائص اللغة العربية:</a:t>
            </a:r>
            <a:endParaRPr lang="en-US" sz="3200" dirty="0"/>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dirty="0" smtClean="0"/>
              <a:t>إن اللغة العربية </a:t>
            </a:r>
            <a:r>
              <a:rPr lang="ar-SA" sz="2600" dirty="0" smtClean="0">
                <a:solidFill>
                  <a:srgbClr val="FF0000"/>
                </a:solidFill>
              </a:rPr>
              <a:t>لغة غنية ودقيقة تمتاز بوفرة هائلة في الصيغ </a:t>
            </a:r>
            <a:r>
              <a:rPr lang="ar-SA" sz="2600" dirty="0" smtClean="0"/>
              <a:t>وهذا ناتج عن طبيعتها التي تختلف عن أية لغة أخرى وخصوصاً وأنها من أقوى اللغات السامية الأخرى من حيث التطور شكلاً ومضموناً صوتاً وكتابة وملائمة لتطورات الواقع ويتضح ذلك من خلال الخصائص الآتية:</a:t>
            </a:r>
          </a:p>
          <a:p>
            <a:pPr marL="514350" indent="-514350" algn="just" rtl="1">
              <a:buAutoNum type="arabicPeriod"/>
            </a:pPr>
            <a:r>
              <a:rPr lang="ar-SA" sz="2600" b="1" dirty="0" smtClean="0"/>
              <a:t>أصوات اللغة العربية</a:t>
            </a:r>
            <a:r>
              <a:rPr lang="ar-SA" sz="2600" dirty="0" smtClean="0"/>
              <a:t>: </a:t>
            </a:r>
            <a:r>
              <a:rPr lang="ar-SA" sz="2600" dirty="0" smtClean="0">
                <a:solidFill>
                  <a:srgbClr val="FF0000"/>
                </a:solidFill>
              </a:rPr>
              <a:t>تستغرق كل جهاز النطق عند الإنسان وتخرج من مخارج مختلفة</a:t>
            </a:r>
            <a:r>
              <a:rPr lang="ar-SA" sz="2600" dirty="0" smtClean="0"/>
              <a:t> تبدأ بما بين الشفتين في نطق حروف كالباء والميم والفاء، وتنتهي بجوف الناطق في نطق حروف المد: الألف والواو والياء التي تخرج من الصدر والحلق إلى خارج الفم.</a:t>
            </a:r>
          </a:p>
          <a:p>
            <a:pPr marL="514350" lvl="0" indent="-514350" algn="just" rtl="1">
              <a:buFont typeface="Arial" pitchFamily="34" charset="0"/>
              <a:buAutoNum type="arabicPeriod"/>
            </a:pPr>
            <a:r>
              <a:rPr lang="ar-SA" sz="2800" b="1" dirty="0" smtClean="0"/>
              <a:t>اللغة العربية صنعت قانونها بنفسها:</a:t>
            </a:r>
            <a:r>
              <a:rPr lang="ar-SA" sz="2800" dirty="0" smtClean="0"/>
              <a:t> فإذا تكلم ذو بيان فانك </a:t>
            </a:r>
            <a:r>
              <a:rPr lang="ar-SA" sz="2800" dirty="0" smtClean="0">
                <a:solidFill>
                  <a:srgbClr val="FF0000"/>
                </a:solidFill>
              </a:rPr>
              <a:t>تطرب لسماعها، وتفهم بيانها، ترتاح لتبيانها</a:t>
            </a:r>
            <a:r>
              <a:rPr lang="ar-SA" sz="2800" dirty="0" smtClean="0"/>
              <a:t>.</a:t>
            </a:r>
            <a:endParaRPr lang="en-US" sz="2800" dirty="0" smtClean="0"/>
          </a:p>
          <a:p>
            <a:pPr marL="514350" indent="-514350" algn="just" rtl="1"/>
            <a:endParaRPr lang="en-US" sz="2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lvl="0" algn="just" rtl="1"/>
            <a:r>
              <a:rPr lang="ar-SA" sz="2600" b="1" dirty="0" smtClean="0"/>
              <a:t>3. اللغة العربية لغة مرنة</a:t>
            </a:r>
            <a:r>
              <a:rPr lang="ar-SA" sz="2600" dirty="0" smtClean="0"/>
              <a:t>: ويظهر ذلك من </a:t>
            </a:r>
            <a:r>
              <a:rPr lang="ar-SA" sz="2600" dirty="0" smtClean="0">
                <a:solidFill>
                  <a:srgbClr val="FF0000"/>
                </a:solidFill>
              </a:rPr>
              <a:t>طواعية الألفاظ للدلالة على المعاني </a:t>
            </a:r>
            <a:r>
              <a:rPr lang="ar-SA" sz="2600" dirty="0" smtClean="0"/>
              <a:t>وطواعية العربية تتمثل أكثر ما تتمثل في ظاهرتي الترادف والاشتقاق بصفة خاصة، وفي قدرتها على استيعاب المولد والمعرب والدخيل بصفة عامة.</a:t>
            </a:r>
            <a:endParaRPr lang="en-US" sz="2600" dirty="0" smtClean="0"/>
          </a:p>
          <a:p>
            <a:pPr lvl="0" algn="just" rtl="1"/>
            <a:r>
              <a:rPr lang="ar-SA" sz="2600" b="1" dirty="0" smtClean="0"/>
              <a:t>4. قدرة العربية على الوفاء بمتطلبات العصر: </a:t>
            </a:r>
            <a:r>
              <a:rPr lang="ar-SA" sz="2600" dirty="0" smtClean="0"/>
              <a:t>ينبغي أن ننظر إلى اللغة العربية على أنها إحدى اللغات العظمى في العالم اليوم فقد </a:t>
            </a:r>
            <a:r>
              <a:rPr lang="ar-SA" sz="2600" dirty="0" smtClean="0">
                <a:solidFill>
                  <a:srgbClr val="FF0000"/>
                </a:solidFill>
              </a:rPr>
              <a:t>استوعبت التراث العربي والإسلامي</a:t>
            </a:r>
            <a:r>
              <a:rPr lang="ar-SA" sz="2600" dirty="0" smtClean="0"/>
              <a:t>، كما استوعبت ما نقل إليها من </a:t>
            </a:r>
            <a:r>
              <a:rPr lang="ar-SA" sz="2600" dirty="0" smtClean="0">
                <a:solidFill>
                  <a:srgbClr val="FF0000"/>
                </a:solidFill>
              </a:rPr>
              <a:t>تراث الأمم والشعوب </a:t>
            </a:r>
            <a:r>
              <a:rPr lang="ar-SA" sz="2600" dirty="0" smtClean="0"/>
              <a:t>ذات الحضارات الضاربة في القدم كالفارسية، واليونانية، والرومانية، والمصرية ..الخ.</a:t>
            </a:r>
          </a:p>
          <a:p>
            <a:pPr algn="just" rtl="1"/>
            <a:r>
              <a:rPr lang="ar-SA" sz="2800" b="1" dirty="0" smtClean="0"/>
              <a:t>5. اللغة العربية بين التعبير الأدبي والتعبير العلمي</a:t>
            </a:r>
            <a:r>
              <a:rPr lang="ar-SA" sz="2800" dirty="0" smtClean="0"/>
              <a:t>: اللغة العربية لغة مرنة طيعة. فيها </a:t>
            </a:r>
            <a:r>
              <a:rPr lang="ar-SA" sz="2800" dirty="0" smtClean="0">
                <a:solidFill>
                  <a:srgbClr val="FF0000"/>
                </a:solidFill>
              </a:rPr>
              <a:t>الأسلوب الأدبي </a:t>
            </a:r>
            <a:r>
              <a:rPr lang="ar-SA" sz="2800" dirty="0" smtClean="0"/>
              <a:t>الإنساني ذو الدلالة الواسعة، وفيها </a:t>
            </a:r>
            <a:r>
              <a:rPr lang="ar-SA" sz="2800" dirty="0" smtClean="0">
                <a:solidFill>
                  <a:srgbClr val="FF0000"/>
                </a:solidFill>
              </a:rPr>
              <a:t>الأسلوب العلمي </a:t>
            </a:r>
            <a:r>
              <a:rPr lang="ar-SA" sz="2800" dirty="0" smtClean="0"/>
              <a:t>ذو الدلالة المحدودة الصارمة.</a:t>
            </a:r>
            <a:endParaRPr lang="en-US" sz="2800" dirty="0" smtClean="0"/>
          </a:p>
          <a:p>
            <a:pPr lvl="0" algn="just" rtl="1"/>
            <a:endParaRPr lang="en-US" sz="2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lvl="0" algn="just" rtl="1"/>
            <a:r>
              <a:rPr lang="ar-SA" sz="2600" b="1" dirty="0" smtClean="0"/>
              <a:t>6. اللغة العربية لغة كاملة:</a:t>
            </a:r>
            <a:r>
              <a:rPr lang="ar-SA" sz="2600" dirty="0" smtClean="0"/>
              <a:t> إن الكثير من الباحثين اللغويين يرى أنه لا توجد لغة جامدة أو قاصرة أو "بدائية" وإنما يوجد قوم "بدائيون" أو جامدون، فاللغة أية لغة – فضلاً عن أن تكون العربية </a:t>
            </a:r>
            <a:r>
              <a:rPr lang="ar-SA" sz="2600" dirty="0" smtClean="0">
                <a:solidFill>
                  <a:srgbClr val="FF0000"/>
                </a:solidFill>
              </a:rPr>
              <a:t>قادرة دائماً على التطور والنمو واستنباط المفردات والتراكيب التي تلاءم الحاجات الجديدة والمخترعات الجديدة لدى أهلها</a:t>
            </a:r>
            <a:r>
              <a:rPr lang="ar-SA" sz="2600" dirty="0" smtClean="0"/>
              <a:t>. فإذا لم يكن لدى أهلها حاجة إلى اختراعات جديدة أو استعمالات جديدة ، فان اللغة تبقى كما هي، وعلى هذا فعدم نمو اللغة –أية لغة – ليس القصور في طبيعتها أو ذاتها ، وإنما لقصور وجمود أهلها.</a:t>
            </a:r>
            <a:endParaRPr lang="en-US" sz="2600"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تميزها عن بقية اللغات</a:t>
            </a:r>
            <a:endParaRPr lang="en-US" sz="3200"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تميزت العربية عن بقية اللغات بميزات في ألفاظها وقواعدها وتراكيبها في الآتي</a:t>
            </a:r>
            <a:r>
              <a:rPr lang="ar-SA" sz="2600" baseline="30000" dirty="0" smtClean="0"/>
              <a:t>:</a:t>
            </a:r>
          </a:p>
          <a:p>
            <a:pPr lvl="0" algn="just" rtl="1"/>
            <a:r>
              <a:rPr lang="ar-SA" sz="2600" dirty="0" smtClean="0"/>
              <a:t>1. أشار الباحثون إلى أنها </a:t>
            </a:r>
            <a:r>
              <a:rPr lang="ar-SA" sz="2600" dirty="0" smtClean="0">
                <a:solidFill>
                  <a:srgbClr val="FF0000"/>
                </a:solidFill>
              </a:rPr>
              <a:t>أكثر اللغات اختصاصاً بالأصوات السامية </a:t>
            </a:r>
            <a:r>
              <a:rPr lang="ar-SA" sz="2600" dirty="0" smtClean="0"/>
              <a:t>، فقد اشتملت على </a:t>
            </a:r>
            <a:r>
              <a:rPr lang="ar-SA" sz="2600" dirty="0" smtClean="0">
                <a:solidFill>
                  <a:srgbClr val="FF0000"/>
                </a:solidFill>
              </a:rPr>
              <a:t>الأصوات جميعها </a:t>
            </a:r>
            <a:r>
              <a:rPr lang="ar-SA" sz="2600" dirty="0" smtClean="0"/>
              <a:t>وزادت عليها اصواتاً كثيرة لا وجود لها في اللغات الأخرى، مثل أصوات (التاء والذال والظاء والغين والضاد).</a:t>
            </a:r>
            <a:endParaRPr lang="en-US" sz="2600" dirty="0" smtClean="0"/>
          </a:p>
          <a:p>
            <a:pPr lvl="0" algn="just" rtl="1"/>
            <a:r>
              <a:rPr lang="ar-SA" sz="2600" dirty="0" smtClean="0"/>
              <a:t>2. تميزت بأنها </a:t>
            </a:r>
            <a:r>
              <a:rPr lang="ar-SA" sz="2600" dirty="0" smtClean="0">
                <a:solidFill>
                  <a:srgbClr val="FF0000"/>
                </a:solidFill>
              </a:rPr>
              <a:t>أوسع اللغات وأدقها في قواعد النحو والصرف</a:t>
            </a:r>
            <a:r>
              <a:rPr lang="ar-SA" sz="2600" dirty="0" smtClean="0"/>
              <a:t>، وأنها تمتلك ثروة هائلة في أصول الكلمات والمفردات.</a:t>
            </a:r>
            <a:endParaRPr lang="en-US" sz="2600" dirty="0" smtClean="0"/>
          </a:p>
          <a:p>
            <a:pPr lvl="0" algn="just" rtl="1"/>
            <a:r>
              <a:rPr lang="ar-SA" sz="2600" dirty="0" smtClean="0"/>
              <a:t>3. </a:t>
            </a:r>
            <a:r>
              <a:rPr lang="ar-SA" sz="2600" dirty="0" smtClean="0">
                <a:solidFill>
                  <a:srgbClr val="FF0000"/>
                </a:solidFill>
              </a:rPr>
              <a:t>تتميز بخصائص ربما تنفرد </a:t>
            </a:r>
            <a:r>
              <a:rPr lang="ar-SA" sz="2600" dirty="0" err="1" smtClean="0">
                <a:solidFill>
                  <a:srgbClr val="FF0000"/>
                </a:solidFill>
              </a:rPr>
              <a:t>بها</a:t>
            </a:r>
            <a:r>
              <a:rPr lang="ar-SA" sz="2600" dirty="0" smtClean="0">
                <a:solidFill>
                  <a:srgbClr val="FF0000"/>
                </a:solidFill>
              </a:rPr>
              <a:t> </a:t>
            </a:r>
            <a:r>
              <a:rPr lang="ar-SA" sz="2600" dirty="0" smtClean="0"/>
              <a:t>ومنها (</a:t>
            </a:r>
            <a:r>
              <a:rPr lang="ar-SA" sz="2600" dirty="0" smtClean="0">
                <a:solidFill>
                  <a:srgbClr val="FF0000"/>
                </a:solidFill>
              </a:rPr>
              <a:t>الإعراب والغنى بالمفردات والتراكيب والمفاهيم والإيجاز والشمول والدقة والموسيقية</a:t>
            </a:r>
            <a:r>
              <a:rPr lang="ar-SA" sz="2600" dirty="0" smtClean="0"/>
              <a:t>).</a:t>
            </a:r>
          </a:p>
          <a:p>
            <a:pPr lvl="0" algn="just" rtl="1"/>
            <a:r>
              <a:rPr lang="ar-SA" sz="2600" dirty="0" smtClean="0"/>
              <a:t>ومن الملاحظ أن ذلك يدل على احتفاظ اللغة العربية بمقومات اللسان السامي الأول دون منازع فضلاً عن النواحي الإعرابية والسمات الأسلوبية، بالإضافة إلى تفوقها في أصول المفردات والكلمات من حيث الوفرة.</a:t>
            </a:r>
            <a:endParaRPr lang="en-US" sz="2600"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وظائف اللغة العربية:    </a:t>
            </a:r>
            <a:endParaRPr lang="en-US" sz="3200" dirty="0"/>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dirty="0" smtClean="0"/>
              <a:t>إن اللغة العربية بهذا التميز وبهذا الرصيد التاريخي والواقعي لم يكتب لها النجاح لولا الوظائف المتعددة التي تقوم </a:t>
            </a:r>
            <a:r>
              <a:rPr lang="ar-SA" sz="2600" dirty="0" err="1" smtClean="0"/>
              <a:t>بها</a:t>
            </a:r>
            <a:r>
              <a:rPr lang="ar-SA" sz="2600" dirty="0" smtClean="0"/>
              <a:t> هذه اللغة وأهمها</a:t>
            </a:r>
            <a:r>
              <a:rPr lang="ar-SA" sz="2600" baseline="30000" dirty="0" smtClean="0"/>
              <a:t>:</a:t>
            </a:r>
          </a:p>
          <a:p>
            <a:pPr lvl="0" algn="just" rtl="1"/>
            <a:r>
              <a:rPr lang="ar-SA" sz="2600" dirty="0" smtClean="0"/>
              <a:t>1. أنها </a:t>
            </a:r>
            <a:r>
              <a:rPr lang="ar-SA" sz="2600" dirty="0" smtClean="0">
                <a:solidFill>
                  <a:srgbClr val="FF0000"/>
                </a:solidFill>
              </a:rPr>
              <a:t>وسيلة الإنسان العربي في التفكير </a:t>
            </a:r>
            <a:r>
              <a:rPr lang="ar-SA" sz="2600" dirty="0" smtClean="0"/>
              <a:t>فنحن عندما نفكر نستخدم الألفاظ والجمل والتراكيب العربية في كلامنا وكتابتنا، وبمعنى آخر إن تفكيرنا حديث عربي صامت وحديثنا تفكير عربي صائب.</a:t>
            </a:r>
            <a:endParaRPr lang="en-US" sz="2600" dirty="0" smtClean="0"/>
          </a:p>
          <a:p>
            <a:pPr lvl="0" algn="just" rtl="1"/>
            <a:r>
              <a:rPr lang="ar-SA" sz="2600" dirty="0" smtClean="0"/>
              <a:t>2. أنها </a:t>
            </a:r>
            <a:r>
              <a:rPr lang="ar-SA" sz="2600" dirty="0" smtClean="0">
                <a:solidFill>
                  <a:srgbClr val="FF0000"/>
                </a:solidFill>
              </a:rPr>
              <a:t>تحمل مبادئ الإسلام السليمة </a:t>
            </a:r>
            <a:r>
              <a:rPr lang="ar-SA" sz="2600" dirty="0" smtClean="0"/>
              <a:t>بحكم أنها لغة القرآن الكريم .</a:t>
            </a:r>
            <a:endParaRPr lang="en-US" sz="2600" dirty="0" smtClean="0"/>
          </a:p>
          <a:p>
            <a:pPr lvl="0" algn="just" rtl="1"/>
            <a:r>
              <a:rPr lang="ar-SA" sz="2600" dirty="0" smtClean="0"/>
              <a:t>3. إنها </a:t>
            </a:r>
            <a:r>
              <a:rPr lang="ar-SA" sz="2600" dirty="0" smtClean="0">
                <a:solidFill>
                  <a:srgbClr val="FF0000"/>
                </a:solidFill>
              </a:rPr>
              <a:t>تعمل على تأصيل العقيدة الإسلامية </a:t>
            </a:r>
            <a:r>
              <a:rPr lang="ar-SA" sz="2600" dirty="0" smtClean="0"/>
              <a:t>فهي تحمل إلى المتكلمين </a:t>
            </a:r>
            <a:r>
              <a:rPr lang="ar-SA" sz="2600" dirty="0" err="1" smtClean="0"/>
              <a:t>بها</a:t>
            </a:r>
            <a:r>
              <a:rPr lang="ar-SA" sz="2600" dirty="0" smtClean="0"/>
              <a:t> هدى القرآن وهدى رسول الله صلى الله عليه وسلم في قوالب رصينة محكمة، فالعلاقة وثيقة جداً بين العربية والعقيدة الإسلامية.</a:t>
            </a:r>
            <a:endParaRPr lang="en-US" sz="2600"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525000" cy="4754563"/>
          </a:xfrm>
        </p:spPr>
        <p:txBody>
          <a:bodyPr/>
          <a:lstStyle/>
          <a:p>
            <a:pPr lvl="0" algn="just" rtl="1"/>
            <a:r>
              <a:rPr lang="ar-SA" sz="2600" dirty="0" smtClean="0"/>
              <a:t>4. إنها </a:t>
            </a:r>
            <a:r>
              <a:rPr lang="ar-SA" sz="2600" dirty="0" smtClean="0">
                <a:solidFill>
                  <a:srgbClr val="FF0000"/>
                </a:solidFill>
              </a:rPr>
              <a:t>مقوم من مقومات الأمة العربية الواحدة</a:t>
            </a:r>
            <a:r>
              <a:rPr lang="ar-SA" sz="2600" dirty="0" smtClean="0"/>
              <a:t>، فهي توثق شخصية الأمة، وتؤكد هويتها وتشكل أداة للاتصال بين أبناء هذه الأمة.</a:t>
            </a:r>
            <a:endParaRPr lang="en-US" sz="2600" dirty="0" smtClean="0"/>
          </a:p>
          <a:p>
            <a:pPr lvl="0" algn="just" rtl="1"/>
            <a:r>
              <a:rPr lang="ar-SA" sz="2600" dirty="0" smtClean="0"/>
              <a:t>5. إن العربية لا تدرس ولا تعلم لذاتها بل هي </a:t>
            </a:r>
            <a:r>
              <a:rPr lang="ar-SA" sz="2600" dirty="0" smtClean="0">
                <a:solidFill>
                  <a:srgbClr val="FF0000"/>
                </a:solidFill>
              </a:rPr>
              <a:t>وسيلة المتعلمين جميعهم لتعلم سائر المواد الأخرى</a:t>
            </a:r>
            <a:r>
              <a:rPr lang="ar-SA" sz="2600" dirty="0" smtClean="0"/>
              <a:t>.</a:t>
            </a:r>
            <a:endParaRPr lang="en-US" sz="2600" dirty="0" smtClean="0"/>
          </a:p>
          <a:p>
            <a:pPr lvl="0" algn="just" rtl="1"/>
            <a:r>
              <a:rPr lang="ar-SA" sz="2600" dirty="0" smtClean="0"/>
              <a:t>6. إنها </a:t>
            </a:r>
            <a:r>
              <a:rPr lang="ar-SA" sz="2600" dirty="0" smtClean="0">
                <a:solidFill>
                  <a:srgbClr val="FF0000"/>
                </a:solidFill>
              </a:rPr>
              <a:t>الوسيلة المثلى لحفظ التراث الثقافي العربي</a:t>
            </a:r>
            <a:r>
              <a:rPr lang="ar-SA" sz="2600" dirty="0" smtClean="0"/>
              <a:t>، </a:t>
            </a:r>
            <a:endParaRPr lang="en-US" sz="2600" dirty="0" smtClean="0"/>
          </a:p>
          <a:p>
            <a:pPr lvl="0" algn="just" rtl="1"/>
            <a:r>
              <a:rPr lang="ar-SA" sz="2600" dirty="0" smtClean="0"/>
              <a:t>7. وأهم وظيفة يمكن أن تقوم </a:t>
            </a:r>
            <a:r>
              <a:rPr lang="ar-SA" sz="2600" dirty="0" err="1" smtClean="0"/>
              <a:t>به</a:t>
            </a:r>
            <a:r>
              <a:rPr lang="ar-SA" sz="2600" dirty="0" smtClean="0"/>
              <a:t> العربية وتؤديها خير تأدية هي </a:t>
            </a:r>
            <a:r>
              <a:rPr lang="ar-SA" sz="2600" dirty="0" smtClean="0">
                <a:solidFill>
                  <a:srgbClr val="FF0000"/>
                </a:solidFill>
              </a:rPr>
              <a:t>الوظيفة الحضارية الإنسانية تلك الوظيفة التي مهدت لحضارة الإسلام أن تعم آفاق الدنيا </a:t>
            </a:r>
            <a:r>
              <a:rPr lang="ar-SA" sz="2600" dirty="0" smtClean="0"/>
              <a:t>حيث جمعت الحضارة كل الأعراق والأجناس وبالتالي صارت مقوماً من مقومات الأمة الإسلامية التي هي أكثر شمولاً من الأمة العربية فضلاً عن كونها إنسانية لأنها تخاطب الإنسان في فكره ووجدانه وبالتالي فهي متصالحة مع هذا الإنسان مادام الإنسان يتقوى </a:t>
            </a:r>
            <a:r>
              <a:rPr lang="ar-SA" sz="2600" dirty="0" err="1" smtClean="0"/>
              <a:t>بها</a:t>
            </a:r>
            <a:r>
              <a:rPr lang="ar-SA" sz="2600" dirty="0" smtClean="0"/>
              <a:t> لغة ......وثقافة وسلوكاً وأدباً.</a:t>
            </a:r>
            <a:endParaRPr lang="en-US" sz="2600" dirty="0" smtClean="0"/>
          </a:p>
          <a:p>
            <a:pPr algn="just" rtl="1"/>
            <a:r>
              <a:rPr lang="ar-SA" sz="2600" dirty="0" smtClean="0"/>
              <a:t> </a:t>
            </a:r>
            <a:endParaRPr lang="en-US" sz="2600"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اللغة العربية ..الموقع الاستراتيجي في التدافع الحضاري :</a:t>
            </a:r>
            <a:endParaRPr lang="en-US" sz="3200" dirty="0"/>
          </a:p>
        </p:txBody>
      </p:sp>
      <p:sp>
        <p:nvSpPr>
          <p:cNvPr id="3" name="عنصر نائب للمحتوى 2"/>
          <p:cNvSpPr>
            <a:spLocks noGrp="1"/>
          </p:cNvSpPr>
          <p:nvPr>
            <p:ph idx="1"/>
          </p:nvPr>
        </p:nvSpPr>
        <p:spPr>
          <a:xfrm>
            <a:off x="228600" y="1371600"/>
            <a:ext cx="9448800" cy="4754563"/>
          </a:xfrm>
        </p:spPr>
        <p:txBody>
          <a:bodyPr/>
          <a:lstStyle/>
          <a:p>
            <a:pPr algn="just" rtl="1">
              <a:buFontTx/>
              <a:buChar char="-"/>
            </a:pPr>
            <a:r>
              <a:rPr lang="ar-SA" sz="2600" dirty="0" smtClean="0"/>
              <a:t>إن اللغة العربية باعتبارها </a:t>
            </a:r>
            <a:r>
              <a:rPr lang="ar-SA" sz="2600" dirty="0" smtClean="0">
                <a:solidFill>
                  <a:srgbClr val="FF0000"/>
                </a:solidFill>
              </a:rPr>
              <a:t>وعاء للثقافة العربية وللحضارة الإسلامية </a:t>
            </a:r>
            <a:r>
              <a:rPr lang="ar-SA" sz="2600" dirty="0" smtClean="0"/>
              <a:t>فإنها </a:t>
            </a:r>
            <a:r>
              <a:rPr lang="ar-SA" sz="2600" dirty="0" smtClean="0">
                <a:solidFill>
                  <a:srgbClr val="FF0000"/>
                </a:solidFill>
              </a:rPr>
              <a:t>تواجه أخطارا تتفاقم </a:t>
            </a:r>
            <a:r>
              <a:rPr lang="ar-SA" sz="2600" dirty="0" smtClean="0"/>
              <a:t>باطراد تأتي </a:t>
            </a:r>
            <a:r>
              <a:rPr lang="ar-SA" sz="2600" dirty="0" smtClean="0">
                <a:solidFill>
                  <a:srgbClr val="FF0000"/>
                </a:solidFill>
              </a:rPr>
              <a:t>من هيمنة النظام العالمي الذي يرفض صياغة العالم الجديد وفق خصوصيات الشعوب وثقافاتها وأعرافها وتقالي</a:t>
            </a:r>
            <a:r>
              <a:rPr lang="ar-SA" sz="2600" dirty="0" smtClean="0"/>
              <a:t>دها.</a:t>
            </a:r>
          </a:p>
          <a:p>
            <a:pPr algn="just" rtl="1">
              <a:buFontTx/>
              <a:buChar char="-"/>
            </a:pPr>
            <a:r>
              <a:rPr lang="ar-SA" sz="2600" dirty="0" smtClean="0"/>
              <a:t>وإن موقع اللغة العربية في </a:t>
            </a:r>
            <a:r>
              <a:rPr lang="ar-SA" sz="2600" dirty="0" smtClean="0">
                <a:solidFill>
                  <a:srgbClr val="FF0000"/>
                </a:solidFill>
              </a:rPr>
              <a:t>الصدارة  من الهوية للدفاع عن الأمة</a:t>
            </a:r>
            <a:r>
              <a:rPr lang="ar-SA" sz="2600" dirty="0" smtClean="0"/>
              <a:t>، فما اللغة إلا وعاء الفكر الذي يصنع طرائق المواجهة، بالتكيف حينا، وبالتصلب حينا.</a:t>
            </a:r>
          </a:p>
          <a:p>
            <a:pPr algn="just" rtl="1">
              <a:buFontTx/>
              <a:buChar char="-"/>
            </a:pPr>
            <a:r>
              <a:rPr lang="ar-SA" sz="2800" dirty="0" smtClean="0"/>
              <a:t>وبالرغم من وسائل التهجين </a:t>
            </a:r>
            <a:r>
              <a:rPr lang="ar-SA" sz="2800" dirty="0" err="1" smtClean="0"/>
              <a:t>والتدجين</a:t>
            </a:r>
            <a:r>
              <a:rPr lang="ar-SA" sz="2800" dirty="0" smtClean="0"/>
              <a:t> لهذه اللغة فإنها </a:t>
            </a:r>
            <a:r>
              <a:rPr lang="ar-SA" sz="2800" dirty="0" smtClean="0">
                <a:solidFill>
                  <a:srgbClr val="FF0000"/>
                </a:solidFill>
              </a:rPr>
              <a:t>استعصت على </a:t>
            </a:r>
            <a:r>
              <a:rPr lang="ar-SA" sz="2800" dirty="0" err="1" smtClean="0">
                <a:solidFill>
                  <a:srgbClr val="FF0000"/>
                </a:solidFill>
              </a:rPr>
              <a:t>التدجين</a:t>
            </a:r>
            <a:r>
              <a:rPr lang="ar-SA" sz="2800" dirty="0" smtClean="0">
                <a:solidFill>
                  <a:srgbClr val="FF0000"/>
                </a:solidFill>
              </a:rPr>
              <a:t> والموت، لأنها اللغة الوحيدة للوحي الإلهي الباقي على ظهر الأرض</a:t>
            </a:r>
            <a:r>
              <a:rPr lang="ar-SA" sz="2800" dirty="0" smtClean="0"/>
              <a:t>، وبقاؤها هو إكسير الحياة للأمة، والمجدد الدائب لطاقاتها الأدبية والمادية</a:t>
            </a:r>
          </a:p>
          <a:p>
            <a:pPr algn="just" rtl="1">
              <a:buFontTx/>
              <a:buChar char="-"/>
            </a:pPr>
            <a:r>
              <a:rPr lang="ar-SA" sz="2800" dirty="0" smtClean="0"/>
              <a:t>يقول العلامة الجزائري الشيخ </a:t>
            </a:r>
            <a:r>
              <a:rPr lang="ar-SA" sz="2800" u="sng" dirty="0" smtClean="0"/>
              <a:t>محمد البشير الإبراهيمي</a:t>
            </a:r>
            <a:r>
              <a:rPr lang="ar-SA" sz="2800" dirty="0" smtClean="0"/>
              <a:t> </a:t>
            </a:r>
            <a:r>
              <a:rPr lang="ar-SA" sz="2800" dirty="0" err="1" smtClean="0"/>
              <a:t>ـ</a:t>
            </a:r>
            <a:r>
              <a:rPr lang="ar-SA" sz="2800" dirty="0" smtClean="0"/>
              <a:t> مخاطبا الجزائريين الذين عمل الاستعمار الفرنسي بكل الوسائل على جعلها غريبة في الأفواه سمجة على الألسنة </a:t>
            </a:r>
            <a:r>
              <a:rPr lang="ar-SA" sz="2800" dirty="0" err="1" smtClean="0"/>
              <a:t>منكورة</a:t>
            </a:r>
            <a:r>
              <a:rPr lang="ar-SA" sz="2800" dirty="0" smtClean="0"/>
              <a:t> في القلوب </a:t>
            </a:r>
            <a:r>
              <a:rPr lang="ar-SA" sz="2800" dirty="0" err="1" smtClean="0"/>
              <a:t>و</a:t>
            </a:r>
            <a:r>
              <a:rPr lang="ar-SA" sz="2800" dirty="0" smtClean="0"/>
              <a:t> الأفئدة </a:t>
            </a:r>
            <a:r>
              <a:rPr lang="ar-SA" sz="2800" dirty="0" err="1" smtClean="0"/>
              <a:t>ـ</a:t>
            </a:r>
            <a:r>
              <a:rPr lang="ar-SA" sz="2800" dirty="0" smtClean="0"/>
              <a:t> :</a:t>
            </a:r>
            <a:endParaRPr lang="en-US" sz="2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algn="just" rtl="1"/>
            <a:r>
              <a:rPr lang="ar-SA" sz="2600" dirty="0" smtClean="0"/>
              <a:t>- ”لولم تكن اللغة العربية </a:t>
            </a:r>
            <a:r>
              <a:rPr lang="ar-SA" sz="2600" dirty="0" smtClean="0">
                <a:solidFill>
                  <a:srgbClr val="FF0000"/>
                </a:solidFill>
              </a:rPr>
              <a:t>لغة مدنية وعمران</a:t>
            </a:r>
            <a:r>
              <a:rPr lang="ar-SA" sz="2600" dirty="0" smtClean="0"/>
              <a:t>، ولو لم تكن لغة </a:t>
            </a:r>
            <a:r>
              <a:rPr lang="ar-SA" sz="2600" dirty="0" smtClean="0">
                <a:solidFill>
                  <a:srgbClr val="FF0000"/>
                </a:solidFill>
              </a:rPr>
              <a:t>متسعة الآفاق غنية بالمفردات و التراكيب</a:t>
            </a:r>
            <a:r>
              <a:rPr lang="ar-SA" sz="2600" dirty="0" smtClean="0"/>
              <a:t>، لما استطاع أسلافكم أن ينقلوا إليها علوم اليونان وآداب فارس والهند، ولألزمتهم الحاجة إلى تلك العلوم تعليم تلك اللغات، ولوفعلوا لأصبحوا عربا بعقول فارسية وأدمغة يونانية، ولو وقع ذلك لتغيّر مجرى التاريخ الإسلامي برُمته . </a:t>
            </a:r>
            <a:endParaRPr lang="en-US" sz="2600" dirty="0" smtClean="0"/>
          </a:p>
          <a:p>
            <a:pPr algn="just" rtl="1"/>
            <a:r>
              <a:rPr lang="ar-SA" sz="2600" dirty="0" smtClean="0"/>
              <a:t>-  لو لم تكن اللغة العربية </a:t>
            </a:r>
            <a:r>
              <a:rPr lang="ar-SA" sz="2600" dirty="0" smtClean="0">
                <a:solidFill>
                  <a:srgbClr val="FF0000"/>
                </a:solidFill>
              </a:rPr>
              <a:t>لغة عالمية </a:t>
            </a:r>
            <a:r>
              <a:rPr lang="ar-SA" sz="2600" dirty="0" smtClean="0"/>
              <a:t>لما وسعت علوم العالم، وما العالم إذ ذاك إلا هذه الأمم التي نقل عنها المسلمون .</a:t>
            </a:r>
            <a:endParaRPr lang="en-US" sz="2600" dirty="0" smtClean="0"/>
          </a:p>
          <a:p>
            <a:pPr algn="just" rtl="1"/>
            <a:r>
              <a:rPr lang="ar-SA" sz="2600" dirty="0" smtClean="0"/>
              <a:t>- قامت اللغة العربية </a:t>
            </a:r>
            <a:r>
              <a:rPr lang="ar-SA" sz="2600" dirty="0" smtClean="0">
                <a:solidFill>
                  <a:srgbClr val="FF0000"/>
                </a:solidFill>
              </a:rPr>
              <a:t>في أقل من نصف قرن بترجمة علوم هذه الأمم ونظمها الاجتماعية وآدابها فوعت الفلسفة بجميع فروعها، والرياضيات بجميع أصنافها، والطب والهندسة والآداب والاجتماع</a:t>
            </a:r>
            <a:r>
              <a:rPr lang="ar-SA" sz="2600" dirty="0" smtClean="0"/>
              <a:t>، وهذه هي العلوم التي تقوم عليها الحضارة العقلية في الأمم الغابرة و الحاضرة .</a:t>
            </a:r>
            <a:endParaRPr lang="en-US" sz="2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buFontTx/>
              <a:buChar char="-"/>
            </a:pPr>
            <a:r>
              <a:rPr lang="ar-SA" sz="2600" dirty="0" smtClean="0"/>
              <a:t>واللغة العربية هي التي </a:t>
            </a:r>
            <a:r>
              <a:rPr lang="ar-SA" sz="2600" dirty="0" smtClean="0">
                <a:solidFill>
                  <a:srgbClr val="FF0000"/>
                </a:solidFill>
              </a:rPr>
              <a:t>أفضلت على علماء الإسلام بكنوزها ودقائقها وأسرارها، وأمدّتهم بتلك الثروة الهائلة من المصطلحات العلمية و الفنية </a:t>
            </a:r>
            <a:r>
              <a:rPr lang="ar-SA" sz="2600" dirty="0" smtClean="0"/>
              <a:t>التي تعجز أية لغة من لغات العالم عن إحضارها بدون استعانة واستعارة ، فبحثوا في كل علم وبحثوا في كل فن وملأوا الدنيا مؤلفات ودواوين </a:t>
            </a:r>
          </a:p>
          <a:p>
            <a:pPr algn="just" rtl="1">
              <a:buFontTx/>
              <a:buChar char="-"/>
            </a:pPr>
            <a:r>
              <a:rPr lang="ar-SA" sz="2600" dirty="0" smtClean="0"/>
              <a:t>ومن هنا ندرك أن الحديث </a:t>
            </a:r>
            <a:r>
              <a:rPr lang="ar-SA" sz="2600" dirty="0" smtClean="0">
                <a:solidFill>
                  <a:srgbClr val="FF0000"/>
                </a:solidFill>
              </a:rPr>
              <a:t>لإصلاح وضع اللغة في المنظومة المعرفية للأمة ليس ترفا فكريا بقدر ما هو حديث عن بناء حضاري متكامل باعتبارها جزءا جوهريا في مشروع التجديد والإصلاح </a:t>
            </a:r>
            <a:r>
              <a:rPr lang="ar-SA" sz="2600" dirty="0" err="1" smtClean="0">
                <a:solidFill>
                  <a:srgbClr val="FF0000"/>
                </a:solidFill>
              </a:rPr>
              <a:t>و</a:t>
            </a:r>
            <a:r>
              <a:rPr lang="ar-SA" sz="2600" dirty="0" smtClean="0">
                <a:solidFill>
                  <a:srgbClr val="FF0000"/>
                </a:solidFill>
              </a:rPr>
              <a:t> التمهيد للنهضة المرجوة </a:t>
            </a:r>
            <a:r>
              <a:rPr lang="ar-SA" sz="2600" dirty="0" smtClean="0"/>
              <a:t>، ولا يمكن أن تحصل نهضة حقيقية بغير نهضة لغوية متزامنة مع المشروع كله ، وخادمة له ، سواء من ذلك ما يتعلق بتأصيل الفهم و التلقي للخطاب اللغوي من الوحي خصوصا ، و التراث العلمي الإسلامي عموما ، أو ما تعلق بالبلاغ و التواصل التعبيري المرتبط بالمفاهيم المكونة لهوية الأمة على الإجمال . </a:t>
            </a:r>
            <a:endParaRPr lang="en-US" sz="2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830763"/>
          </a:xfrm>
        </p:spPr>
        <p:txBody>
          <a:bodyPr/>
          <a:lstStyle/>
          <a:p>
            <a:pPr algn="just" rtl="1"/>
            <a:r>
              <a:rPr lang="ar-SA" sz="2600" dirty="0" smtClean="0"/>
              <a:t>- واللغة العربية لم تكن يوما نافلة في مجال التدافع الحضاري، وساحة الصراع الإيديولوجي إلا عند من لا يفقه سنن المغالبة بين الأمم والشعوب، </a:t>
            </a:r>
            <a:r>
              <a:rPr lang="ar-SA" sz="2600" dirty="0" smtClean="0">
                <a:solidFill>
                  <a:srgbClr val="FF0000"/>
                </a:solidFill>
              </a:rPr>
              <a:t>بل كانت ولا تزال من أهم مواقع الصراع الفكري، </a:t>
            </a:r>
            <a:r>
              <a:rPr lang="ar-SA" sz="2600" dirty="0" smtClean="0"/>
              <a:t>ومن أخطر أسلحة الإحتواء الإستراتيجي لثقافات الشعوب وتمييعها لإخراجها عن طبيعتها وصبغتها.</a:t>
            </a:r>
          </a:p>
          <a:p>
            <a:pPr algn="just" rtl="1"/>
            <a:r>
              <a:rPr lang="ar-SA" sz="2600" dirty="0" smtClean="0"/>
              <a:t>- ولابد أن ندرك أن </a:t>
            </a:r>
            <a:r>
              <a:rPr lang="ar-SA" sz="2600" dirty="0" err="1" smtClean="0">
                <a:solidFill>
                  <a:srgbClr val="FF0000"/>
                </a:solidFill>
              </a:rPr>
              <a:t>تفعيل</a:t>
            </a:r>
            <a:r>
              <a:rPr lang="ar-SA" sz="2600" dirty="0" smtClean="0">
                <a:solidFill>
                  <a:srgbClr val="FF0000"/>
                </a:solidFill>
              </a:rPr>
              <a:t> الثقافة رهن بتطور اللغة، ونمو اللغة يعكس القيم الثقافية للمجتمع الذي </a:t>
            </a:r>
            <a:r>
              <a:rPr lang="ar-SA" sz="2600" dirty="0" err="1" smtClean="0">
                <a:solidFill>
                  <a:srgbClr val="FF0000"/>
                </a:solidFill>
              </a:rPr>
              <a:t>يتكلمها</a:t>
            </a:r>
            <a:r>
              <a:rPr lang="ar-SA" sz="2600" dirty="0" smtClean="0"/>
              <a:t>، وهما مقياس لإمكانته وقدراته، وكيف نعرف هذه القيم عندما تختفي دلالات اللغة، وتغيض معانيها ومراميها وإشاراتها في حديث الناس وبرامج الإعلام وإعلانات الشركة وأسماء المحال ويافطات الإشهار .</a:t>
            </a:r>
            <a:endParaRPr lang="en-US" sz="2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err="1" smtClean="0"/>
              <a:t>إختراق</a:t>
            </a:r>
            <a:r>
              <a:rPr lang="ar-SA" sz="3200" b="1" dirty="0" smtClean="0"/>
              <a:t> الهوية ...وصدمة العولمة </a:t>
            </a:r>
            <a:endParaRPr lang="en-US" sz="3200" dirty="0"/>
          </a:p>
        </p:txBody>
      </p:sp>
      <p:sp>
        <p:nvSpPr>
          <p:cNvPr id="3" name="عنصر نائب للمحتوى 2"/>
          <p:cNvSpPr>
            <a:spLocks noGrp="1"/>
          </p:cNvSpPr>
          <p:nvPr>
            <p:ph idx="1"/>
          </p:nvPr>
        </p:nvSpPr>
        <p:spPr>
          <a:xfrm>
            <a:off x="152400" y="1371600"/>
            <a:ext cx="9448800" cy="4754563"/>
          </a:xfrm>
        </p:spPr>
        <p:txBody>
          <a:bodyPr/>
          <a:lstStyle/>
          <a:p>
            <a:pPr algn="just" rtl="1"/>
            <a:r>
              <a:rPr lang="ar-SA" sz="2600" dirty="0" smtClean="0"/>
              <a:t>- </a:t>
            </a:r>
            <a:r>
              <a:rPr lang="ar-SA" sz="2600" dirty="0" smtClean="0">
                <a:solidFill>
                  <a:srgbClr val="FF0000"/>
                </a:solidFill>
              </a:rPr>
              <a:t>التحدي الذي يواجه الهوية اللغوية في عصر الصدمة </a:t>
            </a:r>
            <a:r>
              <a:rPr lang="ar-SA" sz="2600" dirty="0" err="1" smtClean="0">
                <a:solidFill>
                  <a:srgbClr val="FF0000"/>
                </a:solidFill>
              </a:rPr>
              <a:t>العولمية</a:t>
            </a:r>
            <a:r>
              <a:rPr lang="ar-SA" sz="2600" dirty="0" smtClean="0">
                <a:solidFill>
                  <a:srgbClr val="FF0000"/>
                </a:solidFill>
              </a:rPr>
              <a:t> مرده إلى الشعور المبالغ فيه بأهمية اللغة الأجنبية</a:t>
            </a:r>
            <a:r>
              <a:rPr lang="ar-SA" sz="2600" dirty="0" smtClean="0"/>
              <a:t>، الناتج غالبا عن الانبهار بكل ما هو أجنبي ، و الظن الزائف بأن التقدم لا يأتي  إلا عن طريق إتقان اللغة الأجنبية للجميع ، بل و التحدث بها بين العرب أنفسهم </a:t>
            </a:r>
          </a:p>
          <a:p>
            <a:pPr algn="just" rtl="1"/>
            <a:r>
              <a:rPr lang="ar-SA" sz="2600" dirty="0" smtClean="0"/>
              <a:t>- ويمكن أن </a:t>
            </a:r>
            <a:r>
              <a:rPr lang="ar-SA" sz="2600" dirty="0" smtClean="0">
                <a:solidFill>
                  <a:srgbClr val="FF0000"/>
                </a:solidFill>
              </a:rPr>
              <a:t>نحصر مظاهر الصدمة </a:t>
            </a:r>
            <a:r>
              <a:rPr lang="ar-SA" sz="2600" dirty="0" err="1" smtClean="0">
                <a:solidFill>
                  <a:srgbClr val="FF0000"/>
                </a:solidFill>
              </a:rPr>
              <a:t>العولمية</a:t>
            </a:r>
            <a:r>
              <a:rPr lang="ar-SA" sz="2600" dirty="0" smtClean="0">
                <a:solidFill>
                  <a:srgbClr val="FF0000"/>
                </a:solidFill>
              </a:rPr>
              <a:t> في ميدان اللغة في العالم العربي في ثلاث مستويات  </a:t>
            </a:r>
            <a:r>
              <a:rPr lang="ar-SA" sz="2600" dirty="0" smtClean="0"/>
              <a:t>: </a:t>
            </a:r>
            <a:endParaRPr lang="en-US" sz="2600" dirty="0" smtClean="0"/>
          </a:p>
          <a:p>
            <a:pPr algn="just" rtl="1"/>
            <a:r>
              <a:rPr lang="ar-SA" sz="2600" b="1" u="sng" dirty="0" smtClean="0"/>
              <a:t>المستوى الأول : هو المستوى الشعبي : </a:t>
            </a:r>
            <a:r>
              <a:rPr lang="ar-SA" sz="2600" dirty="0" smtClean="0"/>
              <a:t>حيث :</a:t>
            </a:r>
            <a:endParaRPr lang="en-US" sz="2600" dirty="0" smtClean="0"/>
          </a:p>
          <a:p>
            <a:pPr algn="just" rtl="1"/>
            <a:r>
              <a:rPr lang="ar-SA" sz="2600" dirty="0" smtClean="0"/>
              <a:t>1 </a:t>
            </a:r>
            <a:r>
              <a:rPr lang="ar-SA" sz="2600" dirty="0" err="1" smtClean="0"/>
              <a:t>ـ</a:t>
            </a:r>
            <a:r>
              <a:rPr lang="ar-SA" sz="2600" dirty="0" smtClean="0"/>
              <a:t> التداول بالإنجليزية في الحياة اليومية      2 </a:t>
            </a:r>
            <a:r>
              <a:rPr lang="ar-SA" sz="2600" dirty="0" err="1" smtClean="0"/>
              <a:t>ـ</a:t>
            </a:r>
            <a:r>
              <a:rPr lang="ar-SA" sz="2600" dirty="0" smtClean="0"/>
              <a:t> كتابة لافتات المحلات التجارية </a:t>
            </a:r>
            <a:endParaRPr lang="en-US" sz="2600" dirty="0" smtClean="0"/>
          </a:p>
          <a:p>
            <a:pPr algn="just" rtl="1"/>
            <a:r>
              <a:rPr lang="ar-SA" sz="2600" dirty="0" smtClean="0"/>
              <a:t>3 </a:t>
            </a:r>
            <a:r>
              <a:rPr lang="ar-SA" sz="2600" dirty="0" err="1" smtClean="0"/>
              <a:t>ـ</a:t>
            </a:r>
            <a:r>
              <a:rPr lang="ar-SA" sz="2600" dirty="0" smtClean="0"/>
              <a:t> كتابة الإعلانات والإشهارات            4 </a:t>
            </a:r>
            <a:r>
              <a:rPr lang="ar-SA" sz="2600" dirty="0" err="1" smtClean="0"/>
              <a:t>ـ</a:t>
            </a:r>
            <a:r>
              <a:rPr lang="ar-SA" sz="2600" dirty="0" smtClean="0"/>
              <a:t> كتابة قوائم الطعام في المطاعم </a:t>
            </a:r>
            <a:endParaRPr lang="en-US" sz="2600" dirty="0" smtClean="0"/>
          </a:p>
          <a:p>
            <a:pPr algn="just" rtl="1"/>
            <a:r>
              <a:rPr lang="ar-SA" sz="2600" dirty="0" smtClean="0"/>
              <a:t> </a:t>
            </a:r>
            <a:endParaRPr lang="en-US" sz="2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r>
              <a:rPr lang="ar-SA" sz="2600" u="sng" dirty="0" smtClean="0"/>
              <a:t>المستوى الثاني : المستوى التقني </a:t>
            </a:r>
            <a:endParaRPr lang="en-US" sz="2600" dirty="0" smtClean="0"/>
          </a:p>
          <a:p>
            <a:pPr algn="just" rtl="1"/>
            <a:r>
              <a:rPr lang="ar-SA" sz="2600" dirty="0" smtClean="0"/>
              <a:t>في عصر </a:t>
            </a:r>
            <a:r>
              <a:rPr lang="ar-SA" sz="2600" dirty="0" err="1" smtClean="0"/>
              <a:t>الرقمنة</a:t>
            </a:r>
            <a:r>
              <a:rPr lang="ar-SA" sz="2600" dirty="0" smtClean="0"/>
              <a:t> المتطورة حيث أن  مشكلة الإنسان العربي المعاصر تكمن في أنه لا يستطيع أن يستورد حلولاً للتغلب على كثير من التحديات: </a:t>
            </a:r>
            <a:r>
              <a:rPr lang="ar-SA" sz="2600" dirty="0" smtClean="0">
                <a:solidFill>
                  <a:srgbClr val="FF0000"/>
                </a:solidFill>
              </a:rPr>
              <a:t>فلن يُترجِم له العالم الخارجي المعارفَ إلى العربية، ولن يقترح له برامجَ إصلاح لُغتِه</a:t>
            </a:r>
            <a:r>
              <a:rPr lang="ar-SA" sz="2600" dirty="0" smtClean="0"/>
              <a:t>، أو وسائلَ صنع المعارف بها</a:t>
            </a:r>
          </a:p>
          <a:p>
            <a:pPr algn="just" rtl="1"/>
            <a:r>
              <a:rPr lang="ar-SA" sz="2600" u="sng" dirty="0" smtClean="0"/>
              <a:t>التحدي الأول: لغةٌ بلا ذخيرة معرفيّة!: </a:t>
            </a:r>
            <a:r>
              <a:rPr lang="ar-SA" sz="2600" dirty="0" smtClean="0"/>
              <a:t>يعيش العالم العربي في كوكبٍ آخر بعيدٍ كليّةً عن </a:t>
            </a:r>
            <a:r>
              <a:rPr lang="ar-SA" sz="2600" dirty="0" smtClean="0">
                <a:solidFill>
                  <a:srgbClr val="FF0000"/>
                </a:solidFill>
              </a:rPr>
              <a:t>مشاريع بناء الذخائر الرقمية المعرفية التي أضحت مركز العلم والمعرفة في عالم اليوم</a:t>
            </a:r>
            <a:r>
              <a:rPr lang="ar-SA" sz="2600" dirty="0" smtClean="0"/>
              <a:t>!... في كل المجالات العلمية والتقنية، وفي معظمِ الحقول الثقافية والعمليّة، تمتلك اللغات (عدا العربية) اليوم قاعدةً تحتيةً معرفيّةً رقميةً متعدّدةَ الوسائط. دخلت صناعة المعارف فيها سباقاً يوميّاً</a:t>
            </a:r>
            <a:endParaRPr lang="en-US" sz="2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r>
              <a:rPr lang="ar-SA" sz="2600" u="sng" dirty="0" smtClean="0"/>
              <a:t>التحدي الثاني: </a:t>
            </a:r>
            <a:r>
              <a:rPr lang="ar-SA" sz="2600" u="sng" dirty="0" smtClean="0">
                <a:solidFill>
                  <a:srgbClr val="FF0000"/>
                </a:solidFill>
              </a:rPr>
              <a:t>لغةٌ تعاني من أنيميا الترجمة</a:t>
            </a:r>
            <a:r>
              <a:rPr lang="ar-SA" sz="2600" u="sng" dirty="0" smtClean="0"/>
              <a:t>!</a:t>
            </a:r>
            <a:r>
              <a:rPr lang="ar-SA" sz="2600" dirty="0" smtClean="0"/>
              <a:t>: كثير من </a:t>
            </a:r>
            <a:r>
              <a:rPr lang="ar-SA" sz="2600" dirty="0" smtClean="0">
                <a:solidFill>
                  <a:srgbClr val="FF0000"/>
                </a:solidFill>
              </a:rPr>
              <a:t>عيون الكتب العالمية لم تر النور بعد بالعربية! معظم أمهات الكتب الحديثة التي تشكّل نبراس الحضارة المعاصرة غير معروفة بالعربية</a:t>
            </a:r>
            <a:r>
              <a:rPr lang="ar-SA" sz="2600" dirty="0" smtClean="0"/>
              <a:t> التي كانت، في العصر العباسي، لغة الحضارة الكونية بفضل حملة </a:t>
            </a:r>
            <a:r>
              <a:rPr lang="ar-SA" sz="2600" dirty="0" smtClean="0">
                <a:solidFill>
                  <a:srgbClr val="FF0000"/>
                </a:solidFill>
              </a:rPr>
              <a:t>الترجمة</a:t>
            </a:r>
            <a:r>
              <a:rPr lang="ar-SA" sz="2600" dirty="0" smtClean="0"/>
              <a:t> الواسعة إليها للكتب الأجنبية في شتى المجالات من فلسفة ومنطق وطب وفلك ورياضيات وأدب، من مختلف اللغات الإغريقية والسريانية والفارسية </a:t>
            </a:r>
            <a:r>
              <a:rPr lang="ar-SA" sz="2600" dirty="0" err="1" smtClean="0"/>
              <a:t>والسنسكريتية</a:t>
            </a:r>
            <a:r>
              <a:rPr lang="ar-SA" sz="2600" dirty="0" smtClean="0"/>
              <a:t> والحبشية... التي أغنتها بروافد فكرية وكلمات ومصطلحات كثيرة.</a:t>
            </a:r>
          </a:p>
          <a:p>
            <a:pPr rtl="1"/>
            <a:r>
              <a:rPr lang="ar-SA" sz="2800" u="sng" dirty="0" smtClean="0"/>
              <a:t>التحدي الثالث: </a:t>
            </a:r>
            <a:r>
              <a:rPr lang="ar-SA" sz="2800" u="sng" dirty="0" smtClean="0">
                <a:solidFill>
                  <a:srgbClr val="FF0000"/>
                </a:solidFill>
              </a:rPr>
              <a:t>لغةٌ لم تكمل بعد بنائها التحتي الرقمي</a:t>
            </a:r>
            <a:r>
              <a:rPr lang="ar-SA" sz="2800" u="sng" dirty="0" smtClean="0"/>
              <a:t>! </a:t>
            </a:r>
            <a:r>
              <a:rPr lang="ar-SA" sz="2800" dirty="0" smtClean="0"/>
              <a:t>حيث </a:t>
            </a:r>
            <a:r>
              <a:rPr lang="ar-SA" sz="2800" dirty="0" smtClean="0">
                <a:solidFill>
                  <a:srgbClr val="FF0000"/>
                </a:solidFill>
              </a:rPr>
              <a:t>لا يوجد حتّى اليوم قارئٌ ضوئيٌّ آليٌّ لأحرف اللغة العربية يستحق أن يحمل هذا الاسم</a:t>
            </a:r>
            <a:r>
              <a:rPr lang="ar-SA" sz="2800" dirty="0" smtClean="0"/>
              <a:t>، رغم امتلاك اللغة الفارسية ذات الأحرف الشبيهة لذلك القارئ الضوئي! يُشكِّلُ عدم تصميم برمجيةِ قارئٍ ضوئيٍّ عربيٍّ حتى الآن عائقاً كبيراً يمنع دخولها عصر </a:t>
            </a:r>
            <a:r>
              <a:rPr lang="ar-SA" sz="2800" dirty="0" err="1" smtClean="0"/>
              <a:t>الرقمنة</a:t>
            </a:r>
            <a:endParaRPr lang="ar-SA" sz="2600" dirty="0" smtClean="0"/>
          </a:p>
          <a:p>
            <a:pPr algn="just" rtl="1"/>
            <a:endParaRPr lang="en-US" sz="2600"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447800"/>
            <a:ext cx="9601200" cy="4678363"/>
          </a:xfrm>
        </p:spPr>
        <p:txBody>
          <a:bodyPr/>
          <a:lstStyle/>
          <a:p>
            <a:pPr algn="just" rtl="1"/>
            <a:r>
              <a:rPr lang="ar-SA" sz="2600" dirty="0" smtClean="0"/>
              <a:t>- وتفتقر العربية أيضاً إلى </a:t>
            </a:r>
            <a:r>
              <a:rPr lang="ar-SA" sz="2600" dirty="0" smtClean="0">
                <a:solidFill>
                  <a:srgbClr val="FF0000"/>
                </a:solidFill>
              </a:rPr>
              <a:t>برمجيات كمبيوترية مناسبة لتصحيح نصوصها قبل وضعها على الإنترنت وللبحث عنها فيه</a:t>
            </a:r>
            <a:r>
              <a:rPr lang="ar-SA" sz="2600" dirty="0" smtClean="0"/>
              <a:t>. الموضوع خطيرٌ في الحقيقة لأن صفحات الإنترنت بالعربية (لاسيما منتديات الدردشة والحوارات، وصفحات الأخبار والتعليقات العامة على الأحداث اليومية والكتابات...) ملطّخةٌ بأدغال وأعداد فلكية من الأخطاء اللغوية والإملائية التي لا تخطر ببال.</a:t>
            </a:r>
          </a:p>
          <a:p>
            <a:pPr algn="just" rtl="1">
              <a:buFontTx/>
              <a:buChar char="-"/>
            </a:pPr>
            <a:r>
              <a:rPr lang="ar-SA" sz="2600" dirty="0" smtClean="0"/>
              <a:t>ويكفي معرفة أن عدد الكتب التي رقمنها مشروع </a:t>
            </a:r>
            <a:r>
              <a:rPr lang="ar-SA" sz="2600" dirty="0" err="1" smtClean="0"/>
              <a:t>غوغل</a:t>
            </a:r>
            <a:r>
              <a:rPr lang="ar-SA" sz="2600" dirty="0" smtClean="0"/>
              <a:t>، في عام 2007 فقط، مليون كتاباً، في حين أن </a:t>
            </a:r>
            <a:r>
              <a:rPr lang="ar-SA" sz="2600" dirty="0" smtClean="0">
                <a:solidFill>
                  <a:srgbClr val="FF0000"/>
                </a:solidFill>
              </a:rPr>
              <a:t>«مشروع الذخيرة العربية»، </a:t>
            </a:r>
            <a:r>
              <a:rPr lang="ar-SA" sz="2600" dirty="0" smtClean="0"/>
              <a:t>التي تدعمه الجامعة العربية بميزانية خاصة منذ 1975، لم يُرقمن حتى الآن إلا 230 كتاباً.</a:t>
            </a:r>
          </a:p>
          <a:p>
            <a:pPr algn="just" rtl="1">
              <a:buFontTx/>
              <a:buChar char="-"/>
            </a:pPr>
            <a:endParaRPr lang="en-US" sz="2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372600" cy="4754563"/>
          </a:xfrm>
        </p:spPr>
        <p:txBody>
          <a:bodyPr/>
          <a:lstStyle/>
          <a:p>
            <a:pPr algn="just" rtl="1"/>
            <a:r>
              <a:rPr lang="ar-SA" sz="2600" b="1" u="sng" dirty="0" smtClean="0"/>
              <a:t>المستوى الثالث : هو مستوى الخطاب الرسمي : </a:t>
            </a:r>
            <a:endParaRPr lang="en-US" sz="2600" b="1" dirty="0" smtClean="0"/>
          </a:p>
          <a:p>
            <a:pPr algn="just" rtl="1"/>
            <a:r>
              <a:rPr lang="ar-SA" sz="2600" dirty="0" smtClean="0"/>
              <a:t>- لأن </a:t>
            </a:r>
            <a:r>
              <a:rPr lang="ar-SA" sz="2600" dirty="0" smtClean="0">
                <a:solidFill>
                  <a:srgbClr val="FF0000"/>
                </a:solidFill>
              </a:rPr>
              <a:t>الخطاب فيه من أقوى المؤثرات في وسائل الإعلام الحديثة</a:t>
            </a:r>
            <a:r>
              <a:rPr lang="ar-SA" sz="2600" dirty="0" smtClean="0"/>
              <a:t>، وربما في كل العصور وفي جميع البلدان ، فالمسؤول مهما كانت صفته ومرتبته يؤثر على سامعيه ومشاهديه بنطقه وصوته وفصاحته إذا تفصح ولحنه إذا لحن. </a:t>
            </a:r>
          </a:p>
          <a:p>
            <a:pPr algn="just" rtl="1"/>
            <a:r>
              <a:rPr lang="ar-SA" sz="2600" dirty="0" smtClean="0"/>
              <a:t>- </a:t>
            </a:r>
            <a:r>
              <a:rPr lang="ar-SA" sz="2600" dirty="0" smtClean="0">
                <a:solidFill>
                  <a:srgbClr val="FF0000"/>
                </a:solidFill>
              </a:rPr>
              <a:t>وبعض الرسميين يجهلون العربية</a:t>
            </a:r>
            <a:r>
              <a:rPr lang="ar-SA" sz="2600" dirty="0" smtClean="0"/>
              <a:t>، فراحوا يخاطبون الناس بلحن فاحش ، وأخطاء لا يقع فيها حتى فتيان المدارس، وبأسلوب لا يساعد على التأثير في المتلقي مهما بذلوا من جهد ومهما أحاطوا أنفسهم بوسائل الإعلام التي يصنعون بها هالة لأنفسهم وفي آخر المطاف يخرج خطابهم مشوش الأداء ، مضطرب المعاني ، ممسوخ الألفاظ ، فلا يؤثر في سامع أو متابع. والمفترض في </a:t>
            </a:r>
            <a:r>
              <a:rPr lang="ar-SA" sz="2600" dirty="0" smtClean="0">
                <a:solidFill>
                  <a:srgbClr val="FF0000"/>
                </a:solidFill>
              </a:rPr>
              <a:t>أصحاب الخطاب الرسمي أنهم حماة الديار والتراث والأوصياء على الأخلاق والقيم، وأيضا هم القدوة الحسنة للشباب والموظفين ورجال الإعلام فيما يتعلق باللغة العربية</a:t>
            </a:r>
            <a:r>
              <a:rPr lang="ar-SA" sz="2600" dirty="0" smtClean="0"/>
              <a:t>.</a:t>
            </a:r>
            <a:endParaRPr lang="en-US" sz="2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نحو أداء أفضل للغة العربية: </a:t>
            </a:r>
            <a:endParaRPr lang="en-US" sz="3200" dirty="0"/>
          </a:p>
        </p:txBody>
      </p:sp>
      <p:sp>
        <p:nvSpPr>
          <p:cNvPr id="3" name="عنصر نائب للمحتوى 2"/>
          <p:cNvSpPr>
            <a:spLocks noGrp="1"/>
          </p:cNvSpPr>
          <p:nvPr>
            <p:ph idx="1"/>
          </p:nvPr>
        </p:nvSpPr>
        <p:spPr>
          <a:xfrm>
            <a:off x="228600" y="1295400"/>
            <a:ext cx="9448800" cy="4830763"/>
          </a:xfrm>
        </p:spPr>
        <p:txBody>
          <a:bodyPr/>
          <a:lstStyle/>
          <a:p>
            <a:pPr algn="just" rtl="1"/>
            <a:r>
              <a:rPr lang="ar-SA" sz="2600" dirty="0" smtClean="0"/>
              <a:t>1. اللغة العربية </a:t>
            </a:r>
            <a:r>
              <a:rPr lang="ar-SA" sz="2600" dirty="0" smtClean="0">
                <a:solidFill>
                  <a:srgbClr val="FF0000"/>
                </a:solidFill>
              </a:rPr>
              <a:t>تحتاج إلى مراجعة مستمرة </a:t>
            </a:r>
            <a:r>
              <a:rPr lang="ar-SA" sz="2600" dirty="0" smtClean="0"/>
              <a:t>تستهدف اكتشاف التحولات التي تطرأ على برامجها وأنظمتها المختلفة بهدف رصد استجاباتها ، واتخاذ التدابير اللسانية الكفيلة بمواجهة المخاطر التي تجابهها .</a:t>
            </a:r>
          </a:p>
          <a:p>
            <a:pPr algn="just" rtl="1"/>
            <a:r>
              <a:rPr lang="ar-SA" sz="2600" dirty="0" smtClean="0"/>
              <a:t>2. وضع </a:t>
            </a:r>
            <a:r>
              <a:rPr lang="ar-SA" sz="2600" dirty="0" smtClean="0">
                <a:solidFill>
                  <a:srgbClr val="FF0000"/>
                </a:solidFill>
              </a:rPr>
              <a:t>مشروع متكامل يضع في الاعتبار مطالبة الأجيال الحاضرة بالالتزام بالحد الأدنى من أساليب  اللغة وجمالياتها</a:t>
            </a:r>
            <a:r>
              <a:rPr lang="ar-SA" sz="2600" dirty="0" smtClean="0"/>
              <a:t>، مع بذل الجهد المتواصل </a:t>
            </a:r>
            <a:r>
              <a:rPr lang="ar-SA" sz="2600" dirty="0" smtClean="0">
                <a:solidFill>
                  <a:srgbClr val="FF0000"/>
                </a:solidFill>
              </a:rPr>
              <a:t>لملاحقة التطورات التقنية</a:t>
            </a:r>
            <a:r>
              <a:rPr lang="ar-SA" sz="2600" dirty="0" smtClean="0"/>
              <a:t>، وإيجاد خطط عملية ممكنة وقادرة على مواجهة المخاطر المحدقة لنثبت أن اللغة العربية.</a:t>
            </a:r>
          </a:p>
          <a:p>
            <a:pPr algn="just" rtl="1"/>
            <a:r>
              <a:rPr lang="ar-SA" sz="2600" dirty="0" smtClean="0"/>
              <a:t>3. ولوج </a:t>
            </a:r>
            <a:r>
              <a:rPr lang="ar-SA" sz="2600" dirty="0" smtClean="0">
                <a:solidFill>
                  <a:srgbClr val="FF0000"/>
                </a:solidFill>
              </a:rPr>
              <a:t>عالم الفضائيات بثقل لغوي يصنع اللسان القويم </a:t>
            </a:r>
            <a:r>
              <a:rPr lang="ar-SA" sz="2600" dirty="0" smtClean="0"/>
              <a:t>، وينشء الإحساس بالعزة عند التحدث بالعربية، فقد باتت الفضائيات اليوم مكوّنا أساسيا من مكونات قوى التحول اللغوية التي تملك القدرة على فرض استجابات وتوجهات في عقول المشاهدين وسلوكهم ومواقفهم ، كما أن لها دورا تخريبيا يكمن في ما تفرضه على برامج .......المشاهدين اللغوية والفكرية من أنماط لغوية</a:t>
            </a:r>
            <a:endParaRPr lang="en-US" sz="2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algn="just" rtl="1"/>
            <a:r>
              <a:rPr lang="ar-SA" sz="2600" dirty="0" smtClean="0"/>
              <a:t>4. </a:t>
            </a:r>
            <a:r>
              <a:rPr lang="ar-SA" sz="2600" dirty="0" smtClean="0">
                <a:solidFill>
                  <a:srgbClr val="FF0000"/>
                </a:solidFill>
              </a:rPr>
              <a:t>إبطال المغالطة التي ترى أن العربية عاجزة عن إبرام العقود والصفقات والإشهارات الترويجية</a:t>
            </a:r>
            <a:r>
              <a:rPr lang="ar-SA" sz="2600" dirty="0" smtClean="0"/>
              <a:t>، ذلك أن الانحياز الاقتصاد المطلق للإنجليزية بوصفها لغة تداولية وإقصاء العربية يتضمن تبعية شاملة تؤذن بخراب العمران اللغوي وتبشر بالتبعية  والاغتراب .</a:t>
            </a:r>
          </a:p>
          <a:p>
            <a:pPr algn="just" rtl="1"/>
            <a:r>
              <a:rPr lang="ar-SA" sz="2600" dirty="0" smtClean="0"/>
              <a:t>5. </a:t>
            </a:r>
            <a:r>
              <a:rPr lang="ar-SA" sz="2600" dirty="0" smtClean="0">
                <a:solidFill>
                  <a:srgbClr val="FF0000"/>
                </a:solidFill>
              </a:rPr>
              <a:t>دعوة وزارة التربية والتعليم </a:t>
            </a:r>
            <a:r>
              <a:rPr lang="ar-SA" sz="2600" dirty="0" smtClean="0"/>
              <a:t>في كل بلد عربي للعمل على تعميم فكرة إنشاء مدارس ابتدائية تعتمد فيها اللغة العربية لغة وحيدة للتواصل في هذه المدرسة دون أي استخدام للعامية طوال اليوم المدرسي ، داخل الصف وخارجه . </a:t>
            </a:r>
          </a:p>
          <a:p>
            <a:pPr algn="just" rtl="1"/>
            <a:r>
              <a:rPr lang="ar-SA" sz="2800" dirty="0" smtClean="0"/>
              <a:t>6. </a:t>
            </a:r>
            <a:r>
              <a:rPr lang="ar-SA" sz="2600" dirty="0" smtClean="0"/>
              <a:t>أن </a:t>
            </a:r>
            <a:r>
              <a:rPr lang="ar-SA" sz="2600" dirty="0" smtClean="0">
                <a:solidFill>
                  <a:srgbClr val="FF0000"/>
                </a:solidFill>
              </a:rPr>
              <a:t>ثمة ربطا مطردا بين تقدم اللسانيات الحاسوبية العربية ومنجزاتها وتقدم العربية وتهيئتها لمستقبل أفضل</a:t>
            </a:r>
            <a:r>
              <a:rPr lang="ar-SA" sz="2600" dirty="0" smtClean="0"/>
              <a:t>، وذلك أن تعريب الحاسوب وملحقاته ومعداته سيكفل توفير برامج عربية صالحة لبناء مجتمع المعرفة المنشود ، ويظهر أن هناك عوامل تجعل من هذا </a:t>
            </a:r>
            <a:r>
              <a:rPr lang="ar-SA" sz="2600" dirty="0" smtClean="0">
                <a:solidFill>
                  <a:srgbClr val="FF0000"/>
                </a:solidFill>
              </a:rPr>
              <a:t>التعريب قضية مصيرية وتسهل تعميمه</a:t>
            </a:r>
            <a:r>
              <a:rPr lang="ar-SA" sz="2600" dirty="0" smtClean="0"/>
              <a:t>، منها :</a:t>
            </a:r>
            <a:endParaRPr lang="en-US" sz="2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r>
              <a:rPr lang="ar-SA" sz="2500" dirty="0" smtClean="0"/>
              <a:t> أـ استخدام كثير من </a:t>
            </a:r>
            <a:r>
              <a:rPr lang="ar-SA" sz="2500" dirty="0" smtClean="0">
                <a:solidFill>
                  <a:srgbClr val="FF0000"/>
                </a:solidFill>
              </a:rPr>
              <a:t>الشعوب للحرف العربي </a:t>
            </a:r>
            <a:r>
              <a:rPr lang="ar-SA" sz="2500" dirty="0" smtClean="0"/>
              <a:t>( باكستان ـ إيران...) </a:t>
            </a:r>
            <a:endParaRPr lang="en-US" sz="2500" dirty="0" smtClean="0"/>
          </a:p>
          <a:p>
            <a:pPr algn="just" rtl="1"/>
            <a:r>
              <a:rPr lang="ar-SA" sz="2500" dirty="0" smtClean="0"/>
              <a:t>ب </a:t>
            </a:r>
            <a:r>
              <a:rPr lang="ar-SA" sz="2500" dirty="0" err="1" smtClean="0"/>
              <a:t>ـ</a:t>
            </a:r>
            <a:r>
              <a:rPr lang="ar-SA" sz="2500" dirty="0" smtClean="0"/>
              <a:t> </a:t>
            </a:r>
            <a:r>
              <a:rPr lang="ar-SA" sz="2500" dirty="0" smtClean="0">
                <a:solidFill>
                  <a:srgbClr val="FF0000"/>
                </a:solidFill>
              </a:rPr>
              <a:t>النشر الالكتروني </a:t>
            </a:r>
            <a:r>
              <a:rPr lang="ar-SA" sz="2500" dirty="0" smtClean="0"/>
              <a:t>باللغة العربية.</a:t>
            </a:r>
            <a:endParaRPr lang="en-US" sz="2500" dirty="0" smtClean="0"/>
          </a:p>
          <a:p>
            <a:pPr algn="just" rtl="1"/>
            <a:r>
              <a:rPr lang="ar-SA" sz="2500" dirty="0" smtClean="0"/>
              <a:t>ج </a:t>
            </a:r>
            <a:r>
              <a:rPr lang="ar-SA" sz="2500" dirty="0" err="1" smtClean="0"/>
              <a:t>ـ</a:t>
            </a:r>
            <a:r>
              <a:rPr lang="ar-SA" sz="2500" dirty="0" smtClean="0"/>
              <a:t> الإفادة مما تزخر </a:t>
            </a:r>
            <a:r>
              <a:rPr lang="ar-SA" sz="2500" dirty="0" err="1" smtClean="0"/>
              <a:t>به</a:t>
            </a:r>
            <a:r>
              <a:rPr lang="ar-SA" sz="2500" dirty="0" smtClean="0"/>
              <a:t> </a:t>
            </a:r>
            <a:r>
              <a:rPr lang="ar-SA" sz="2500" dirty="0" smtClean="0">
                <a:solidFill>
                  <a:srgbClr val="FF0000"/>
                </a:solidFill>
              </a:rPr>
              <a:t>الشبكة العالمية </a:t>
            </a:r>
            <a:r>
              <a:rPr lang="ar-SA" sz="2500" dirty="0" smtClean="0"/>
              <a:t>من مواقع لتعليم اللغة الإنجليزية وتعلمها للناطقين </a:t>
            </a:r>
            <a:r>
              <a:rPr lang="ar-SA" sz="2500" dirty="0" err="1" smtClean="0"/>
              <a:t>بها</a:t>
            </a:r>
            <a:r>
              <a:rPr lang="ar-SA" sz="2500" dirty="0" smtClean="0"/>
              <a:t> وللأجانب، وتطوير مواقع مشابهة لخدمة اللغة العربية وتعليمها . </a:t>
            </a:r>
            <a:endParaRPr lang="en-US" sz="2500" dirty="0" smtClean="0"/>
          </a:p>
          <a:p>
            <a:pPr algn="just" rtl="1"/>
            <a:r>
              <a:rPr lang="ar-SA" sz="2500" dirty="0" smtClean="0"/>
              <a:t>د </a:t>
            </a:r>
            <a:r>
              <a:rPr lang="ar-SA" sz="2500" dirty="0" err="1" smtClean="0"/>
              <a:t>ـ</a:t>
            </a:r>
            <a:r>
              <a:rPr lang="ar-SA" sz="2500" dirty="0" smtClean="0"/>
              <a:t> نشر العربية في الخارج وذلك </a:t>
            </a:r>
            <a:r>
              <a:rPr lang="ar-SA" sz="2500" dirty="0" smtClean="0">
                <a:solidFill>
                  <a:srgbClr val="FF0000"/>
                </a:solidFill>
              </a:rPr>
              <a:t>بافتتاح المدارس العربية التي تعتني بتدريس العربية والثقافة الإسلامية، وشد الجاليات المسلمة إلى التراث العربي</a:t>
            </a:r>
            <a:r>
              <a:rPr lang="ar-SA" sz="2500" dirty="0" smtClean="0"/>
              <a:t>، وتقديم المنح للطلبة الراغبين في تعلم العربية  ونشرها. </a:t>
            </a:r>
            <a:endParaRPr lang="en-US" sz="2500" dirty="0" smtClean="0"/>
          </a:p>
          <a:p>
            <a:pPr algn="just" rtl="1"/>
            <a:r>
              <a:rPr lang="ar-SA" sz="2500" dirty="0" smtClean="0"/>
              <a:t>هـ </a:t>
            </a:r>
            <a:r>
              <a:rPr lang="ar-SA" sz="2500" dirty="0" smtClean="0">
                <a:solidFill>
                  <a:srgbClr val="FF0000"/>
                </a:solidFill>
              </a:rPr>
              <a:t>اشتراط إتقان اللغة العربية للعمالة الوافدة </a:t>
            </a:r>
            <a:r>
              <a:rPr lang="ar-SA" sz="2500" dirty="0" smtClean="0"/>
              <a:t>إلى البلدان العربية وخاصة بلدان الخليج العربي  التي أصبح الهندي فيها مثلا يغضب منك لأنك لا تفهم لغته الهندية .</a:t>
            </a:r>
            <a:endParaRPr lang="en-US" sz="2500" dirty="0" smtClean="0"/>
          </a:p>
          <a:p>
            <a:r>
              <a:rPr lang="ar-SA" sz="2500" dirty="0" smtClean="0"/>
              <a:t>و- </a:t>
            </a:r>
            <a:r>
              <a:rPr lang="ar-SA" sz="2500" dirty="0" smtClean="0">
                <a:solidFill>
                  <a:srgbClr val="FF0000"/>
                </a:solidFill>
              </a:rPr>
              <a:t>اشتراط ترجمة كل ما يكتب على البضائع المستوردة إلى اللغة العربية</a:t>
            </a:r>
            <a:r>
              <a:rPr lang="ar-SA" sz="2500" dirty="0" smtClean="0"/>
              <a:t>، وعدّ هذا المطلب شرطا للتعامل التجاري مع الشركات و الدول المصدرة </a:t>
            </a:r>
            <a:endParaRPr lang="en-US" sz="25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الأسس العلمية لبناء منهج تعلم اللغة العربية:</a:t>
            </a:r>
            <a:endParaRPr lang="en-US" sz="3200" dirty="0"/>
          </a:p>
        </p:txBody>
      </p:sp>
      <p:sp>
        <p:nvSpPr>
          <p:cNvPr id="3" name="عنصر نائب للمحتوى 2"/>
          <p:cNvSpPr>
            <a:spLocks noGrp="1"/>
          </p:cNvSpPr>
          <p:nvPr>
            <p:ph idx="1"/>
          </p:nvPr>
        </p:nvSpPr>
        <p:spPr>
          <a:xfrm>
            <a:off x="228600" y="1371600"/>
            <a:ext cx="9448800" cy="4754563"/>
          </a:xfrm>
        </p:spPr>
        <p:txBody>
          <a:bodyPr/>
          <a:lstStyle/>
          <a:p>
            <a:pPr lvl="0" algn="just" rtl="1"/>
            <a:r>
              <a:rPr lang="ar-SA" sz="2600" dirty="0" smtClean="0"/>
              <a:t>1. يجب أن </a:t>
            </a:r>
            <a:r>
              <a:rPr lang="ar-SA" sz="2600" dirty="0" smtClean="0">
                <a:solidFill>
                  <a:srgbClr val="FF0000"/>
                </a:solidFill>
              </a:rPr>
              <a:t>يراعي هذا المنهج التصور الإسلامي للكون والإنسان والحياة </a:t>
            </a:r>
            <a:r>
              <a:rPr lang="ar-SA" sz="2600" dirty="0" smtClean="0"/>
              <a:t>، مع الاهتمام ببيان مركز الإنسان في الكون ووظيفته في الحياة.</a:t>
            </a:r>
            <a:endParaRPr lang="en-US" sz="2600" dirty="0" smtClean="0"/>
          </a:p>
          <a:p>
            <a:pPr algn="just" rtl="1"/>
            <a:r>
              <a:rPr lang="ar-SA" sz="2600" dirty="0" smtClean="0"/>
              <a:t>2. يجب أن </a:t>
            </a:r>
            <a:r>
              <a:rPr lang="ar-SA" sz="2600" dirty="0" smtClean="0">
                <a:solidFill>
                  <a:srgbClr val="FF0000"/>
                </a:solidFill>
              </a:rPr>
              <a:t>يراعي في بنائه أيضاً طبيعة التلميذ في كل مرحلة</a:t>
            </a:r>
            <a:r>
              <a:rPr lang="ar-SA" sz="2600" dirty="0" smtClean="0"/>
              <a:t>، ومتطلبات نموه العقلي والنفسي والجسمي والاجتماعي، وكيف تسهم اللغة في عملية التنمية الشاملة المتكاملة لشخصية المتعلم وتكوين سمات الإنسان الصالح فيه.</a:t>
            </a:r>
          </a:p>
          <a:p>
            <a:pPr lvl="0" algn="just" rtl="1"/>
            <a:r>
              <a:rPr lang="ar-SA" sz="2600" dirty="0" smtClean="0"/>
              <a:t>3. يجب أن </a:t>
            </a:r>
            <a:r>
              <a:rPr lang="ar-SA" sz="2600" dirty="0" smtClean="0">
                <a:solidFill>
                  <a:srgbClr val="FF0000"/>
                </a:solidFill>
              </a:rPr>
              <a:t>يراعى المنهج أيضا منطق مادة اللغة العربية وخصائصها </a:t>
            </a:r>
            <a:r>
              <a:rPr lang="ar-SA" sz="2600" dirty="0" smtClean="0"/>
              <a:t>التي لابد من أخذها في عملية التعلم، ووظائفها التي لابد من العمل على تحقيقها.</a:t>
            </a:r>
            <a:endParaRPr lang="en-US" sz="2600" dirty="0" smtClean="0"/>
          </a:p>
          <a:p>
            <a:pPr algn="just" rtl="1"/>
            <a:endParaRPr lang="en-US" sz="2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3200" b="1" dirty="0" smtClean="0"/>
              <a:t>كيف نحافظ على اللغة العربية بين الطلاب؟</a:t>
            </a:r>
            <a:endParaRPr lang="en-US" sz="3200" b="1" dirty="0"/>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600" dirty="0" smtClean="0"/>
              <a:t>- لا شك أن </a:t>
            </a:r>
            <a:r>
              <a:rPr lang="ar-SA" sz="2600" dirty="0" smtClean="0">
                <a:solidFill>
                  <a:srgbClr val="FF0000"/>
                </a:solidFill>
              </a:rPr>
              <a:t>اللغة العربية هي قلب الهوية القومية والوطنية وروح هذه الأمة</a:t>
            </a:r>
            <a:r>
              <a:rPr lang="ar-SA" sz="2600" dirty="0" smtClean="0"/>
              <a:t>.. والولاء لهذه اللغة يأتي من باب الانتماء لهذه الأرض وثقافتها وللغتها لغة القرآن الكريم فهي لغة حضارة ولسان مشترك يجمع بين أكثر من مليار مسلم في شتى أنحاء الكرة الأرضية.. ولغتنا اليوم تمر بمرحلة غاية في الخطورة بهدف </a:t>
            </a:r>
            <a:r>
              <a:rPr lang="ar-SA" sz="2600" dirty="0" err="1" smtClean="0"/>
              <a:t>تهميشها</a:t>
            </a:r>
            <a:r>
              <a:rPr lang="ar-SA" sz="2600" dirty="0" smtClean="0"/>
              <a:t> والتقليل منها رغم أنها لغة الإبداع والابتكار والتطور والاختراع</a:t>
            </a:r>
            <a:r>
              <a:rPr lang="ar-EG" sz="2600" dirty="0" smtClean="0"/>
              <a:t>. </a:t>
            </a:r>
            <a:endParaRPr lang="en-US" sz="2600" dirty="0" smtClean="0"/>
          </a:p>
          <a:p>
            <a:pPr algn="just" rtl="1">
              <a:buFontTx/>
              <a:buChar char="-"/>
            </a:pPr>
            <a:r>
              <a:rPr lang="ar-SA" sz="2600" dirty="0" smtClean="0">
                <a:solidFill>
                  <a:srgbClr val="FF0000"/>
                </a:solidFill>
              </a:rPr>
              <a:t>وما يحدث اليوم للغة العربية هو نفس المخطط بل أخطر مما حدث في أيام الاستعمار </a:t>
            </a:r>
            <a:r>
              <a:rPr lang="ar-SA" sz="2600" dirty="0" smtClean="0"/>
              <a:t>خاصة بعد أن تحول التعليم في المدارس والجامعات إلى اللغة الإنجليزية.</a:t>
            </a:r>
          </a:p>
          <a:p>
            <a:pPr algn="just" rtl="1">
              <a:buFontTx/>
              <a:buChar char="-"/>
            </a:pPr>
            <a:r>
              <a:rPr lang="ar-SA" sz="2800" dirty="0" smtClean="0"/>
              <a:t>إن </a:t>
            </a:r>
            <a:r>
              <a:rPr lang="ar-SA" sz="2800" dirty="0" smtClean="0">
                <a:solidFill>
                  <a:srgbClr val="FF0000"/>
                </a:solidFill>
              </a:rPr>
              <a:t>عولمة الثقافة وسيادة اللغة الإنجليزية أكثر خطورة على اللغة العربية والهوية الوطنية من الاستعمار </a:t>
            </a:r>
            <a:r>
              <a:rPr lang="ar-SA" sz="2800" dirty="0" smtClean="0"/>
              <a:t>وأن استمرار مثل هذا الوضع الذي نعيشه على مدى 50 عاما سيؤدي إلى موت اللغة العربية.</a:t>
            </a:r>
            <a:endParaRPr lang="en-US" sz="2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372600" cy="4678363"/>
          </a:xfrm>
        </p:spPr>
        <p:txBody>
          <a:bodyPr/>
          <a:lstStyle/>
          <a:p>
            <a:pPr algn="just" rtl="1"/>
            <a:r>
              <a:rPr lang="ar-SA" sz="2600" dirty="0" smtClean="0"/>
              <a:t>- إن </a:t>
            </a:r>
            <a:r>
              <a:rPr lang="ar-SA" sz="2600" dirty="0" smtClean="0">
                <a:solidFill>
                  <a:srgbClr val="FF0000"/>
                </a:solidFill>
              </a:rPr>
              <a:t>توسيع مصادر تعلم اللغة العربية لتتجاوز الصف والكتاب المدرسي هو السبيل الوحيد لتطوير مهارات الطالب </a:t>
            </a:r>
            <a:r>
              <a:rPr lang="ar-SA" sz="2600" dirty="0" smtClean="0"/>
              <a:t>في الاستماع والحديث بالعربية المعاصرة، فضلا عن أن الكتاب المدرسي يجب أن يتخطى الشكل الورقي البحت ويستفيد من إمكانيات ثقافة الصورة والحاسوب.</a:t>
            </a:r>
          </a:p>
          <a:p>
            <a:pPr algn="just" rtl="1">
              <a:buFontTx/>
              <a:buChar char="-"/>
            </a:pPr>
            <a:r>
              <a:rPr lang="ar-SA" sz="2600" dirty="0" smtClean="0">
                <a:solidFill>
                  <a:srgbClr val="FF0000"/>
                </a:solidFill>
              </a:rPr>
              <a:t>وقد يسارع البعض إلى طريق فاشل كما حدث في مصر إلى زيادة ساعات تدريس النحو </a:t>
            </a:r>
            <a:r>
              <a:rPr lang="ar-SA" sz="2600" dirty="0" smtClean="0"/>
              <a:t>باعتباره المفتاح السحري، وأزعم أن طرق تدريس النحو العربي هي من أكبر العوائق التي تحول بين الطالب وبين تعلم العربية.</a:t>
            </a:r>
          </a:p>
          <a:p>
            <a:pPr algn="just" rtl="1">
              <a:buFontTx/>
              <a:buChar char="-"/>
            </a:pPr>
            <a:r>
              <a:rPr lang="ar-SA" sz="2800" dirty="0" smtClean="0"/>
              <a:t>إن </a:t>
            </a:r>
            <a:r>
              <a:rPr lang="ar-SA" sz="2800" dirty="0" smtClean="0">
                <a:solidFill>
                  <a:srgbClr val="FF0000"/>
                </a:solidFill>
              </a:rPr>
              <a:t>إعداد مقررات اللغة العربية لغير المتخصصين </a:t>
            </a:r>
            <a:r>
              <a:rPr lang="ar-SA" sz="2800" dirty="0" err="1" smtClean="0">
                <a:solidFill>
                  <a:srgbClr val="FF0000"/>
                </a:solidFill>
              </a:rPr>
              <a:t>بها</a:t>
            </a:r>
            <a:r>
              <a:rPr lang="ar-SA" sz="2800" dirty="0" smtClean="0">
                <a:solidFill>
                  <a:srgbClr val="FF0000"/>
                </a:solidFill>
              </a:rPr>
              <a:t> </a:t>
            </a:r>
            <a:r>
              <a:rPr lang="ar-SA" sz="2800" dirty="0" smtClean="0"/>
              <a:t>هو الوسيلة الحقيقية لإبقاء صلة الطالب الجامعي باللغة العربية وإكسابه المهارات الأساسية</a:t>
            </a:r>
            <a:r>
              <a:rPr lang="en-US" sz="2800" dirty="0" smtClean="0"/>
              <a:t>. </a:t>
            </a:r>
          </a:p>
          <a:p>
            <a:pPr algn="just" rtl="1">
              <a:buFontTx/>
              <a:buChar char="-"/>
            </a:pPr>
            <a:endParaRPr lang="en-US" sz="2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dirty="0" smtClean="0"/>
              <a:t>- إن تعلم لغة أجنبية وإجادتها ضرورة في عصرنا ولكن هذا </a:t>
            </a:r>
            <a:r>
              <a:rPr lang="ar-SA" sz="2600" dirty="0" smtClean="0">
                <a:solidFill>
                  <a:srgbClr val="FF0000"/>
                </a:solidFill>
              </a:rPr>
              <a:t>لا ينبغي أن يتم على حساب اللغة القومية التي يجب أن تدرس </a:t>
            </a:r>
            <a:r>
              <a:rPr lang="ar-SA" sz="2600" dirty="0" err="1" smtClean="0">
                <a:solidFill>
                  <a:srgbClr val="FF0000"/>
                </a:solidFill>
              </a:rPr>
              <a:t>بها</a:t>
            </a:r>
            <a:r>
              <a:rPr lang="ar-SA" sz="2600" dirty="0" smtClean="0">
                <a:solidFill>
                  <a:srgbClr val="FF0000"/>
                </a:solidFill>
              </a:rPr>
              <a:t> غالبية المقررات الجامعية </a:t>
            </a:r>
            <a:r>
              <a:rPr lang="ar-SA" sz="2600" dirty="0" smtClean="0"/>
              <a:t>في مجال الإنسانيات، وما لا يقل عن ثلث المقررات في المجالات الأخرى.. </a:t>
            </a:r>
            <a:r>
              <a:rPr lang="ar-SA" sz="2600" dirty="0" smtClean="0">
                <a:solidFill>
                  <a:srgbClr val="FF0000"/>
                </a:solidFill>
              </a:rPr>
              <a:t>إن تدريس غالبية المقررات الجامعية باللغة الإنجليزية يقطع صلة الطالب بلغته العربية ويفقده ما اكتسبه </a:t>
            </a:r>
            <a:r>
              <a:rPr lang="ar-SA" sz="2600" dirty="0" smtClean="0"/>
              <a:t>خلال مرحلة ما قبل الجامعة.</a:t>
            </a:r>
            <a:endParaRPr lang="en-US" sz="2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3200" b="1" dirty="0" smtClean="0"/>
              <a:t>الطلبة العرب ودورهم في الحفاظ على الثقافة العربية</a:t>
            </a:r>
            <a:endParaRPr lang="en-US" sz="3200" b="1"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EG" sz="2600" dirty="0" smtClean="0"/>
              <a:t>ومما </a:t>
            </a:r>
            <a:r>
              <a:rPr lang="ar-EG" sz="2600" b="1" u="sng" dirty="0" smtClean="0">
                <a:solidFill>
                  <a:srgbClr val="FF0000"/>
                </a:solidFill>
              </a:rPr>
              <a:t>يجب لهم من حقوق </a:t>
            </a:r>
            <a:r>
              <a:rPr lang="ar-EG" sz="2600" dirty="0" smtClean="0"/>
              <a:t>ما يلي:</a:t>
            </a:r>
            <a:endParaRPr lang="en-US" sz="2600" dirty="0" smtClean="0"/>
          </a:p>
          <a:p>
            <a:pPr lvl="0" algn="just" rtl="1"/>
            <a:r>
              <a:rPr lang="ar-SA" sz="2600" dirty="0" smtClean="0"/>
              <a:t>1. </a:t>
            </a:r>
            <a:r>
              <a:rPr lang="ar-EG" sz="2600" dirty="0" smtClean="0">
                <a:solidFill>
                  <a:srgbClr val="FF0000"/>
                </a:solidFill>
              </a:rPr>
              <a:t>التنشئة السليمة </a:t>
            </a:r>
            <a:r>
              <a:rPr lang="ar-EG" sz="2600" dirty="0" smtClean="0"/>
              <a:t>من الأهل منذ الصغر على حب وتعظيم الثقافة العربية.</a:t>
            </a:r>
            <a:endParaRPr lang="en-US" sz="2600" dirty="0" smtClean="0"/>
          </a:p>
          <a:p>
            <a:pPr lvl="0" algn="just" rtl="1"/>
            <a:r>
              <a:rPr lang="ar-SA" sz="2600" dirty="0" smtClean="0"/>
              <a:t>2. </a:t>
            </a:r>
            <a:r>
              <a:rPr lang="ar-EG" sz="2600" dirty="0" smtClean="0"/>
              <a:t>توفير كافة </a:t>
            </a:r>
            <a:r>
              <a:rPr lang="ar-EG" sz="2600" dirty="0" smtClean="0">
                <a:solidFill>
                  <a:srgbClr val="FF0000"/>
                </a:solidFill>
              </a:rPr>
              <a:t>الوسائل التعليمية والإرشادية </a:t>
            </a:r>
            <a:r>
              <a:rPr lang="ar-EG" sz="2600" dirty="0" smtClean="0"/>
              <a:t>لهم وإتاحتها دون.</a:t>
            </a:r>
            <a:endParaRPr lang="en-US" sz="2600" dirty="0" smtClean="0"/>
          </a:p>
          <a:p>
            <a:pPr lvl="0" algn="just" rtl="1"/>
            <a:r>
              <a:rPr lang="ar-SA" sz="2600" dirty="0" smtClean="0"/>
              <a:t>3. </a:t>
            </a:r>
            <a:r>
              <a:rPr lang="ar-EG" sz="2600" dirty="0" smtClean="0"/>
              <a:t>وضع </a:t>
            </a:r>
            <a:r>
              <a:rPr lang="ar-EG" sz="2600" dirty="0" smtClean="0">
                <a:solidFill>
                  <a:srgbClr val="FF0000"/>
                </a:solidFill>
              </a:rPr>
              <a:t>مناهج دراسية وطرق تعليمية </a:t>
            </a:r>
            <a:r>
              <a:rPr lang="ar-EG" sz="2600" dirty="0" smtClean="0"/>
              <a:t>تعطى للطلبة الفرصة للتزود بالمعرفة خارج نطاق المنهج الدراسي المقرر.</a:t>
            </a:r>
            <a:endParaRPr lang="en-US" sz="2600" dirty="0" smtClean="0"/>
          </a:p>
          <a:p>
            <a:pPr lvl="0" algn="just" rtl="1"/>
            <a:r>
              <a:rPr lang="ar-SA" sz="2600" dirty="0" smtClean="0"/>
              <a:t>4. </a:t>
            </a:r>
            <a:r>
              <a:rPr lang="ar-EG" sz="2600" dirty="0" smtClean="0"/>
              <a:t>إضافة </a:t>
            </a:r>
            <a:r>
              <a:rPr lang="ar-EG" sz="2600" dirty="0" smtClean="0">
                <a:solidFill>
                  <a:srgbClr val="FF0000"/>
                </a:solidFill>
              </a:rPr>
              <a:t>مناهج لتدريس اللغة العربية على كافة الكليات </a:t>
            </a:r>
            <a:r>
              <a:rPr lang="ar-EG" sz="2600" dirty="0" smtClean="0"/>
              <a:t>بما فيها الكليات العملية والتي تعتمد فيها الدراسة على لغات أخرى كالإنجليزية.</a:t>
            </a:r>
            <a:endParaRPr lang="ar-SA" sz="2600" dirty="0" smtClean="0"/>
          </a:p>
          <a:p>
            <a:pPr lvl="0" rtl="1"/>
            <a:r>
              <a:rPr lang="ar-SA" sz="2800" dirty="0" smtClean="0"/>
              <a:t>5. </a:t>
            </a:r>
            <a:r>
              <a:rPr lang="ar-EG" sz="2800" dirty="0" smtClean="0"/>
              <a:t>إقامة </a:t>
            </a:r>
            <a:r>
              <a:rPr lang="ar-EG" sz="2800" dirty="0" smtClean="0">
                <a:solidFill>
                  <a:srgbClr val="FF0000"/>
                </a:solidFill>
              </a:rPr>
              <a:t>ندوات وورش عمل لتثقيف الطلبة </a:t>
            </a:r>
            <a:r>
              <a:rPr lang="ar-EG" sz="2800" dirty="0" smtClean="0"/>
              <a:t>وزيادة وعيهم بالثقافة العربية.</a:t>
            </a:r>
            <a:endParaRPr lang="en-US" sz="2800" dirty="0" smtClean="0"/>
          </a:p>
          <a:p>
            <a:pPr lvl="0" rtl="1"/>
            <a:r>
              <a:rPr lang="ar-SA" sz="2800" dirty="0" smtClean="0"/>
              <a:t>6.</a:t>
            </a:r>
            <a:r>
              <a:rPr lang="ar-EG" sz="2800" dirty="0" smtClean="0"/>
              <a:t>تشجيع </a:t>
            </a:r>
            <a:r>
              <a:rPr lang="ar-EG" sz="2800" dirty="0" smtClean="0">
                <a:solidFill>
                  <a:srgbClr val="FF0000"/>
                </a:solidFill>
              </a:rPr>
              <a:t>إقامة الأنشطة التي تحفز الطلبة على صقل معارفهم </a:t>
            </a:r>
            <a:r>
              <a:rPr lang="ar-EG" sz="2800" dirty="0" smtClean="0"/>
              <a:t>ومهاراتهم اللغوية والثقافية.</a:t>
            </a:r>
            <a:endParaRPr lang="en-US" sz="2800" dirty="0" smtClean="0"/>
          </a:p>
          <a:p>
            <a:pPr lvl="0" algn="just" rtl="1"/>
            <a:endParaRPr lang="en-US" sz="2600"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algn="just" rtl="1"/>
            <a:r>
              <a:rPr lang="ar-EG" sz="2600" dirty="0" smtClean="0"/>
              <a:t>ومما </a:t>
            </a:r>
            <a:r>
              <a:rPr lang="ar-EG" sz="2600" b="1" u="sng" dirty="0" smtClean="0">
                <a:solidFill>
                  <a:srgbClr val="FF0000"/>
                </a:solidFill>
              </a:rPr>
              <a:t>يجب على الطلبة أن يفعلوه </a:t>
            </a:r>
            <a:r>
              <a:rPr lang="ar-EG" sz="2600" dirty="0" smtClean="0"/>
              <a:t>ما يلي:</a:t>
            </a:r>
            <a:endParaRPr lang="en-US" sz="2600" dirty="0" smtClean="0"/>
          </a:p>
          <a:p>
            <a:pPr lvl="0" algn="just" rtl="1"/>
            <a:r>
              <a:rPr lang="ar-SA" sz="2600" dirty="0" smtClean="0"/>
              <a:t>1. </a:t>
            </a:r>
            <a:r>
              <a:rPr lang="ar-EG" sz="2600" dirty="0" smtClean="0">
                <a:solidFill>
                  <a:srgbClr val="FF0000"/>
                </a:solidFill>
              </a:rPr>
              <a:t>تنظيم أوقاتهم</a:t>
            </a:r>
            <a:r>
              <a:rPr lang="ar-EG" sz="2600" dirty="0" smtClean="0"/>
              <a:t> بما يسمح لهم </a:t>
            </a:r>
            <a:r>
              <a:rPr lang="ar-EG" sz="2600" dirty="0" smtClean="0">
                <a:solidFill>
                  <a:srgbClr val="FF0000"/>
                </a:solidFill>
              </a:rPr>
              <a:t>بزيارة المكتبات </a:t>
            </a:r>
            <a:r>
              <a:rPr lang="ar-EG" sz="2600" dirty="0" smtClean="0"/>
              <a:t>والتزود بالمعرفة الضرورية لهم.</a:t>
            </a:r>
            <a:endParaRPr lang="en-US" sz="2600" dirty="0" smtClean="0"/>
          </a:p>
          <a:p>
            <a:pPr lvl="0" algn="just" rtl="1"/>
            <a:r>
              <a:rPr lang="ar-SA" sz="2600" dirty="0" smtClean="0"/>
              <a:t>2. </a:t>
            </a:r>
            <a:r>
              <a:rPr lang="ar-EG" sz="2600" dirty="0" smtClean="0">
                <a:solidFill>
                  <a:srgbClr val="FF0000"/>
                </a:solidFill>
              </a:rPr>
              <a:t>الابتعاد عن وسائل الإعلام الضارة </a:t>
            </a:r>
            <a:r>
              <a:rPr lang="ar-EG" sz="2600" dirty="0" smtClean="0"/>
              <a:t>والتي تؤدي آثارها إلى الإخلال بالمجتمع ككل.</a:t>
            </a:r>
            <a:endParaRPr lang="en-US" sz="2600" dirty="0" smtClean="0"/>
          </a:p>
          <a:p>
            <a:pPr lvl="0" algn="just" rtl="1"/>
            <a:r>
              <a:rPr lang="ar-SA" sz="2600" dirty="0" smtClean="0"/>
              <a:t>3. </a:t>
            </a:r>
            <a:r>
              <a:rPr lang="ar-EG" sz="2600" dirty="0" smtClean="0">
                <a:solidFill>
                  <a:srgbClr val="FF0000"/>
                </a:solidFill>
              </a:rPr>
              <a:t>المشاركة في الأنشطة </a:t>
            </a:r>
            <a:r>
              <a:rPr lang="ar-EG" sz="2600" dirty="0" smtClean="0"/>
              <a:t>التي تساعد على تنمية ثقافتهم الشخصية.</a:t>
            </a:r>
            <a:endParaRPr lang="en-US" sz="2600" dirty="0" smtClean="0"/>
          </a:p>
          <a:p>
            <a:pPr lvl="0" algn="just" rtl="1"/>
            <a:r>
              <a:rPr lang="ar-SA" sz="2600" dirty="0" smtClean="0"/>
              <a:t>4. </a:t>
            </a:r>
            <a:r>
              <a:rPr lang="ar-EG" sz="2600" dirty="0" smtClean="0">
                <a:solidFill>
                  <a:srgbClr val="FF0000"/>
                </a:solidFill>
              </a:rPr>
              <a:t>الاعتزاز باللغة العربية </a:t>
            </a:r>
            <a:r>
              <a:rPr lang="ar-EG" sz="2600" dirty="0" smtClean="0"/>
              <a:t>وعدم استخدام لغات أخرى في الحديث إلا </a:t>
            </a:r>
            <a:r>
              <a:rPr lang="ar-EG" sz="2600" dirty="0" smtClean="0">
                <a:solidFill>
                  <a:srgbClr val="FF0000"/>
                </a:solidFill>
              </a:rPr>
              <a:t>للضرورة</a:t>
            </a:r>
            <a:r>
              <a:rPr lang="ar-EG" sz="2600" dirty="0" smtClean="0"/>
              <a:t>.</a:t>
            </a:r>
            <a:endParaRPr lang="en-US" sz="2600" dirty="0" smtClean="0"/>
          </a:p>
          <a:p>
            <a:pPr algn="just" rtl="1"/>
            <a:r>
              <a:rPr lang="en-US" sz="2600" dirty="0" smtClean="0"/>
              <a:t> </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2084</TotalTime>
  <Words>2677</Words>
  <Application>Microsoft Office PowerPoint</Application>
  <PresentationFormat>A4 Paper (210x297 mm)</PresentationFormat>
  <Paragraphs>135</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المحاضرة الحادية عشر  اللغة العربية  وعاء العلم والثقافة</vt:lpstr>
      <vt:lpstr>عناصر المحاضرة:</vt:lpstr>
      <vt:lpstr>تمهيد</vt:lpstr>
      <vt:lpstr>PowerPoint Presentation</vt:lpstr>
      <vt:lpstr>بداية دراسة اللغة العربية:</vt:lpstr>
      <vt:lpstr>أهمية اللغة العربية:</vt:lpstr>
      <vt:lpstr>PowerPoint Presentation</vt:lpstr>
      <vt:lpstr>خصائص اللغة العربية:</vt:lpstr>
      <vt:lpstr>PowerPoint Presentation</vt:lpstr>
      <vt:lpstr>PowerPoint Presentation</vt:lpstr>
      <vt:lpstr>تميزها عن بقية اللغات</vt:lpstr>
      <vt:lpstr>وظائف اللغة العربية:    </vt:lpstr>
      <vt:lpstr>PowerPoint Presentation</vt:lpstr>
      <vt:lpstr>اللغة العربية ..الموقع الاستراتيجي في التدافع الحضاري :</vt:lpstr>
      <vt:lpstr>PowerPoint Presentation</vt:lpstr>
      <vt:lpstr>PowerPoint Presentation</vt:lpstr>
      <vt:lpstr>PowerPoint Presentation</vt:lpstr>
      <vt:lpstr>إختراق الهوية ...وصدمة العولمة </vt:lpstr>
      <vt:lpstr>PowerPoint Presentation</vt:lpstr>
      <vt:lpstr>PowerPoint Presentation</vt:lpstr>
      <vt:lpstr>PowerPoint Presentation</vt:lpstr>
      <vt:lpstr>PowerPoint Presentation</vt:lpstr>
      <vt:lpstr>نحو أداء أفضل للغة العربية: </vt:lpstr>
      <vt:lpstr>PowerPoint Presentation</vt:lpstr>
      <vt:lpstr>PowerPoint Presentation</vt:lpstr>
      <vt:lpstr>الأسس العلمية لبناء منهج تعلم اللغة العربية:</vt:lpstr>
      <vt:lpstr>كيف نحافظ على اللغة العربية بين الطلاب؟</vt:lpstr>
      <vt:lpstr>PowerPoint Presentation</vt:lpstr>
      <vt:lpstr>PowerPoint Presentation</vt:lpstr>
      <vt:lpstr>الطلبة العرب ودورهم في الحفاظ على الثقافة العربية</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150</cp:revision>
  <dcterms:created xsi:type="dcterms:W3CDTF">2009-10-14T19:14:34Z</dcterms:created>
  <dcterms:modified xsi:type="dcterms:W3CDTF">2013-04-07T15:19:17Z</dcterms:modified>
</cp:coreProperties>
</file>