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69" r:id="rId2"/>
    <p:sldId id="257" r:id="rId3"/>
    <p:sldId id="302" r:id="rId4"/>
    <p:sldId id="273" r:id="rId5"/>
    <p:sldId id="303" r:id="rId6"/>
    <p:sldId id="304" r:id="rId7"/>
    <p:sldId id="305" r:id="rId8"/>
    <p:sldId id="306" r:id="rId9"/>
    <p:sldId id="307" r:id="rId10"/>
    <p:sldId id="309" r:id="rId11"/>
    <p:sldId id="310" r:id="rId12"/>
    <p:sldId id="311" r:id="rId13"/>
    <p:sldId id="312" r:id="rId14"/>
    <p:sldId id="313" r:id="rId15"/>
    <p:sldId id="308" r:id="rId16"/>
    <p:sldId id="314" r:id="rId17"/>
    <p:sldId id="315" r:id="rId18"/>
    <p:sldId id="316" r:id="rId19"/>
    <p:sldId id="317" r:id="rId20"/>
    <p:sldId id="318" r:id="rId21"/>
    <p:sldId id="319" r:id="rId22"/>
    <p:sldId id="320" r:id="rId23"/>
    <p:sldId id="321" r:id="rId24"/>
    <p:sldId id="323" r:id="rId25"/>
    <p:sldId id="324" r:id="rId26"/>
    <p:sldId id="325" r:id="rId27"/>
    <p:sldId id="322" r:id="rId28"/>
    <p:sldId id="326" r:id="rId29"/>
    <p:sldId id="327" r:id="rId30"/>
    <p:sldId id="266" r:id="rId3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84AF"/>
    <a:srgbClr val="009900"/>
    <a:srgbClr val="709256"/>
    <a:srgbClr val="AD9968"/>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1" autoAdjust="0"/>
    <p:restoredTop sz="94664" autoAdjust="0"/>
  </p:normalViewPr>
  <p:slideViewPr>
    <p:cSldViewPr>
      <p:cViewPr>
        <p:scale>
          <a:sx n="90" d="100"/>
          <a:sy n="90" d="100"/>
        </p:scale>
        <p:origin x="-600" y="228"/>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4/21/2013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4"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algn="r" rtl="1"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latin typeface="Calibri" pitchFamily="34" charset="0"/>
                <a:cs typeface="Times New Roman" pitchFamily="18" charset="0"/>
              </a:rPr>
              <a:t>قضايا ثقافية معاصرة</a:t>
            </a:r>
            <a:endParaRPr lang="en-US" sz="2800" b="1" dirty="0">
              <a:latin typeface="Calibri" pitchFamily="34" charset="0"/>
            </a:endParaRPr>
          </a:p>
          <a:p>
            <a:pPr algn="ctr"/>
            <a:endParaRPr lang="ar-SA" sz="2600" b="1" dirty="0" smtClean="0">
              <a:latin typeface="Calibri" pitchFamily="34" charset="0"/>
              <a:cs typeface="Times New Roman" pitchFamily="18" charset="0"/>
            </a:endParaRPr>
          </a:p>
          <a:p>
            <a:pPr algn="ctr"/>
            <a:r>
              <a:rPr lang="ar-SA" sz="2600" b="1" dirty="0" smtClean="0">
                <a:latin typeface="Calibri" pitchFamily="34" charset="0"/>
                <a:cs typeface="Times New Roman" pitchFamily="18" charset="0"/>
              </a:rPr>
              <a:t>د</a:t>
            </a:r>
            <a:r>
              <a:rPr lang="en-US" sz="2600" b="1" dirty="0" smtClean="0">
                <a:latin typeface="Calibri" pitchFamily="34" charset="0"/>
                <a:cs typeface="Times New Roman" pitchFamily="18" charset="0"/>
              </a:rPr>
              <a:t> .</a:t>
            </a:r>
            <a:r>
              <a:rPr lang="ar-SA" sz="2600" b="1" dirty="0" smtClean="0">
                <a:latin typeface="Calibri" pitchFamily="34" charset="0"/>
                <a:cs typeface="Times New Roman" pitchFamily="18" charset="0"/>
              </a:rPr>
              <a:t>بدران مسعود بن الحسن</a:t>
            </a:r>
            <a:endParaRPr lang="en-US" sz="2600" b="1" dirty="0">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2590800"/>
          </a:xfrm>
        </p:spPr>
        <p:txBody>
          <a:bodyPr/>
          <a:lstStyle/>
          <a:p>
            <a:pPr rtl="1"/>
            <a:r>
              <a:rPr lang="ar-SA" b="1" dirty="0" smtClean="0"/>
              <a:t>المحاضرة الثانية عشر</a:t>
            </a:r>
            <a:r>
              <a:rPr lang="en-US" dirty="0" smtClean="0"/>
              <a:t/>
            </a:r>
            <a:br>
              <a:rPr lang="en-US" dirty="0" smtClean="0"/>
            </a:br>
            <a:r>
              <a:rPr lang="ar-SA" b="1" dirty="0" smtClean="0"/>
              <a:t>الدين والعلم</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عناصر المحاضرة:</a:t>
            </a:r>
            <a:endParaRPr lang="en-US" dirty="0"/>
          </a:p>
        </p:txBody>
      </p:sp>
      <p:sp>
        <p:nvSpPr>
          <p:cNvPr id="3" name="عنصر نائب للمحتوى 2"/>
          <p:cNvSpPr>
            <a:spLocks noGrp="1"/>
          </p:cNvSpPr>
          <p:nvPr>
            <p:ph idx="1"/>
          </p:nvPr>
        </p:nvSpPr>
        <p:spPr>
          <a:xfrm>
            <a:off x="228600" y="1371600"/>
            <a:ext cx="9525000" cy="4754563"/>
          </a:xfrm>
        </p:spPr>
        <p:txBody>
          <a:bodyPr/>
          <a:lstStyle/>
          <a:p>
            <a:pPr marL="0" indent="0" rtl="1">
              <a:spcBef>
                <a:spcPts val="0"/>
              </a:spcBef>
            </a:pPr>
            <a:r>
              <a:rPr lang="ar-SA" sz="2600" dirty="0" smtClean="0">
                <a:solidFill>
                  <a:srgbClr val="009900"/>
                </a:solidFill>
                <a:cs typeface="+mn-cs"/>
              </a:rPr>
              <a:t>تمهيد </a:t>
            </a:r>
          </a:p>
          <a:p>
            <a:pPr marL="0" indent="0" rtl="1">
              <a:spcBef>
                <a:spcPts val="0"/>
              </a:spcBef>
            </a:pPr>
            <a:r>
              <a:rPr lang="ar-SA" sz="2600" dirty="0" smtClean="0">
                <a:solidFill>
                  <a:srgbClr val="009900"/>
                </a:solidFill>
                <a:cs typeface="+mn-cs"/>
              </a:rPr>
              <a:t>تعريف الدين وأهميته للإنسان والمجتمع:</a:t>
            </a:r>
          </a:p>
          <a:p>
            <a:pPr marL="914400" lvl="4" indent="0" rtl="1">
              <a:spcBef>
                <a:spcPts val="0"/>
              </a:spcBef>
            </a:pPr>
            <a:r>
              <a:rPr lang="ar-SA" sz="2200" dirty="0" smtClean="0">
                <a:solidFill>
                  <a:srgbClr val="009900"/>
                </a:solidFill>
                <a:cs typeface="+mn-cs"/>
              </a:rPr>
              <a:t>1- تعريف الدين :</a:t>
            </a:r>
          </a:p>
          <a:p>
            <a:pPr marL="914400" lvl="4" indent="0" rtl="1">
              <a:spcBef>
                <a:spcPts val="0"/>
              </a:spcBef>
            </a:pPr>
            <a:r>
              <a:rPr lang="ar-SA" sz="2200" dirty="0" smtClean="0">
                <a:solidFill>
                  <a:srgbClr val="009900"/>
                </a:solidFill>
                <a:cs typeface="+mn-cs"/>
              </a:rPr>
              <a:t>2 – أهمية الدين للإنسان والمجتمع : </a:t>
            </a:r>
            <a:endParaRPr lang="en-US" sz="2200" dirty="0" smtClean="0">
              <a:solidFill>
                <a:srgbClr val="009900"/>
              </a:solidFill>
              <a:cs typeface="+mn-cs"/>
            </a:endParaRPr>
          </a:p>
          <a:p>
            <a:pPr marL="0" indent="0" rtl="1">
              <a:spcBef>
                <a:spcPts val="0"/>
              </a:spcBef>
            </a:pPr>
            <a:r>
              <a:rPr lang="ar-SA" sz="2600" dirty="0" smtClean="0">
                <a:solidFill>
                  <a:srgbClr val="009900"/>
                </a:solidFill>
                <a:cs typeface="+mn-cs"/>
              </a:rPr>
              <a:t>تعريف العلم وأهميته : </a:t>
            </a:r>
            <a:endParaRPr lang="en-US" sz="2600" dirty="0" smtClean="0">
              <a:solidFill>
                <a:srgbClr val="009900"/>
              </a:solidFill>
              <a:cs typeface="+mn-cs"/>
            </a:endParaRPr>
          </a:p>
          <a:p>
            <a:pPr marL="800100" lvl="2" indent="0" rtl="1">
              <a:spcBef>
                <a:spcPts val="0"/>
              </a:spcBef>
            </a:pPr>
            <a:r>
              <a:rPr lang="ar-SA" sz="1800" dirty="0" smtClean="0">
                <a:solidFill>
                  <a:srgbClr val="009900"/>
                </a:solidFill>
                <a:cs typeface="+mn-cs"/>
              </a:rPr>
              <a:t>1- تعريف العلم :</a:t>
            </a:r>
          </a:p>
          <a:p>
            <a:pPr marL="800100" lvl="2" indent="0" rtl="1">
              <a:spcBef>
                <a:spcPts val="0"/>
              </a:spcBef>
            </a:pPr>
            <a:r>
              <a:rPr lang="ar-SA" sz="1800" dirty="0" smtClean="0">
                <a:solidFill>
                  <a:srgbClr val="009900"/>
                </a:solidFill>
                <a:cs typeface="+mn-cs"/>
              </a:rPr>
              <a:t>2- أهمية العلم :</a:t>
            </a:r>
            <a:endParaRPr lang="en-US" sz="1800" dirty="0" smtClean="0">
              <a:solidFill>
                <a:srgbClr val="009900"/>
              </a:solidFill>
              <a:cs typeface="+mn-cs"/>
            </a:endParaRPr>
          </a:p>
          <a:p>
            <a:pPr marL="0" indent="0" rtl="1">
              <a:spcBef>
                <a:spcPts val="0"/>
              </a:spcBef>
            </a:pPr>
            <a:r>
              <a:rPr lang="ar-SA" sz="2600" dirty="0" smtClean="0">
                <a:solidFill>
                  <a:srgbClr val="009900"/>
                </a:solidFill>
                <a:cs typeface="+mn-cs"/>
              </a:rPr>
              <a:t>وحدة الدين والعلم : </a:t>
            </a:r>
            <a:endParaRPr lang="en-US" sz="2600" dirty="0" smtClean="0">
              <a:solidFill>
                <a:srgbClr val="009900"/>
              </a:solidFill>
              <a:cs typeface="+mn-cs"/>
            </a:endParaRPr>
          </a:p>
          <a:p>
            <a:pPr marL="0" indent="0" rtl="1">
              <a:spcBef>
                <a:spcPts val="0"/>
              </a:spcBef>
            </a:pPr>
            <a:r>
              <a:rPr lang="ar-SA" sz="2600" dirty="0" smtClean="0">
                <a:solidFill>
                  <a:srgbClr val="009900"/>
                </a:solidFill>
                <a:cs typeface="+mn-cs"/>
              </a:rPr>
              <a:t>الصراع بين الدين والعلم في أوروبا :</a:t>
            </a:r>
            <a:endParaRPr lang="en-US" sz="2600" dirty="0" smtClean="0">
              <a:solidFill>
                <a:srgbClr val="009900"/>
              </a:solidFill>
              <a:cs typeface="+mn-cs"/>
            </a:endParaRPr>
          </a:p>
          <a:p>
            <a:pPr rtl="1"/>
            <a:r>
              <a:rPr lang="ar-SA" sz="2600" dirty="0" smtClean="0">
                <a:solidFill>
                  <a:srgbClr val="009900"/>
                </a:solidFill>
                <a:cs typeface="+mn-cs"/>
              </a:rPr>
              <a:t>موقف الإسلام من العلم :</a:t>
            </a:r>
            <a:endParaRPr lang="en-US" sz="2600" dirty="0" smtClean="0">
              <a:solidFill>
                <a:srgbClr val="009900"/>
              </a:solidFill>
              <a:cs typeface="+mn-cs"/>
            </a:endParaRPr>
          </a:p>
          <a:p>
            <a:pPr rtl="1"/>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t>تمهيد</a:t>
            </a:r>
            <a:endParaRPr lang="en-US" sz="3200" dirty="0"/>
          </a:p>
        </p:txBody>
      </p:sp>
      <p:sp>
        <p:nvSpPr>
          <p:cNvPr id="3" name="عنصر نائب للمحتوى 2"/>
          <p:cNvSpPr>
            <a:spLocks noGrp="1"/>
          </p:cNvSpPr>
          <p:nvPr>
            <p:ph idx="1"/>
          </p:nvPr>
        </p:nvSpPr>
        <p:spPr>
          <a:xfrm>
            <a:off x="228600" y="1371600"/>
            <a:ext cx="9525000" cy="4754563"/>
          </a:xfrm>
        </p:spPr>
        <p:txBody>
          <a:bodyPr/>
          <a:lstStyle/>
          <a:p>
            <a:pPr marL="0" indent="0" algn="just" rtl="1">
              <a:spcBef>
                <a:spcPts val="0"/>
              </a:spcBef>
            </a:pPr>
            <a:r>
              <a:rPr lang="ar-SA" sz="2600" dirty="0" smtClean="0"/>
              <a:t>- </a:t>
            </a:r>
            <a:r>
              <a:rPr lang="ar-SA" sz="2600" dirty="0" smtClean="0">
                <a:solidFill>
                  <a:srgbClr val="FF0000"/>
                </a:solidFill>
              </a:rPr>
              <a:t>هل هناك قضية بين الدين والعلم يمكن أن تبحث </a:t>
            </a:r>
            <a:r>
              <a:rPr lang="ar-SA" sz="2600" dirty="0" smtClean="0"/>
              <a:t>؟</a:t>
            </a:r>
            <a:endParaRPr lang="en-US" sz="2600" dirty="0" smtClean="0"/>
          </a:p>
          <a:p>
            <a:pPr marL="0" indent="0" algn="just" rtl="1">
              <a:spcBef>
                <a:spcPts val="0"/>
              </a:spcBef>
            </a:pPr>
            <a:r>
              <a:rPr lang="ar-SA" sz="2600" dirty="0" smtClean="0"/>
              <a:t>- </a:t>
            </a:r>
            <a:r>
              <a:rPr lang="ar-SA" sz="2600" dirty="0" smtClean="0">
                <a:solidFill>
                  <a:srgbClr val="FF0000"/>
                </a:solidFill>
              </a:rPr>
              <a:t>هل العلاقة التي بين الدين والعلم هي ما بين كفتي الميزان </a:t>
            </a:r>
            <a:r>
              <a:rPr lang="ar-SA" sz="2600" dirty="0" smtClean="0"/>
              <a:t>من توازن </a:t>
            </a:r>
            <a:r>
              <a:rPr lang="ar-SA" sz="2600" dirty="0" err="1" smtClean="0"/>
              <a:t>وتراجح</a:t>
            </a:r>
            <a:r>
              <a:rPr lang="ar-SA" sz="2600" dirty="0" smtClean="0"/>
              <a:t> ؛ فإذا خفت كفة أحدهما ثقلت كفة الآخر!؟</a:t>
            </a:r>
          </a:p>
          <a:p>
            <a:pPr marL="0" indent="0" algn="just" rtl="1">
              <a:spcBef>
                <a:spcPts val="0"/>
              </a:spcBef>
            </a:pPr>
            <a:r>
              <a:rPr lang="ar-SA" sz="2600" dirty="0" smtClean="0"/>
              <a:t>- بحيث إذا ساد الدين انحسر ظل العلم، واستولى الجهل على الناس، وانتشرت الترهات والأباطيل، وإذا ساد العلم انكمش ظل الدين، وضمر وجوده، وانزلق الناس في الشهوات والمصالح الذاتية فلا يجدون ما يقودهم إلى الحق والعدل، ويحملهم على رعاية الفضيلة وانتهاج سبلها؟</a:t>
            </a:r>
          </a:p>
          <a:p>
            <a:pPr marL="0" indent="0" algn="just" rtl="1">
              <a:spcBef>
                <a:spcPts val="0"/>
              </a:spcBef>
            </a:pPr>
            <a:r>
              <a:rPr lang="ar-SA" sz="2600" dirty="0" smtClean="0">
                <a:solidFill>
                  <a:srgbClr val="FF0000"/>
                </a:solidFill>
              </a:rPr>
              <a:t>إن التاريخ يشهد بمساهمة الأديان في بناء الحياة الإنسانية، والتأثير في عقول الناس وقلوبهم وإقامة المجتمعات والحضارات</a:t>
            </a:r>
            <a:r>
              <a:rPr lang="ar-SA" sz="2600" dirty="0" smtClean="0"/>
              <a:t>، وفي غرس الفضائل والأخلاق ، وتكوين العادات الطيبة ، وتنظيم الحياة الإنسانية، وضبط حدود الحقوق والواجبات بين الناس</a:t>
            </a:r>
            <a:endParaRPr lang="en-US" sz="2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152400" y="1371600"/>
            <a:ext cx="9601200" cy="4754563"/>
          </a:xfrm>
        </p:spPr>
        <p:txBody>
          <a:bodyPr/>
          <a:lstStyle/>
          <a:p>
            <a:pPr algn="just" rtl="1"/>
            <a:r>
              <a:rPr lang="ar-SA" sz="2600" dirty="0" smtClean="0"/>
              <a:t>فقد </a:t>
            </a:r>
            <a:r>
              <a:rPr lang="ar-SA" sz="2600" dirty="0" smtClean="0">
                <a:solidFill>
                  <a:srgbClr val="FF0000"/>
                </a:solidFill>
              </a:rPr>
              <a:t>سجل التاريخ ذلك في حياة الفراعنة واليونان والرومان والهنود والصينيين والبابليين والأشوريين، وهم يدينون بديانات وضعية فكيف بالأمم التي تدين بديانات سماوية </a:t>
            </a:r>
            <a:r>
              <a:rPr lang="ar-SA" sz="2600" dirty="0" smtClean="0"/>
              <a:t>بعث الرسل بها لخير البشرية جمعاء</a:t>
            </a:r>
          </a:p>
          <a:p>
            <a:pPr algn="just" rtl="1"/>
            <a:r>
              <a:rPr lang="ar-SA" sz="2600" dirty="0" smtClean="0"/>
              <a:t>إنه </a:t>
            </a:r>
            <a:r>
              <a:rPr lang="ar-SA" sz="2600" dirty="0" smtClean="0">
                <a:solidFill>
                  <a:srgbClr val="FF0000"/>
                </a:solidFill>
              </a:rPr>
              <a:t>لا يمكن لعاقل عرف وظيفة الدين ومكانته في حياة البشر أن ينكر حقيقة سلطانه على النفوس، واقتداره على قيادة الناس، وإلزامهم كلمة التقوى</a:t>
            </a:r>
            <a:r>
              <a:rPr lang="ar-SA" sz="2600" dirty="0" smtClean="0"/>
              <a:t>؛ إذ </a:t>
            </a:r>
            <a:r>
              <a:rPr lang="ar-SA" sz="2600" dirty="0" smtClean="0">
                <a:solidFill>
                  <a:srgbClr val="FF0000"/>
                </a:solidFill>
              </a:rPr>
              <a:t>كيف للإنسان أن يسير عُطلا من المرشد الذي يُبَصِره بمعالم الطريق، ويهديه سواء السبيل</a:t>
            </a:r>
            <a:r>
              <a:rPr lang="ar-SA" sz="2600" dirty="0" smtClean="0"/>
              <a:t>؟</a:t>
            </a:r>
          </a:p>
          <a:p>
            <a:pPr algn="just" rtl="1"/>
            <a:r>
              <a:rPr lang="ar-SA" sz="2600" dirty="0" smtClean="0">
                <a:solidFill>
                  <a:srgbClr val="FF0000"/>
                </a:solidFill>
              </a:rPr>
              <a:t>هل حقا أن الدين في أي مجتمع هو علة وقوع الإنسان في الضعف والهوان</a:t>
            </a:r>
            <a:r>
              <a:rPr lang="ar-SA" sz="2600" dirty="0" smtClean="0"/>
              <a:t>؟ وهو علة تأخر المجتمعات وانحطاطها، وأن ذلك يتبين بمقارنتها بما آل إليه حال المجتمعات المادية الملحدة من تقدم وتطور،</a:t>
            </a:r>
          </a:p>
          <a:p>
            <a:pPr algn="just" rtl="1"/>
            <a:r>
              <a:rPr lang="ar-SA" sz="2600" dirty="0" smtClean="0"/>
              <a:t>وثم </a:t>
            </a:r>
            <a:r>
              <a:rPr lang="ar-SA" sz="2600" dirty="0" smtClean="0">
                <a:solidFill>
                  <a:srgbClr val="FF0000"/>
                </a:solidFill>
              </a:rPr>
              <a:t>سؤال أخير </a:t>
            </a:r>
            <a:r>
              <a:rPr lang="ar-SA" sz="2600" dirty="0" smtClean="0"/>
              <a:t>.. </a:t>
            </a:r>
            <a:r>
              <a:rPr lang="ar-SA" sz="2600" dirty="0" smtClean="0">
                <a:solidFill>
                  <a:srgbClr val="FF0000"/>
                </a:solidFill>
              </a:rPr>
              <a:t>أحقا أن النهضة العلمية الحديثة والمدنية التي نشأت وتطورت في المجتمعات المادية الملحدة قامت منفصلة عن الدين ، بعيدة عن مؤثراته</a:t>
            </a:r>
            <a:r>
              <a:rPr lang="ar-SA" sz="2600" dirty="0" smtClean="0"/>
              <a:t>؟</a:t>
            </a:r>
          </a:p>
          <a:p>
            <a:pPr algn="just" rtl="1"/>
            <a:endParaRPr lang="ar-SA" sz="2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تعريف الدين وأهميته للإنسان والمجتمع:</a:t>
            </a:r>
            <a:endParaRPr lang="ar-SA" dirty="0"/>
          </a:p>
        </p:txBody>
      </p:sp>
      <p:sp>
        <p:nvSpPr>
          <p:cNvPr id="3" name="عنصر نائب للمحتوى 2"/>
          <p:cNvSpPr>
            <a:spLocks noGrp="1"/>
          </p:cNvSpPr>
          <p:nvPr>
            <p:ph idx="1"/>
          </p:nvPr>
        </p:nvSpPr>
        <p:spPr>
          <a:xfrm>
            <a:off x="228600" y="1371600"/>
            <a:ext cx="9525000" cy="4754563"/>
          </a:xfrm>
        </p:spPr>
        <p:txBody>
          <a:bodyPr/>
          <a:lstStyle/>
          <a:p>
            <a:pPr marL="36000" indent="0" algn="just" rtl="1">
              <a:spcBef>
                <a:spcPts val="0"/>
              </a:spcBef>
            </a:pPr>
            <a:r>
              <a:rPr lang="en-US" sz="2600" b="1" u="sng" dirty="0" smtClean="0"/>
              <a:t> </a:t>
            </a:r>
            <a:r>
              <a:rPr lang="ar-SA" sz="2600" b="1" u="sng" dirty="0" smtClean="0"/>
              <a:t>1- تعريف الدين </a:t>
            </a:r>
            <a:r>
              <a:rPr lang="ar-SA" sz="2600" dirty="0" smtClean="0"/>
              <a:t>:</a:t>
            </a:r>
          </a:p>
          <a:p>
            <a:pPr marL="36000" indent="0" algn="just" rtl="1">
              <a:spcBef>
                <a:spcPts val="0"/>
              </a:spcBef>
            </a:pPr>
            <a:r>
              <a:rPr lang="ar-SA" sz="2600" dirty="0" smtClean="0">
                <a:solidFill>
                  <a:srgbClr val="FF0000"/>
                </a:solidFill>
              </a:rPr>
              <a:t>في اللغة </a:t>
            </a:r>
            <a:r>
              <a:rPr lang="ar-SA" sz="2600" dirty="0" smtClean="0"/>
              <a:t>يعني </a:t>
            </a:r>
            <a:r>
              <a:rPr lang="ar-SA" sz="2600" dirty="0" smtClean="0">
                <a:solidFill>
                  <a:srgbClr val="FF0000"/>
                </a:solidFill>
              </a:rPr>
              <a:t>الذل والطاعة والخضوع والانقياد لوضع معين</a:t>
            </a:r>
            <a:r>
              <a:rPr lang="ar-SA" sz="2600" dirty="0" smtClean="0"/>
              <a:t>، هذا الوضع </a:t>
            </a:r>
            <a:r>
              <a:rPr lang="ar-SA" sz="2600" dirty="0" smtClean="0">
                <a:solidFill>
                  <a:srgbClr val="FF0000"/>
                </a:solidFill>
              </a:rPr>
              <a:t>إما أن يكون إلهيا أو غير إلهي</a:t>
            </a:r>
            <a:r>
              <a:rPr lang="ar-SA" sz="2600" dirty="0" smtClean="0"/>
              <a:t>، وفي </a:t>
            </a:r>
            <a:r>
              <a:rPr lang="ar-SA" sz="2600" dirty="0" smtClean="0">
                <a:solidFill>
                  <a:srgbClr val="FF0000"/>
                </a:solidFill>
              </a:rPr>
              <a:t>الاصطلاح</a:t>
            </a:r>
            <a:r>
              <a:rPr lang="ar-SA" sz="2600" dirty="0" smtClean="0"/>
              <a:t> هناك من يرى أن الدين: (</a:t>
            </a:r>
            <a:r>
              <a:rPr lang="ar-SA" sz="2600" dirty="0" smtClean="0">
                <a:solidFill>
                  <a:srgbClr val="00B050"/>
                </a:solidFill>
              </a:rPr>
              <a:t>وضع إلهي يرشد إلى الحق في الاعتقادات وإلى الخير في السلوك والمعاملات</a:t>
            </a:r>
            <a:r>
              <a:rPr lang="ar-SA" sz="2600" dirty="0" smtClean="0"/>
              <a:t>)</a:t>
            </a:r>
          </a:p>
          <a:p>
            <a:pPr marL="36000" indent="0" algn="just" rtl="1">
              <a:spcBef>
                <a:spcPts val="0"/>
              </a:spcBef>
            </a:pPr>
            <a:r>
              <a:rPr lang="ar-SA" sz="2600" dirty="0" smtClean="0">
                <a:solidFill>
                  <a:srgbClr val="FF0000"/>
                </a:solidFill>
              </a:rPr>
              <a:t>وهناك من ينتقد هذا التعريف، ويرى أن الدين أعم من أن يكون خاصا بالدين السماوي</a:t>
            </a:r>
            <a:r>
              <a:rPr lang="ar-SA" sz="2600" dirty="0" smtClean="0"/>
              <a:t>؛ </a:t>
            </a:r>
            <a:r>
              <a:rPr lang="ar-SA" sz="2600" dirty="0" smtClean="0">
                <a:solidFill>
                  <a:srgbClr val="FF0000"/>
                </a:solidFill>
              </a:rPr>
              <a:t>وأنه يشمل كل الأديان</a:t>
            </a:r>
            <a:r>
              <a:rPr lang="ar-SA" sz="2600" dirty="0" smtClean="0"/>
              <a:t>، فهو (</a:t>
            </a:r>
            <a:r>
              <a:rPr lang="ar-SA" sz="2600" dirty="0" smtClean="0">
                <a:solidFill>
                  <a:srgbClr val="00B050"/>
                </a:solidFill>
              </a:rPr>
              <a:t>قوة سماوية أو وثنية ، مادية أو معنوية تُعبَد وتُسيَّد وتَطَاع</a:t>
            </a:r>
            <a:r>
              <a:rPr lang="ar-SA" sz="2600" dirty="0" smtClean="0"/>
              <a:t>)</a:t>
            </a:r>
            <a:endParaRPr lang="en-US" sz="2600" dirty="0" smtClean="0"/>
          </a:p>
          <a:p>
            <a:pPr marL="36000" indent="0" algn="just" rtl="1">
              <a:spcBef>
                <a:spcPts val="0"/>
              </a:spcBef>
            </a:pPr>
            <a:r>
              <a:rPr lang="ar-SA" sz="2600" dirty="0" smtClean="0"/>
              <a:t>ولا ريب أن </a:t>
            </a:r>
            <a:r>
              <a:rPr lang="ar-SA" sz="2600" dirty="0" smtClean="0">
                <a:solidFill>
                  <a:srgbClr val="FF0000"/>
                </a:solidFill>
              </a:rPr>
              <a:t>التعريف الثاني أصح، فهو المنسجم مع معنى الدين في القرآن الكريم، فقد استعمل القرآن الكريم </a:t>
            </a:r>
            <a:r>
              <a:rPr lang="ar-SA" sz="2600" dirty="0" smtClean="0"/>
              <a:t>هذه المفردة مع الوثنية ديانة أهل مكة، وهي غير سماوية، واستعملها </a:t>
            </a:r>
            <a:endParaRPr lang="en-US" sz="2600" dirty="0" smtClean="0"/>
          </a:p>
          <a:p>
            <a:pPr marL="36000" indent="0" algn="just" rtl="1">
              <a:spcBef>
                <a:spcPts val="0"/>
              </a:spcBef>
            </a:pPr>
            <a:r>
              <a:rPr lang="ar-SA" sz="2600" dirty="0" smtClean="0"/>
              <a:t>مع الإسلام وهو الدين السماوي الإلهي الحق في قوله تعالى: (</a:t>
            </a:r>
            <a:r>
              <a:rPr lang="ar-SA" sz="2600" dirty="0" smtClean="0">
                <a:solidFill>
                  <a:srgbClr val="00B050"/>
                </a:solidFill>
              </a:rPr>
              <a:t>لكم دينكم ولي دين</a:t>
            </a:r>
            <a:r>
              <a:rPr lang="ar-SA" sz="2600" dirty="0" smtClean="0"/>
              <a:t>)</a:t>
            </a:r>
            <a:endParaRPr lang="en-US" sz="2600" dirty="0" smtClean="0"/>
          </a:p>
          <a:p>
            <a:pPr marL="36000" indent="0" algn="just" rtl="1">
              <a:spcBef>
                <a:spcPts val="0"/>
              </a:spcBef>
            </a:pPr>
            <a:r>
              <a:rPr lang="ar-SA" sz="2600" dirty="0" smtClean="0">
                <a:solidFill>
                  <a:srgbClr val="FF0000"/>
                </a:solidFill>
              </a:rPr>
              <a:t>ووصف الله الإسلام بأنه الدين الحق </a:t>
            </a:r>
            <a:r>
              <a:rPr lang="ar-SA" sz="2600" dirty="0" smtClean="0"/>
              <a:t>الذي أظهره الله على جميع الأديان الباطلة سماوية كانت أم وضعية، قال تعالى: (</a:t>
            </a:r>
            <a:r>
              <a:rPr lang="ar-SA" sz="2600" dirty="0" smtClean="0">
                <a:solidFill>
                  <a:srgbClr val="00B050"/>
                </a:solidFill>
              </a:rPr>
              <a:t>هو الذي أرسل رسوله بالهدى ودين الحق ليظهره على الدين كله </a:t>
            </a:r>
            <a:r>
              <a:rPr lang="ar-SA" sz="2600" dirty="0" smtClean="0"/>
              <a:t>)</a:t>
            </a:r>
            <a:endParaRPr lang="ar-SA" sz="2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28600" y="1371600"/>
            <a:ext cx="9448800" cy="4754563"/>
          </a:xfrm>
        </p:spPr>
        <p:txBody>
          <a:bodyPr/>
          <a:lstStyle/>
          <a:p>
            <a:pPr marL="0" indent="0" algn="just" rtl="1">
              <a:spcBef>
                <a:spcPts val="0"/>
              </a:spcBef>
            </a:pPr>
            <a:r>
              <a:rPr lang="ar-SA" sz="2600" b="1" u="sng" dirty="0" smtClean="0"/>
              <a:t>2 – أهمية الدين للإنسان والمجتمع : </a:t>
            </a:r>
            <a:endParaRPr lang="en-US" sz="2600" b="1" u="sng" dirty="0" smtClean="0"/>
          </a:p>
          <a:p>
            <a:pPr marL="0" indent="0" algn="just" rtl="1">
              <a:spcBef>
                <a:spcPts val="0"/>
              </a:spcBef>
            </a:pPr>
            <a:r>
              <a:rPr lang="ar-SA" sz="2600" dirty="0" smtClean="0"/>
              <a:t>   </a:t>
            </a:r>
            <a:r>
              <a:rPr lang="ar-SA" sz="2600" dirty="0" smtClean="0">
                <a:solidFill>
                  <a:srgbClr val="FF0000"/>
                </a:solidFill>
              </a:rPr>
              <a:t>الأديان ذات حضور مؤثر في حياة الإنسان ، وفي بناء المجتمع مهما كان هذا الدين من الصحة أو البطلان </a:t>
            </a:r>
            <a:r>
              <a:rPr lang="ar-SA" sz="2600" dirty="0" smtClean="0"/>
              <a:t>، وما من مجتمع إلا وقد تدين ، فالتدين تأتي أهميته للإنسان والمجتمع من النواحي التالية :</a:t>
            </a:r>
            <a:endParaRPr lang="en-US" sz="2600" dirty="0" smtClean="0"/>
          </a:p>
          <a:p>
            <a:pPr marL="0" lvl="0" indent="0" algn="just" rtl="1">
              <a:spcBef>
                <a:spcPts val="0"/>
              </a:spcBef>
            </a:pPr>
            <a:r>
              <a:rPr lang="ar-SA" sz="2600" dirty="0" smtClean="0">
                <a:solidFill>
                  <a:srgbClr val="FF0000"/>
                </a:solidFill>
              </a:rPr>
              <a:t>أ- </a:t>
            </a:r>
            <a:r>
              <a:rPr lang="ar-SA" sz="2600" dirty="0" err="1" smtClean="0">
                <a:solidFill>
                  <a:srgbClr val="FF0000"/>
                </a:solidFill>
              </a:rPr>
              <a:t>أ</a:t>
            </a:r>
            <a:r>
              <a:rPr lang="ar-SA" sz="2600" dirty="0" smtClean="0">
                <a:solidFill>
                  <a:srgbClr val="FF0000"/>
                </a:solidFill>
              </a:rPr>
              <a:t>نه فطرة خلق عليها الإنسان </a:t>
            </a:r>
            <a:r>
              <a:rPr lang="ar-SA" sz="2600" dirty="0" smtClean="0"/>
              <a:t>، ينزع إليها ليشبع حاجة الروح إلى الإيمان بالمعبود ، ويستمد منها عقيدته ومفاهيمه للوجود والحياة ، ويضبط به أمور حياته . </a:t>
            </a:r>
            <a:endParaRPr lang="en-US" sz="2600" dirty="0" smtClean="0"/>
          </a:p>
          <a:p>
            <a:pPr marL="0" indent="0" algn="just" rtl="1">
              <a:spcBef>
                <a:spcPts val="0"/>
              </a:spcBef>
            </a:pPr>
            <a:r>
              <a:rPr lang="ar-SA" sz="2600" dirty="0" smtClean="0">
                <a:solidFill>
                  <a:srgbClr val="FF0000"/>
                </a:solidFill>
              </a:rPr>
              <a:t>ب- أنه ضرورة حيوية لاستكمال وجود الإنسان </a:t>
            </a:r>
            <a:r>
              <a:rPr lang="ar-SA" sz="2600" dirty="0" smtClean="0"/>
              <a:t>، واستقرار حياته ، وانتظام معيشته ، يستمد منه القوة الدافعة إلى العمل ، ويتزود منه الصبر على مكاره الحياة ، والثبات في وجه تياراتها الهائجة ، وعواصفها القوية.</a:t>
            </a:r>
          </a:p>
          <a:p>
            <a:pPr marL="0" indent="0" algn="just" rtl="1">
              <a:spcBef>
                <a:spcPts val="0"/>
              </a:spcBef>
            </a:pPr>
            <a:endParaRPr lang="ar-SA" sz="2600" dirty="0" smtClean="0"/>
          </a:p>
          <a:p>
            <a:pPr marL="0" indent="0" algn="just" rtl="1">
              <a:spcBef>
                <a:spcPts val="0"/>
              </a:spcBef>
            </a:pPr>
            <a:endParaRPr lang="ar-SA" sz="2600" dirty="0" smtClean="0"/>
          </a:p>
          <a:p>
            <a:pPr marL="0" indent="0" algn="just" rtl="1">
              <a:spcBef>
                <a:spcPts val="0"/>
              </a:spcBef>
            </a:pPr>
            <a:endParaRPr lang="ar-SA" sz="2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152400" y="1371600"/>
            <a:ext cx="9601200" cy="4754563"/>
          </a:xfrm>
        </p:spPr>
        <p:txBody>
          <a:bodyPr/>
          <a:lstStyle/>
          <a:p>
            <a:pPr algn="just" rtl="1"/>
            <a:r>
              <a:rPr lang="ar-SA" sz="2600" dirty="0" smtClean="0">
                <a:solidFill>
                  <a:srgbClr val="FF0000"/>
                </a:solidFill>
              </a:rPr>
              <a:t>ج - أنه ضرورة اجتماعية </a:t>
            </a:r>
            <a:r>
              <a:rPr lang="ar-SA" sz="2600" dirty="0" smtClean="0"/>
              <a:t>يتم عن طريقها التأكيد على الإيمان بالقيم والفضائل، والالتزام بالأحكام والقوانين التي تعنى بتنظيم شؤون الحياة؛ فإنه إذا قُدِّر لمجتمع أن يضرب بسهم في مجال الالتزام بالمبادئ والقيم فلن يجد قوة أقوى من الدين تحمل أفراده على التمسك بزمامها، وترد الشارد منهم ، وتتجه بهم جميعا نحو الكمال والمثالية.</a:t>
            </a:r>
            <a:endParaRPr lang="en-US" sz="2600" dirty="0" smtClean="0"/>
          </a:p>
          <a:p>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u="sng" dirty="0" smtClean="0"/>
              <a:t>تعريف العلم وأهميته :</a:t>
            </a:r>
            <a:endParaRPr lang="ar-SA" dirty="0"/>
          </a:p>
        </p:txBody>
      </p:sp>
      <p:sp>
        <p:nvSpPr>
          <p:cNvPr id="3" name="عنصر نائب للمحتوى 2"/>
          <p:cNvSpPr>
            <a:spLocks noGrp="1"/>
          </p:cNvSpPr>
          <p:nvPr>
            <p:ph idx="1"/>
          </p:nvPr>
        </p:nvSpPr>
        <p:spPr>
          <a:xfrm>
            <a:off x="228600" y="1371600"/>
            <a:ext cx="9525000" cy="4754563"/>
          </a:xfrm>
        </p:spPr>
        <p:txBody>
          <a:bodyPr/>
          <a:lstStyle/>
          <a:p>
            <a:pPr marL="0" indent="0" algn="just" rtl="1">
              <a:spcBef>
                <a:spcPts val="0"/>
              </a:spcBef>
            </a:pPr>
            <a:r>
              <a:rPr lang="ar-SA" sz="2600" dirty="0" smtClean="0"/>
              <a:t> </a:t>
            </a:r>
            <a:r>
              <a:rPr lang="ar-SA" sz="2600" b="1" u="sng" dirty="0" smtClean="0"/>
              <a:t>1- تعريف العلم: </a:t>
            </a:r>
          </a:p>
          <a:p>
            <a:pPr marL="0" indent="0" algn="just" rtl="1">
              <a:spcBef>
                <a:spcPts val="0"/>
              </a:spcBef>
            </a:pPr>
            <a:r>
              <a:rPr lang="ar-SA" sz="2600" dirty="0" smtClean="0"/>
              <a:t>في </a:t>
            </a:r>
            <a:r>
              <a:rPr lang="ar-SA" sz="2600" dirty="0" smtClean="0">
                <a:solidFill>
                  <a:srgbClr val="FF0000"/>
                </a:solidFill>
              </a:rPr>
              <a:t>اللغة</a:t>
            </a:r>
            <a:r>
              <a:rPr lang="ar-SA" sz="2600" dirty="0" smtClean="0"/>
              <a:t> يعني </a:t>
            </a:r>
            <a:r>
              <a:rPr lang="ar-SA" sz="2600" dirty="0" smtClean="0">
                <a:solidFill>
                  <a:srgbClr val="FF0000"/>
                </a:solidFill>
              </a:rPr>
              <a:t>اليقين والمعرفة والإدراك، وهو نقيض الجهل</a:t>
            </a:r>
            <a:r>
              <a:rPr lang="ar-SA" sz="2600" dirty="0" smtClean="0"/>
              <a:t>، وهو كما قال الراغب الأصفهاني: (</a:t>
            </a:r>
            <a:r>
              <a:rPr lang="ar-SA" sz="2600" dirty="0" smtClean="0">
                <a:solidFill>
                  <a:srgbClr val="3B84AF"/>
                </a:solidFill>
              </a:rPr>
              <a:t>إدراك الشيء بحقيقته</a:t>
            </a:r>
            <a:r>
              <a:rPr lang="ar-SA" sz="2600" dirty="0" smtClean="0"/>
              <a:t>)</a:t>
            </a:r>
            <a:endParaRPr lang="en-US" sz="2600" dirty="0" smtClean="0"/>
          </a:p>
          <a:p>
            <a:pPr marL="0" indent="0" algn="just" rtl="1">
              <a:spcBef>
                <a:spcPts val="0"/>
              </a:spcBef>
            </a:pPr>
            <a:r>
              <a:rPr lang="ar-SA" sz="2600" dirty="0" smtClean="0"/>
              <a:t>أو هو: </a:t>
            </a:r>
            <a:r>
              <a:rPr lang="ar-SA" sz="2600" dirty="0" smtClean="0">
                <a:solidFill>
                  <a:srgbClr val="FF0000"/>
                </a:solidFill>
              </a:rPr>
              <a:t>الاعتقاد الجازم المطابق للواقع الناتج عن دليل</a:t>
            </a:r>
            <a:r>
              <a:rPr lang="ar-SA" sz="2600" dirty="0" smtClean="0"/>
              <a:t>؛ فإن لم يكن كذلك كان ظنا أو جهلا أو تقليدا، ويطلق على الصفة الراسخة التي يدرك بها الإنسان الكليات والجزئيات، </a:t>
            </a:r>
          </a:p>
          <a:p>
            <a:pPr marL="0" indent="0" algn="just" rtl="1">
              <a:spcBef>
                <a:spcPts val="0"/>
              </a:spcBef>
            </a:pPr>
            <a:r>
              <a:rPr lang="ar-SA" sz="2600" dirty="0" smtClean="0"/>
              <a:t>ويقصد </a:t>
            </a:r>
            <a:r>
              <a:rPr lang="ar-SA" sz="2600" dirty="0" err="1" smtClean="0"/>
              <a:t>به</a:t>
            </a:r>
            <a:r>
              <a:rPr lang="ar-SA" sz="2600" dirty="0" smtClean="0"/>
              <a:t>: </a:t>
            </a:r>
            <a:r>
              <a:rPr lang="ar-SA" sz="2600" dirty="0" smtClean="0">
                <a:solidFill>
                  <a:srgbClr val="FF0000"/>
                </a:solidFill>
              </a:rPr>
              <a:t>مجموعة المعارف والحقائق التي وصلت إلى الإنسان عن طريق الوحي، أو توصل إليها من خلال تفكيره وملاحظاته وتجاربه طوال فترة حياته</a:t>
            </a:r>
            <a:r>
              <a:rPr lang="ar-SA" sz="2600" dirty="0" smtClean="0"/>
              <a:t>، </a:t>
            </a:r>
          </a:p>
          <a:p>
            <a:pPr marL="0" indent="0" algn="just" rtl="1">
              <a:spcBef>
                <a:spcPts val="0"/>
              </a:spcBef>
            </a:pPr>
            <a:r>
              <a:rPr lang="ar-SA" sz="2600" dirty="0" smtClean="0"/>
              <a:t>وقد وضح </a:t>
            </a:r>
            <a:r>
              <a:rPr lang="ar-SA" sz="2600" dirty="0" smtClean="0">
                <a:solidFill>
                  <a:srgbClr val="FF0000"/>
                </a:solidFill>
              </a:rPr>
              <a:t>ابن خلدون </a:t>
            </a:r>
            <a:r>
              <a:rPr lang="ar-SA" sz="2600" dirty="0" smtClean="0"/>
              <a:t>هذين </a:t>
            </a:r>
            <a:r>
              <a:rPr lang="ar-SA" sz="2600" dirty="0" smtClean="0">
                <a:solidFill>
                  <a:srgbClr val="FF0000"/>
                </a:solidFill>
              </a:rPr>
              <a:t>النوعين من العلوم وبين أنهما صنفان: صنف طبيعي </a:t>
            </a:r>
            <a:r>
              <a:rPr lang="ar-SA" sz="2600" dirty="0" smtClean="0"/>
              <a:t>للإنسان يقف عليه بفكره، ويهتدي إليه بمداركه، </a:t>
            </a:r>
            <a:r>
              <a:rPr lang="ar-SA" sz="2600" dirty="0" smtClean="0">
                <a:solidFill>
                  <a:srgbClr val="FF0000"/>
                </a:solidFill>
              </a:rPr>
              <a:t>وصنف نقلي</a:t>
            </a:r>
            <a:r>
              <a:rPr lang="ar-SA" sz="2600" dirty="0" smtClean="0"/>
              <a:t>، يستند إلى الخبر عن الواضع الشرعي، لا مجال فيها للعقل إلا في إلحاق الفروع من مسائلها بالأصول.</a:t>
            </a:r>
          </a:p>
          <a:p>
            <a:pPr marL="0" indent="0" algn="just" rtl="1">
              <a:spcBef>
                <a:spcPts val="0"/>
              </a:spcBef>
            </a:pPr>
            <a:endParaRPr lang="ar-SA" sz="2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SA" sz="2600" dirty="0" smtClean="0"/>
              <a:t>إن </a:t>
            </a:r>
            <a:r>
              <a:rPr lang="ar-SA" sz="2600" dirty="0" smtClean="0">
                <a:solidFill>
                  <a:srgbClr val="FF0000"/>
                </a:solidFill>
              </a:rPr>
              <a:t>العلم وفق هذين المعنيين تراث متراكم من المعارف والحقائق والمعلومات، يعنى بدراسة الجزئيات، ويتجه نحو العمق في المسائل والاهتمام بالتخصص العلمي</a:t>
            </a:r>
            <a:r>
              <a:rPr lang="ar-SA" sz="2600" dirty="0" smtClean="0"/>
              <a:t>، </a:t>
            </a:r>
          </a:p>
          <a:p>
            <a:pPr marL="0" indent="0" algn="just" rtl="1">
              <a:spcBef>
                <a:spcPts val="0"/>
              </a:spcBef>
            </a:pPr>
            <a:r>
              <a:rPr lang="ar-SA" sz="2600" dirty="0" smtClean="0">
                <a:solidFill>
                  <a:srgbClr val="FF0000"/>
                </a:solidFill>
              </a:rPr>
              <a:t>و تنقسم هذه العلوم إلى قسمين: </a:t>
            </a:r>
            <a:r>
              <a:rPr lang="ar-SA" sz="2600" dirty="0" smtClean="0"/>
              <a:t>الأول علوم دينية وإنسانية خاصة بأمة بعينها كعلوم الدين والأدب والتاريخ والاجتماع، والآخر علوم حسية تجريبية تطبيقية مشاعة ساهمت في إنشائها وتراكمها كل الأمم.</a:t>
            </a:r>
          </a:p>
          <a:p>
            <a:pPr rtl="1"/>
            <a:r>
              <a:rPr lang="ar-SA" sz="2800" b="1" u="sng" dirty="0" smtClean="0"/>
              <a:t>2- أهمية العلم : </a:t>
            </a:r>
          </a:p>
          <a:p>
            <a:pPr rtl="1"/>
            <a:r>
              <a:rPr lang="ar-SA" sz="2600" dirty="0" smtClean="0"/>
              <a:t>العلم ضروري للإنسان والمجتمع، وتأتي أهميته من النواحي التالية :</a:t>
            </a:r>
            <a:endParaRPr lang="en-US" sz="2600" dirty="0" smtClean="0"/>
          </a:p>
          <a:p>
            <a:pPr marL="0" lvl="0" indent="0" algn="just" rtl="1">
              <a:spcBef>
                <a:spcPts val="0"/>
              </a:spcBef>
            </a:pPr>
            <a:r>
              <a:rPr lang="ar-SA" sz="2600" dirty="0" smtClean="0">
                <a:solidFill>
                  <a:srgbClr val="FF0000"/>
                </a:solidFill>
              </a:rPr>
              <a:t>أ- </a:t>
            </a:r>
            <a:r>
              <a:rPr lang="ar-SA" sz="2600" dirty="0" err="1" smtClean="0">
                <a:solidFill>
                  <a:srgbClr val="FF0000"/>
                </a:solidFill>
              </a:rPr>
              <a:t>أ</a:t>
            </a:r>
            <a:r>
              <a:rPr lang="ar-SA" sz="2600" dirty="0" smtClean="0">
                <a:solidFill>
                  <a:srgbClr val="FF0000"/>
                </a:solidFill>
              </a:rPr>
              <a:t>نه وسيلة التحرر من الجهل والخرافة والوهم</a:t>
            </a:r>
            <a:r>
              <a:rPr lang="ar-SA" sz="2600" dirty="0" smtClean="0"/>
              <a:t>، فالعلم يطارد هذه الآفات كما يطارد النور الظلام، ولا يمكن أن يستقيم حال إنسان من غير علم ينير له طريق حياته، ويهديه إلى الخير، كما أن المجتمع لا يمكن أن يستقر ويتطور إذا لم يعتمد على العلم النافع، ويأخذ بأسباب الحضارة والتطور.</a:t>
            </a:r>
            <a:endParaRPr lang="en-US" sz="2600" dirty="0" smtClean="0"/>
          </a:p>
          <a:p>
            <a:pPr marL="0" indent="0" algn="just" rtl="1">
              <a:spcBef>
                <a:spcPts val="0"/>
              </a:spcBef>
            </a:pPr>
            <a:endParaRPr lang="ar-SA" sz="2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152400" y="1371600"/>
            <a:ext cx="9525000" cy="4754563"/>
          </a:xfrm>
        </p:spPr>
        <p:txBody>
          <a:bodyPr/>
          <a:lstStyle/>
          <a:p>
            <a:pPr lvl="0" algn="just" rtl="1"/>
            <a:r>
              <a:rPr lang="ar-SA" sz="2600" dirty="0" smtClean="0"/>
              <a:t> </a:t>
            </a:r>
            <a:r>
              <a:rPr lang="ar-SA" sz="2600" dirty="0" smtClean="0">
                <a:solidFill>
                  <a:srgbClr val="FF0000"/>
                </a:solidFill>
              </a:rPr>
              <a:t>ب- أنه سبيل </a:t>
            </a:r>
            <a:r>
              <a:rPr lang="ar-SA" sz="2600" dirty="0" err="1" smtClean="0">
                <a:solidFill>
                  <a:srgbClr val="FF0000"/>
                </a:solidFill>
              </a:rPr>
              <a:t>الخلوص</a:t>
            </a:r>
            <a:r>
              <a:rPr lang="ar-SA" sz="2600" dirty="0" smtClean="0">
                <a:solidFill>
                  <a:srgbClr val="FF0000"/>
                </a:solidFill>
              </a:rPr>
              <a:t> من العبودية لغير الله تعالى</a:t>
            </a:r>
            <a:r>
              <a:rPr lang="ar-SA" sz="2600" dirty="0" smtClean="0"/>
              <a:t>، وطريق معرفة الله تعالى ومعرفة شرعه، وأداة إصلاح أمر الإنسان في الدنيا والآخرة؛ فإن التكليف مناط بالعقل، وهو وسيلة فهم الخطاب الشرعي وإدراك مراد الشارع ومقاصده .</a:t>
            </a:r>
            <a:endParaRPr lang="en-US" sz="2600" dirty="0" smtClean="0"/>
          </a:p>
          <a:p>
            <a:pPr lvl="0" algn="just" rtl="1"/>
            <a:r>
              <a:rPr lang="ar-SA" sz="2600" dirty="0" smtClean="0">
                <a:solidFill>
                  <a:srgbClr val="FF0000"/>
                </a:solidFill>
              </a:rPr>
              <a:t>ج- أنه أداة استعمال العقل والحواس للوصول إلى المعرفة</a:t>
            </a:r>
            <a:r>
              <a:rPr lang="ar-SA" sz="2600" dirty="0" smtClean="0"/>
              <a:t>، وأداة تدبر القرآن لإصلاح النفس، وأداة التفكر في ملكوت السموات والأرض لإدراك سنن الله تعالى، وأداة التعرف على أمور الدنيا عن طريق الملاحظة والتأمل لإصلاح حال الإنسان وبيئته . </a:t>
            </a:r>
            <a:endParaRPr lang="en-US" sz="2600" dirty="0" smtClean="0"/>
          </a:p>
          <a:p>
            <a:r>
              <a:rPr lang="ar-SA" sz="2600" dirty="0" smtClean="0">
                <a:solidFill>
                  <a:srgbClr val="FF0000"/>
                </a:solidFill>
              </a:rPr>
              <a:t>وإذا كان العلم المؤدي إلى معرفة الله تعالى ومعرفة شرعه يستند على الوحي فإن العلم الطبيعي والتجريبي يستند على البرهان واليقين</a:t>
            </a:r>
            <a:r>
              <a:rPr lang="ar-SA" sz="2600" dirty="0" smtClean="0"/>
              <a:t>، وقد أحيل الإنسان فيه إلى عقله واجتهاده ، لقول الرسول صلى الله عليه وسلم: (</a:t>
            </a:r>
            <a:r>
              <a:rPr lang="ar-SA" sz="2600" dirty="0" smtClean="0">
                <a:solidFill>
                  <a:srgbClr val="00B050"/>
                </a:solidFill>
              </a:rPr>
              <a:t>أنتم أعلم بشؤون دنياكم</a:t>
            </a:r>
            <a:r>
              <a:rPr lang="ar-SA" sz="2600" dirty="0" smtClean="0"/>
              <a:t>)</a:t>
            </a:r>
            <a:endParaRPr lang="ar-SA" sz="2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152400" y="1447800"/>
            <a:ext cx="9525000" cy="4678363"/>
          </a:xfrm>
        </p:spPr>
        <p:txBody>
          <a:bodyPr/>
          <a:lstStyle/>
          <a:p>
            <a:pPr algn="just" rtl="1"/>
            <a:r>
              <a:rPr lang="ar-SA" sz="2600" dirty="0" smtClean="0">
                <a:solidFill>
                  <a:srgbClr val="FF0000"/>
                </a:solidFill>
              </a:rPr>
              <a:t>وغاية ما يهدف إليه </a:t>
            </a:r>
            <a:r>
              <a:rPr lang="ar-SA" sz="2600" dirty="0" smtClean="0"/>
              <a:t>كما يقول (برتراند رسل) </a:t>
            </a:r>
            <a:r>
              <a:rPr lang="ar-SA" sz="2600" dirty="0" smtClean="0">
                <a:solidFill>
                  <a:srgbClr val="FF0000"/>
                </a:solidFill>
              </a:rPr>
              <a:t>هو محاولة اكتشاف حقائق معينة عن العالم ومن ثم القوانين التي تصل الحقائق ببعضها بحيث يمكن التنبؤ بحوادث مستقبلية </a:t>
            </a:r>
            <a:r>
              <a:rPr lang="ar-SA" sz="2600" dirty="0" smtClean="0"/>
              <a:t>، ويتم هذا عن طريق الملاحظة والتفكير الذي يستند عليهما ، وتأتي أهمية هذا العلم من ناحية قدرته على توظيف المعرفة لإنتاج وسائل الراحة والرفاه التي كانت مستحيلة ، أو ذات كلفة عالية في حقبة ما قبل هذا العلم</a:t>
            </a:r>
            <a:endParaRPr lang="ar-SA" sz="2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وحدة الدين والعلم :</a:t>
            </a:r>
            <a:endParaRPr lang="ar-SA" dirty="0"/>
          </a:p>
        </p:txBody>
      </p:sp>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SA" sz="2600" dirty="0" smtClean="0">
                <a:solidFill>
                  <a:srgbClr val="FF0000"/>
                </a:solidFill>
              </a:rPr>
              <a:t>الإنسان بحاجة إلى الدين والعلم</a:t>
            </a:r>
            <a:r>
              <a:rPr lang="ar-SA" sz="2600" dirty="0" smtClean="0"/>
              <a:t>، فهما يهيئان له الحياة الكريمة، ويمنحانه حقوقه، وينظمان حياته وعلاقاته بغيره، ويستحثانه على الفهم والتفكير والعمل، ويرشدانه إلى ما فيه مصلحته؛ </a:t>
            </a:r>
          </a:p>
          <a:p>
            <a:pPr marL="0" indent="0" algn="just" rtl="1">
              <a:spcBef>
                <a:spcPts val="0"/>
              </a:spcBef>
            </a:pPr>
            <a:r>
              <a:rPr lang="ar-SA" sz="2600" dirty="0" smtClean="0">
                <a:solidFill>
                  <a:srgbClr val="FF0000"/>
                </a:solidFill>
              </a:rPr>
              <a:t>لذا كان من الضروري أن يكون الدين والعلم في صحبة مستمرة، وألفة دائمة، وأن يكون العلم وما يتوصل إليه من نتائج داعما لحقائق الدين، ومصدقا لما جاء </a:t>
            </a:r>
            <a:r>
              <a:rPr lang="ar-SA" sz="2600" dirty="0" err="1" smtClean="0">
                <a:solidFill>
                  <a:srgbClr val="FF0000"/>
                </a:solidFill>
              </a:rPr>
              <a:t>به</a:t>
            </a:r>
            <a:r>
              <a:rPr lang="ar-SA" sz="2600" dirty="0" smtClean="0">
                <a:solidFill>
                  <a:srgbClr val="FF0000"/>
                </a:solidFill>
              </a:rPr>
              <a:t>، وأن يكون الدين بمعتقداته وأحكامه وشرائعه شاحذا للعقول، ومُبَصِّرا للقلوب، وهاديا لها إلى منهج الحق المبين والنفع للناس أجمعين.</a:t>
            </a:r>
          </a:p>
          <a:p>
            <a:pPr marL="0" indent="0" algn="just" rtl="1">
              <a:spcBef>
                <a:spcPts val="0"/>
              </a:spcBef>
            </a:pPr>
            <a:r>
              <a:rPr lang="ar-SA" sz="2600" dirty="0" smtClean="0">
                <a:solidFill>
                  <a:srgbClr val="FF0000"/>
                </a:solidFill>
              </a:rPr>
              <a:t>إن الإنسان بحاجة إلى الدين والعلم لا يغنيه أحدهما عن الآخر</a:t>
            </a:r>
            <a:r>
              <a:rPr lang="ar-SA" sz="2600" dirty="0" smtClean="0"/>
              <a:t>، فالعلم لا يغني عن الدين، فقد يخيل لأحد أن الإنسان بالعلم يستطيع أن يتجه في حياته نحو الخير فلا يضل الطريق، ولا يشقى، إن ذلك محض إدعاء؛ لا تقوم له حجة من واقع الحياة، ولا من شواهد التاريخ، </a:t>
            </a:r>
            <a:r>
              <a:rPr lang="ar-SA" sz="2600" dirty="0" smtClean="0">
                <a:solidFill>
                  <a:srgbClr val="FF0000"/>
                </a:solidFill>
              </a:rPr>
              <a:t>فما كان العلم وحده يوما عاصما للإنسان من الزلل الخلقي، ولا قادرا على إقامة وازع في نفسه يردعه عن اتباع الهوى ؛</a:t>
            </a:r>
            <a:endParaRPr lang="en-US" sz="2600" dirty="0" smtClean="0">
              <a:solidFill>
                <a:srgbClr val="FF0000"/>
              </a:solidFill>
            </a:endParaRPr>
          </a:p>
          <a:p>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28600" y="1447800"/>
            <a:ext cx="9448800" cy="4678363"/>
          </a:xfrm>
        </p:spPr>
        <p:txBody>
          <a:bodyPr/>
          <a:lstStyle/>
          <a:p>
            <a:pPr algn="just" rtl="1">
              <a:buFontTx/>
              <a:buChar char="-"/>
            </a:pPr>
            <a:r>
              <a:rPr lang="ar-SA" sz="2600" dirty="0" smtClean="0"/>
              <a:t>خلافا </a:t>
            </a:r>
            <a:r>
              <a:rPr lang="ar-SA" sz="2600" dirty="0" smtClean="0">
                <a:solidFill>
                  <a:srgbClr val="FF0000"/>
                </a:solidFill>
              </a:rPr>
              <a:t>للدين</a:t>
            </a:r>
            <a:r>
              <a:rPr lang="ar-SA" sz="2600" dirty="0" smtClean="0"/>
              <a:t> الذي </a:t>
            </a:r>
            <a:r>
              <a:rPr lang="ar-SA" sz="2600" dirty="0" smtClean="0">
                <a:solidFill>
                  <a:srgbClr val="FF0000"/>
                </a:solidFill>
              </a:rPr>
              <a:t>يزجر صاحبه عن ارتكاب الإثم</a:t>
            </a:r>
            <a:r>
              <a:rPr lang="ar-SA" sz="2600" dirty="0" smtClean="0"/>
              <a:t>، وإذا ارتكبه متعمدا جعله يشعر بالخطأ والندم، </a:t>
            </a:r>
            <a:r>
              <a:rPr lang="ar-SA" sz="2600" dirty="0" smtClean="0">
                <a:solidFill>
                  <a:srgbClr val="FF0000"/>
                </a:solidFill>
              </a:rPr>
              <a:t>إنه لا شيء يقوم مقام الدين في إقامة الوازع القوي </a:t>
            </a:r>
            <a:r>
              <a:rPr lang="ar-SA" sz="2600" dirty="0" smtClean="0"/>
              <a:t>اليقظ الذي يقوم دائما بين الإنسان وبين نوازع السوء والضلال، </a:t>
            </a:r>
          </a:p>
          <a:p>
            <a:pPr algn="just" rtl="1">
              <a:buFontTx/>
              <a:buChar char="-"/>
            </a:pPr>
            <a:r>
              <a:rPr lang="ar-SA" sz="2600" dirty="0" smtClean="0">
                <a:solidFill>
                  <a:srgbClr val="FF0000"/>
                </a:solidFill>
              </a:rPr>
              <a:t>فهل يا ترى يقوم العلم الطبيعي والتجريبي هذا المقام</a:t>
            </a:r>
            <a:r>
              <a:rPr lang="ar-SA" sz="2600" dirty="0" smtClean="0"/>
              <a:t>؟؛ فيبعث العلم بقانون الجاذبية أو الذرة أو بمعلومة علمية أخرى لدى الإنسان الإحساس بالإثم والشعور بالواجب ما يبعثه الدين، </a:t>
            </a:r>
          </a:p>
          <a:p>
            <a:pPr algn="just" rtl="1">
              <a:buFontTx/>
              <a:buChar char="-"/>
            </a:pPr>
            <a:r>
              <a:rPr lang="ar-SA" sz="2600" dirty="0" smtClean="0">
                <a:solidFill>
                  <a:srgbClr val="FF0000"/>
                </a:solidFill>
              </a:rPr>
              <a:t>كما أنه لا شيء يقوم مقام العقل في إثبات الإيمان والقطع بصحته وصدقه</a:t>
            </a:r>
            <a:r>
              <a:rPr lang="ar-SA" sz="2600" dirty="0" smtClean="0"/>
              <a:t>؛ </a:t>
            </a:r>
          </a:p>
          <a:p>
            <a:pPr algn="just" rtl="1">
              <a:buFontTx/>
              <a:buChar char="-"/>
            </a:pPr>
            <a:r>
              <a:rPr lang="ar-SA" sz="2600" dirty="0" smtClean="0">
                <a:solidFill>
                  <a:srgbClr val="FF0000"/>
                </a:solidFill>
              </a:rPr>
              <a:t>وهذا يعني أن الإيمان يمازج العقل، ويقيمه دليلا هاديا إليه، بحيث لا يبقى أثر لتوهم أن الإيمان على الدوام تسليم بما يأباه العقل</a:t>
            </a:r>
            <a:r>
              <a:rPr lang="ar-SA" sz="2600" dirty="0" smtClean="0"/>
              <a:t>، وأن العقل وظيفته القبول المحض؛ فليس له حق الحكم على أدلة الدين، واستنباط الأحكام من مظانها بحسب قدرته من الفهم والإدراك .</a:t>
            </a:r>
            <a:endParaRPr lang="ar-SA" sz="2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152400" y="1371600"/>
            <a:ext cx="9601200" cy="4754563"/>
          </a:xfrm>
        </p:spPr>
        <p:txBody>
          <a:bodyPr/>
          <a:lstStyle/>
          <a:p>
            <a:pPr algn="just" rtl="1"/>
            <a:r>
              <a:rPr lang="ar-SA" sz="2600" dirty="0" smtClean="0"/>
              <a:t>إن ثمة </a:t>
            </a:r>
            <a:r>
              <a:rPr lang="ar-SA" sz="2600" dirty="0" smtClean="0">
                <a:solidFill>
                  <a:srgbClr val="FF0000"/>
                </a:solidFill>
              </a:rPr>
              <a:t>أمر آخر لا بد منه لتحقيق الانسجام التام بين الدين والعلم وهو </a:t>
            </a:r>
            <a:r>
              <a:rPr lang="ar-SA" sz="2600" b="1" u="sng" dirty="0" smtClean="0">
                <a:solidFill>
                  <a:srgbClr val="FF0000"/>
                </a:solidFill>
              </a:rPr>
              <a:t>صحة الجانبين</a:t>
            </a:r>
            <a:r>
              <a:rPr lang="ar-SA" sz="2600" dirty="0" smtClean="0">
                <a:solidFill>
                  <a:srgbClr val="FF0000"/>
                </a:solidFill>
              </a:rPr>
              <a:t>؛ </a:t>
            </a:r>
          </a:p>
          <a:p>
            <a:pPr algn="just" rtl="1">
              <a:buFontTx/>
              <a:buChar char="-"/>
            </a:pPr>
            <a:r>
              <a:rPr lang="ar-SA" sz="2600" dirty="0" smtClean="0">
                <a:solidFill>
                  <a:srgbClr val="FF0000"/>
                </a:solidFill>
              </a:rPr>
              <a:t>جانب الدين بحيث يكون قائما على مصدر موثوق</a:t>
            </a:r>
            <a:r>
              <a:rPr lang="ar-SA" sz="2600" dirty="0" smtClean="0"/>
              <a:t>، خاليا من الهوى والخرافة والباطل ، </a:t>
            </a:r>
          </a:p>
          <a:p>
            <a:pPr algn="just" rtl="1">
              <a:buFontTx/>
              <a:buChar char="-"/>
            </a:pPr>
            <a:r>
              <a:rPr lang="ar-SA" sz="2600" dirty="0" smtClean="0">
                <a:solidFill>
                  <a:srgbClr val="FF0000"/>
                </a:solidFill>
              </a:rPr>
              <a:t>وجانب العلم بحيث يكون قائما على دليل صحيح </a:t>
            </a:r>
            <a:r>
              <a:rPr lang="ar-SA" sz="2600" dirty="0" smtClean="0"/>
              <a:t>من النقل أو العقل سالم من الظن والتخمين والكذب ، </a:t>
            </a:r>
          </a:p>
          <a:p>
            <a:pPr algn="just" rtl="1">
              <a:buFontTx/>
              <a:buChar char="-"/>
            </a:pPr>
            <a:r>
              <a:rPr lang="ar-SA" sz="2600" dirty="0" smtClean="0"/>
              <a:t>وكان </a:t>
            </a:r>
            <a:r>
              <a:rPr lang="ar-SA" sz="2600" dirty="0" smtClean="0">
                <a:solidFill>
                  <a:srgbClr val="FF0000"/>
                </a:solidFill>
              </a:rPr>
              <a:t>من فضائل الإسلام التي تميز بها بين الأديان أنه ارتكز على العلم، وحث أتباعه على البحث عن حقائقه، وفتح لهم أبواب ا</a:t>
            </a:r>
            <a:r>
              <a:rPr lang="ar-SA" sz="2600" dirty="0" smtClean="0"/>
              <a:t>لتفكر في هذا الخلق الواسع المليء بالسنن الكونية والقوانين العلمية، </a:t>
            </a:r>
          </a:p>
          <a:p>
            <a:pPr algn="just" rtl="1">
              <a:buFontTx/>
              <a:buChar char="-"/>
            </a:pPr>
            <a:r>
              <a:rPr lang="ar-SA" sz="2600" dirty="0" smtClean="0"/>
              <a:t>يقول العقاد: (</a:t>
            </a:r>
            <a:r>
              <a:rPr lang="ar-SA" sz="2600" dirty="0" smtClean="0">
                <a:solidFill>
                  <a:srgbClr val="00B050"/>
                </a:solidFill>
              </a:rPr>
              <a:t>فضيلة الإسلام الكبرى أنه يفتح للمسلمين أبواب المعرفة، ويحث على ولوجها والتقدم فيها، وقبول كل مستحدث من العلوم على تقدم الزمن، وتجدد أدوات الكشف ووسائل التعليم، وليست فضيلته الكبرى أنه يقعدهم عن الطلب، وينهاهم عن التوسع في البحث والنظر؛ لأنهم يعتقدون أنهم حاصلون على جميع العلوم</a:t>
            </a:r>
            <a:r>
              <a:rPr lang="ar-SA" sz="2600" dirty="0" smtClean="0"/>
              <a:t>)</a:t>
            </a:r>
            <a:endParaRPr lang="ar-SA" sz="2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28600" y="1371600"/>
            <a:ext cx="9525000" cy="4754563"/>
          </a:xfrm>
        </p:spPr>
        <p:txBody>
          <a:bodyPr/>
          <a:lstStyle/>
          <a:p>
            <a:pPr algn="just" rtl="1">
              <a:buFontTx/>
              <a:buChar char="-"/>
            </a:pPr>
            <a:r>
              <a:rPr lang="ar-SA" sz="2600" dirty="0" smtClean="0"/>
              <a:t>لقد </a:t>
            </a:r>
            <a:r>
              <a:rPr lang="ar-SA" sz="2600" dirty="0" smtClean="0">
                <a:solidFill>
                  <a:srgbClr val="FF0000"/>
                </a:solidFill>
              </a:rPr>
              <a:t>دفع الإسلام الإنسان نحو التعرف على أسرار الكون ونواميسه، والتوسع في الكشوف العلمية فكان في ذلك انتصار لقضية الدين</a:t>
            </a:r>
            <a:r>
              <a:rPr lang="ar-SA" sz="2600" dirty="0" smtClean="0"/>
              <a:t>؛ إذ لا خوف على الإسلام من البحث العلمي؛ فالحقيقة لا تخشى البحث، والإسلام على يقين من أن البحث العلمي السليم والتأمل السديد يوصلان إلى نفس النتائج التي يقررها</a:t>
            </a:r>
          </a:p>
          <a:p>
            <a:pPr algn="just" rtl="1">
              <a:buFontTx/>
              <a:buChar char="-"/>
            </a:pPr>
            <a:r>
              <a:rPr lang="ar-SA" sz="2600" dirty="0" smtClean="0">
                <a:solidFill>
                  <a:srgbClr val="FF0000"/>
                </a:solidFill>
              </a:rPr>
              <a:t>وكان هذا الاتجاه أيضا داعما لقوة الإنسان التي تزداد صلابة كلما استزاد من معين الإيمان </a:t>
            </a:r>
            <a:r>
              <a:rPr lang="ar-SA" sz="2600" dirty="0" smtClean="0"/>
              <a:t>بالله تعالى (</a:t>
            </a:r>
            <a:r>
              <a:rPr lang="ar-SA" sz="2600" dirty="0" smtClean="0">
                <a:solidFill>
                  <a:srgbClr val="00B050"/>
                </a:solidFill>
              </a:rPr>
              <a:t>فليس معدن الدين من معدن الضعف في الإنسان، وليس الإنسان المؤمن هو الواهي الهزيل، وربما كان الأصح والأولى في التقدير والتحقيق أن عظم العقيدة في الإنسان على قدر إحساسه بعظمة الكون والتدبر في أسراره وخفاياه</a:t>
            </a:r>
            <a:r>
              <a:rPr lang="ar-SA" sz="2600" dirty="0" smtClean="0"/>
              <a:t>)</a:t>
            </a:r>
          </a:p>
          <a:p>
            <a:pPr algn="just" rtl="1">
              <a:buFontTx/>
              <a:buChar char="-"/>
            </a:pPr>
            <a:r>
              <a:rPr lang="ar-SA" sz="2600" dirty="0" smtClean="0"/>
              <a:t> </a:t>
            </a:r>
            <a:endParaRPr lang="ar-SA" sz="2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الصراع بين الدين والعلم في أوروبا :</a:t>
            </a:r>
            <a:endParaRPr lang="ar-SA" dirty="0"/>
          </a:p>
        </p:txBody>
      </p:sp>
      <p:sp>
        <p:nvSpPr>
          <p:cNvPr id="3" name="عنصر نائب للمحتوى 2"/>
          <p:cNvSpPr>
            <a:spLocks noGrp="1"/>
          </p:cNvSpPr>
          <p:nvPr>
            <p:ph idx="1"/>
          </p:nvPr>
        </p:nvSpPr>
        <p:spPr>
          <a:xfrm>
            <a:off x="228600" y="1371600"/>
            <a:ext cx="9525000" cy="4754563"/>
          </a:xfrm>
        </p:spPr>
        <p:txBody>
          <a:bodyPr/>
          <a:lstStyle/>
          <a:p>
            <a:pPr algn="just" rtl="1">
              <a:buFontTx/>
              <a:buChar char="-"/>
            </a:pPr>
            <a:r>
              <a:rPr lang="ar-SA" sz="2600" dirty="0" smtClean="0">
                <a:solidFill>
                  <a:srgbClr val="FF0000"/>
                </a:solidFill>
              </a:rPr>
              <a:t>حدث صراع مرير في القرون الوسطى بين رجال الكنيسة </a:t>
            </a:r>
            <a:r>
              <a:rPr lang="ar-SA" sz="2600" dirty="0" err="1" smtClean="0">
                <a:solidFill>
                  <a:srgbClr val="FF0000"/>
                </a:solidFill>
              </a:rPr>
              <a:t>الكاثولكية</a:t>
            </a:r>
            <a:r>
              <a:rPr lang="ar-SA" sz="2600" dirty="0" smtClean="0">
                <a:solidFill>
                  <a:srgbClr val="FF0000"/>
                </a:solidFill>
              </a:rPr>
              <a:t> في روما ورجال العلم التجريبي نتيجة أبحاثهم واكتشافاتهم التي بينت بطلان بعض الآراء في المسائل الفلكية والجغرافية التي أضفت الكنيسة عليها صفة ال</a:t>
            </a:r>
            <a:r>
              <a:rPr lang="ar-SA" sz="2600" dirty="0" smtClean="0"/>
              <a:t>دين، وجعلتها جزءا من النصوص المقدسة التي يمنع نقضها أو نقدها أو مناقشتها، ورأت أن في نتائج هذه الأبحاث والكشوف جرأة على الكنيسة التي كانت تمسك بزمام السلطة على كافة أصقاع أوروبا ، وهدما لتعاليمها ؛ </a:t>
            </a:r>
          </a:p>
          <a:p>
            <a:pPr algn="just" rtl="1">
              <a:buFontTx/>
              <a:buChar char="-"/>
            </a:pPr>
            <a:r>
              <a:rPr lang="ar-SA" sz="2600" dirty="0" smtClean="0">
                <a:solidFill>
                  <a:srgbClr val="FF0000"/>
                </a:solidFill>
              </a:rPr>
              <a:t>لذا نظرت إلى هذه الحركة العلمية القائمة على العقل بحذر وتوجس خوفا على سلطانها ومكانتها، لكن الصراع ما لبث أن تفاقم بين الطرفين منعكسا سلبا على العلاقة بين الدين والعلم،</a:t>
            </a:r>
            <a:r>
              <a:rPr lang="ar-SA" sz="2600" dirty="0" smtClean="0"/>
              <a:t> فقد قامت الكنيسة بهجمة شرسة على العلماء، فكفرتهم وبَدَّعتهم واستحلت دماءهم، وأنشأت لمعاقبتهم محاكم التفتيش.</a:t>
            </a:r>
            <a:endParaRPr lang="ar-SA" sz="26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1"/>
            <a:r>
              <a:rPr lang="ar-SA" sz="2600" dirty="0" smtClean="0"/>
              <a:t>- فعلى سبيل المثال </a:t>
            </a:r>
            <a:r>
              <a:rPr lang="ar-SA" sz="2600" dirty="0" smtClean="0">
                <a:solidFill>
                  <a:srgbClr val="FF0000"/>
                </a:solidFill>
              </a:rPr>
              <a:t>حكمت محكمة التفتيش في مدة لا تزيد على ثمانية عشر عاما من 1481م – 1499م على عشرة آلاف ومائتين وعشرين شخصا بالحرق أحياء فأحرقوا ، وعلى ستة آلاف وثمانمائة وستين بالشنق فشنقوا، وعلى سبعة وتسعين ألفا وثلاثة وعشرين شخصا بعقوبات مختلفة فنفذت</a:t>
            </a:r>
            <a:r>
              <a:rPr lang="ar-SA" sz="2600" dirty="0" smtClean="0"/>
              <a:t>.</a:t>
            </a:r>
          </a:p>
          <a:p>
            <a:pPr algn="just" rtl="1"/>
            <a:r>
              <a:rPr lang="ar-SA" sz="2600" dirty="0" smtClean="0"/>
              <a:t>- </a:t>
            </a:r>
            <a:r>
              <a:rPr lang="ar-SA" sz="2600" dirty="0" smtClean="0">
                <a:solidFill>
                  <a:srgbClr val="FF0000"/>
                </a:solidFill>
              </a:rPr>
              <a:t>ومن العلماء الذين اضطهدتهم الكنيسة (غاليلو) بسبب قوله بأن الأرض تدور حول الشمس، وأن هناك كواكب سيارة تزيد عن السبعة التي ذكرت في الكتب المقدسة، فقد اعتبروا ذلك نوعا من الإلحاد </a:t>
            </a:r>
            <a:r>
              <a:rPr lang="ar-SA" sz="2600" dirty="0" smtClean="0"/>
              <a:t>، فسجن سنة 1615م بناء على حكم صدر من محكمة التفتيش في روما ، مما اضطره إلى التراجع عن آرائه، وأقسم على أن يعلن توبته وهو جاث على ركبتيه أمام (البابا أوربان الثاني) قائلا: ألعن واحتقر خطأ القول وهرطقة الاعتقاد بأن الأرض تدور.</a:t>
            </a:r>
            <a:endParaRPr lang="ar-SA" sz="2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28600" y="1447800"/>
            <a:ext cx="9372600" cy="4678363"/>
          </a:xfrm>
        </p:spPr>
        <p:txBody>
          <a:bodyPr/>
          <a:lstStyle/>
          <a:p>
            <a:pPr algn="just" rtl="1"/>
            <a:r>
              <a:rPr lang="ar-SA" sz="2600" dirty="0" smtClean="0"/>
              <a:t>- </a:t>
            </a:r>
            <a:r>
              <a:rPr lang="ar-SA" sz="2600" dirty="0" smtClean="0">
                <a:solidFill>
                  <a:srgbClr val="FF0000"/>
                </a:solidFill>
              </a:rPr>
              <a:t>وأفلت (كوبرنيكس) من قبضة الكنيسة بتدارك الموت له عقوبة على قوله بكروية الأرض، وطاردت الكنيسة (برونو) لتقريره كروية الأرض ودورانها إلا أنه قبض عليه بالبندقية، وسجن بروما </a:t>
            </a:r>
            <a:r>
              <a:rPr lang="ar-SA" sz="2600" dirty="0" smtClean="0"/>
              <a:t>، ثم حرق حيا</a:t>
            </a:r>
            <a:endParaRPr lang="en-US" sz="2600" dirty="0" smtClean="0"/>
          </a:p>
          <a:p>
            <a:pPr algn="just" rtl="1"/>
            <a:r>
              <a:rPr lang="ar-SA" sz="2600" dirty="0" smtClean="0"/>
              <a:t>- ومن أهم الأسباب التي أدت إلى هذا الصراع وهذه العداوة بين رجال الدين والعلم في أوروبا ما يلي :</a:t>
            </a:r>
            <a:endParaRPr lang="en-US" sz="2600" dirty="0" smtClean="0"/>
          </a:p>
          <a:p>
            <a:pPr marL="514350" indent="-514350" algn="just" rtl="1">
              <a:buAutoNum type="arabicPeriod"/>
            </a:pPr>
            <a:r>
              <a:rPr lang="ar-SA" sz="2600" dirty="0" smtClean="0">
                <a:solidFill>
                  <a:srgbClr val="FF0000"/>
                </a:solidFill>
              </a:rPr>
              <a:t>تعسف الكنيسة </a:t>
            </a:r>
            <a:r>
              <a:rPr lang="ar-SA" sz="2600" dirty="0" smtClean="0"/>
              <a:t>وتسلطها على رجال العلم والفكر :</a:t>
            </a:r>
          </a:p>
          <a:p>
            <a:pPr marL="514350" indent="-514350" algn="just" rtl="1">
              <a:buAutoNum type="arabicPeriod"/>
            </a:pPr>
            <a:r>
              <a:rPr lang="ar-SA" sz="2600" dirty="0" smtClean="0">
                <a:solidFill>
                  <a:srgbClr val="FF0000"/>
                </a:solidFill>
              </a:rPr>
              <a:t>تبني الكنيسة </a:t>
            </a:r>
            <a:r>
              <a:rPr lang="ar-SA" sz="2600" dirty="0" smtClean="0"/>
              <a:t>لبعض النظريات الفلكية والآراء الجغرافية :</a:t>
            </a:r>
          </a:p>
          <a:p>
            <a:pPr marL="514350" indent="-514350" algn="just" rtl="1">
              <a:buAutoNum type="arabicPeriod"/>
            </a:pPr>
            <a:r>
              <a:rPr lang="ar-SA" sz="2600" dirty="0" smtClean="0">
                <a:solidFill>
                  <a:srgbClr val="FF0000"/>
                </a:solidFill>
              </a:rPr>
              <a:t>تعنت الطرفين </a:t>
            </a:r>
            <a:r>
              <a:rPr lang="ar-SA" sz="2600" dirty="0" smtClean="0"/>
              <a:t>في التمسك بآرائهما :</a:t>
            </a:r>
          </a:p>
          <a:p>
            <a:pPr marL="514350" indent="-514350" algn="just" rtl="1">
              <a:buAutoNum type="arabicPeriod"/>
            </a:pPr>
            <a:r>
              <a:rPr lang="ar-SA" sz="2600" dirty="0" smtClean="0">
                <a:solidFill>
                  <a:srgbClr val="FF0000"/>
                </a:solidFill>
              </a:rPr>
              <a:t>اختلاف المنهج العلمي عن الدين السائد في أوربا</a:t>
            </a:r>
            <a:r>
              <a:rPr lang="ar-SA" sz="2600" dirty="0" smtClean="0"/>
              <a:t>:</a:t>
            </a:r>
          </a:p>
          <a:p>
            <a:pPr marL="514350" indent="-514350" algn="just" rtl="1">
              <a:buAutoNum type="arabicPeriod"/>
            </a:pPr>
            <a:endParaRPr lang="ar-SA" sz="2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28600" y="1371600"/>
            <a:ext cx="9525000" cy="4754563"/>
          </a:xfrm>
        </p:spPr>
        <p:txBody>
          <a:bodyPr/>
          <a:lstStyle/>
          <a:p>
            <a:pPr algn="just" rtl="1"/>
            <a:r>
              <a:rPr lang="ar-SA" sz="2600" dirty="0" smtClean="0"/>
              <a:t> - إن حقيقة هذا </a:t>
            </a:r>
            <a:r>
              <a:rPr lang="ar-SA" sz="2600" dirty="0" smtClean="0">
                <a:solidFill>
                  <a:srgbClr val="FF0000"/>
                </a:solidFill>
              </a:rPr>
              <a:t>الصراع لم تكن بين الدين بصبغته الإلهية النقية </a:t>
            </a:r>
            <a:r>
              <a:rPr lang="ar-SA" sz="2600" dirty="0" smtClean="0"/>
              <a:t>، </a:t>
            </a:r>
          </a:p>
          <a:p>
            <a:pPr algn="just" rtl="1">
              <a:buFontTx/>
              <a:buChar char="-"/>
            </a:pPr>
            <a:r>
              <a:rPr lang="ar-SA" sz="2600" dirty="0" smtClean="0">
                <a:solidFill>
                  <a:srgbClr val="FF0000"/>
                </a:solidFill>
              </a:rPr>
              <a:t>وإنما بصبغته المحرفة التي كانت عليها النصرانية </a:t>
            </a:r>
            <a:r>
              <a:rPr lang="ar-SA" sz="2600" dirty="0" smtClean="0"/>
              <a:t>في تلك الفترة من الزمن، </a:t>
            </a:r>
          </a:p>
          <a:p>
            <a:pPr algn="just" rtl="1">
              <a:buFontTx/>
              <a:buChar char="-"/>
            </a:pPr>
            <a:r>
              <a:rPr lang="ar-SA" sz="2600" dirty="0" smtClean="0"/>
              <a:t>- وأن </a:t>
            </a:r>
            <a:r>
              <a:rPr lang="ar-SA" sz="2600" dirty="0" smtClean="0">
                <a:solidFill>
                  <a:srgbClr val="FF0000"/>
                </a:solidFill>
              </a:rPr>
              <a:t>ما حققه العلم من انتصار كان في المواقع التي انتصر فيها العقل واليقين على الخرافة والوهم</a:t>
            </a:r>
            <a:r>
              <a:rPr lang="ar-SA" sz="2600" dirty="0" smtClean="0"/>
              <a:t>، </a:t>
            </a:r>
          </a:p>
          <a:p>
            <a:pPr algn="just" rtl="1">
              <a:buFontTx/>
              <a:buChar char="-"/>
            </a:pPr>
            <a:r>
              <a:rPr lang="ar-SA" sz="2600" dirty="0" smtClean="0"/>
              <a:t>إن الحق من الطرفين هو الذي انتصر </a:t>
            </a:r>
            <a:r>
              <a:rPr lang="ar-SA" sz="2600" dirty="0" smtClean="0">
                <a:solidFill>
                  <a:srgbClr val="FF0000"/>
                </a:solidFill>
              </a:rPr>
              <a:t>فلو كانت تعاليم الكنيسة حقا خالصا، والعلم بمنهجه الجديد في أوروبا يقينا مجردا لما حدث هذا الصراع</a:t>
            </a:r>
            <a:r>
              <a:rPr lang="ar-SA" sz="2600" dirty="0" smtClean="0"/>
              <a:t>، </a:t>
            </a:r>
          </a:p>
          <a:p>
            <a:pPr algn="just" rtl="1">
              <a:buFontTx/>
              <a:buChar char="-"/>
            </a:pPr>
            <a:r>
              <a:rPr lang="ar-SA" sz="2600" dirty="0" smtClean="0"/>
              <a:t>وإنه من</a:t>
            </a:r>
            <a:r>
              <a:rPr lang="ar-SA" sz="2600" dirty="0" smtClean="0">
                <a:solidFill>
                  <a:srgbClr val="FF0000"/>
                </a:solidFill>
              </a:rPr>
              <a:t> المؤسف أن جناية رجال الدين على الحقيقة العلمية كانت أشنع من جناية أنصار المنهج الحسي التجريبي عليها</a:t>
            </a:r>
            <a:r>
              <a:rPr lang="ar-SA" sz="2600" dirty="0" smtClean="0"/>
              <a:t>، وأن كلا الطرفين كان مسؤولا عن النتائج المؤسفة لهذا الصراع.</a:t>
            </a:r>
            <a:endParaRPr lang="ar-SA" sz="2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موقف الإسلام من العلم :</a:t>
            </a:r>
            <a:endParaRPr lang="ar-SA" dirty="0"/>
          </a:p>
        </p:txBody>
      </p:sp>
      <p:sp>
        <p:nvSpPr>
          <p:cNvPr id="3" name="عنصر نائب للمحتوى 2"/>
          <p:cNvSpPr>
            <a:spLocks noGrp="1"/>
          </p:cNvSpPr>
          <p:nvPr>
            <p:ph idx="1"/>
          </p:nvPr>
        </p:nvSpPr>
        <p:spPr>
          <a:xfrm>
            <a:off x="228600" y="1371600"/>
            <a:ext cx="9525000" cy="4754563"/>
          </a:xfrm>
        </p:spPr>
        <p:txBody>
          <a:bodyPr/>
          <a:lstStyle/>
          <a:p>
            <a:pPr algn="just" rtl="1">
              <a:buFontTx/>
              <a:buChar char="-"/>
            </a:pPr>
            <a:r>
              <a:rPr lang="ar-SA" sz="2600" dirty="0" smtClean="0">
                <a:solidFill>
                  <a:srgbClr val="FF0000"/>
                </a:solidFill>
              </a:rPr>
              <a:t>الإسلام هو دين العلم</a:t>
            </a:r>
            <a:r>
              <a:rPr lang="ar-SA" sz="2600" dirty="0" smtClean="0"/>
              <a:t>، فقد كانت أول آيات كتابه الكريم نزولا هي أمر بالقراءة، قال تعالى: (</a:t>
            </a:r>
            <a:r>
              <a:rPr lang="ar-SA" sz="2600" dirty="0" smtClean="0">
                <a:solidFill>
                  <a:srgbClr val="00B050"/>
                </a:solidFill>
              </a:rPr>
              <a:t>اقرأ باسم ربك الذي خلق أقرأ وربك الأكرم الذي علم بالقلم  علم الإنسان ما لم يعلم</a:t>
            </a:r>
            <a:r>
              <a:rPr lang="ar-SA" sz="2600" dirty="0" smtClean="0"/>
              <a:t>) </a:t>
            </a:r>
          </a:p>
          <a:p>
            <a:pPr algn="just" rtl="1">
              <a:buFontTx/>
              <a:buChar char="-"/>
            </a:pPr>
            <a:r>
              <a:rPr lang="ar-SA" sz="2600" dirty="0" smtClean="0"/>
              <a:t>كما أن الله تعالى أقسم فيه بالقلم تعظيما له، قال تعالى: (</a:t>
            </a:r>
            <a:r>
              <a:rPr lang="ar-SA" sz="2600" dirty="0" smtClean="0">
                <a:solidFill>
                  <a:srgbClr val="00B050"/>
                </a:solidFill>
              </a:rPr>
              <a:t>ن والقلم وما يسطرون</a:t>
            </a:r>
            <a:r>
              <a:rPr lang="ar-SA" sz="2600" dirty="0" smtClean="0"/>
              <a:t>) وفي </a:t>
            </a:r>
            <a:r>
              <a:rPr lang="ar-SA" sz="2600" dirty="0" smtClean="0">
                <a:solidFill>
                  <a:srgbClr val="FF0000"/>
                </a:solidFill>
              </a:rPr>
              <a:t>هذا دلالة عظيمة على احتفاء الإسلام بالقراءة والكتابة لما لهما من أهمية بالغة في تقييد العلم والمعرفة وضبطهما </a:t>
            </a:r>
          </a:p>
          <a:p>
            <a:pPr algn="just" rtl="1">
              <a:buFontTx/>
              <a:buChar char="-"/>
            </a:pPr>
            <a:r>
              <a:rPr lang="ar-SA" sz="2600" dirty="0" smtClean="0"/>
              <a:t>كما أن الله </a:t>
            </a:r>
            <a:r>
              <a:rPr lang="ar-SA" sz="2600" dirty="0" smtClean="0">
                <a:solidFill>
                  <a:srgbClr val="FF0000"/>
                </a:solidFill>
              </a:rPr>
              <a:t>رفع درجات العلماء تقديرا لمكانتهم، وتعظيما لش</a:t>
            </a:r>
            <a:r>
              <a:rPr lang="ar-SA" sz="2600" dirty="0" smtClean="0"/>
              <a:t>أنهم؛ يقول سبحانه: (</a:t>
            </a:r>
            <a:r>
              <a:rPr lang="ar-SA" sz="2600" dirty="0" smtClean="0">
                <a:solidFill>
                  <a:srgbClr val="00B050"/>
                </a:solidFill>
              </a:rPr>
              <a:t>يرفع الله الذين آمنوا منكم والذين أوتوا العلم درجات</a:t>
            </a:r>
            <a:r>
              <a:rPr lang="ar-SA" sz="2600" dirty="0" smtClean="0"/>
              <a:t>) </a:t>
            </a:r>
          </a:p>
          <a:p>
            <a:pPr algn="just" rtl="1">
              <a:buFontTx/>
              <a:buChar char="-"/>
            </a:pPr>
            <a:r>
              <a:rPr lang="ar-SA" sz="2600" dirty="0" smtClean="0"/>
              <a:t>وما ذاك إلا لكون </a:t>
            </a:r>
            <a:r>
              <a:rPr lang="ar-SA" sz="2600" dirty="0" smtClean="0">
                <a:solidFill>
                  <a:srgbClr val="FF0000"/>
                </a:solidFill>
              </a:rPr>
              <a:t>العلم نعمة إلهية يخص الله بها من يشاء من عباده</a:t>
            </a:r>
            <a:r>
              <a:rPr lang="ar-SA" sz="2600" dirty="0" smtClean="0"/>
              <a:t>، قال تعالى: (</a:t>
            </a:r>
            <a:r>
              <a:rPr lang="ar-SA" sz="2600" dirty="0" smtClean="0">
                <a:solidFill>
                  <a:srgbClr val="00B050"/>
                </a:solidFill>
              </a:rPr>
              <a:t>ومن يؤت الحكمة فقد أوتي خيرا كثيرا</a:t>
            </a:r>
            <a:r>
              <a:rPr lang="ar-SA" sz="2600" dirty="0" smtClean="0"/>
              <a:t>) وقال الرسول صلى الله عليه وسلم: (</a:t>
            </a:r>
            <a:r>
              <a:rPr lang="ar-SA" sz="2600" dirty="0" smtClean="0">
                <a:solidFill>
                  <a:srgbClr val="00B050"/>
                </a:solidFill>
              </a:rPr>
              <a:t>العلماء ورثة الأنبياء</a:t>
            </a:r>
            <a:r>
              <a:rPr lang="ar-SA" sz="2600" dirty="0" smtClean="0"/>
              <a:t>) </a:t>
            </a:r>
            <a:endParaRPr lang="ar-SA" sz="26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28600" y="1371600"/>
            <a:ext cx="9525000" cy="4754563"/>
          </a:xfrm>
        </p:spPr>
        <p:txBody>
          <a:bodyPr/>
          <a:lstStyle/>
          <a:p>
            <a:pPr algn="just" rtl="1">
              <a:buFontTx/>
              <a:buChar char="-"/>
            </a:pPr>
            <a:r>
              <a:rPr lang="ar-SA" sz="2600" dirty="0" smtClean="0"/>
              <a:t>ومصدر العلم هو الله تعالى، قال تعالى: (الرحمن علم القرآن خلق الإنسان علمه البيان) وقال تعالى: (وعلم آدم الأسماء كلها) وقال تعالى: (وفوق كل ذي علم عليم) وقال تعالى: (وعلم الإنسان ما لم يعلم) </a:t>
            </a:r>
          </a:p>
          <a:p>
            <a:pPr algn="just" rtl="1">
              <a:buFontTx/>
              <a:buChar char="-"/>
            </a:pPr>
            <a:r>
              <a:rPr lang="ar-SA" sz="2600" dirty="0" smtClean="0"/>
              <a:t>إلا أن طريق الإنسان إلى هذا العلم بحسبه، فصنف منه يصل إليه عن طريق الوحي، وهو ما دل عليه قوله تعالى: (وما يعلم تأويله إلا الله والراسخون في العلم) وقوله تعالى: (وليعلم الذين أوتوا العلم أنه الحق من ربك)، </a:t>
            </a:r>
          </a:p>
          <a:p>
            <a:pPr algn="just" rtl="1">
              <a:buFontTx/>
              <a:buChar char="-"/>
            </a:pPr>
            <a:r>
              <a:rPr lang="ar-SA" sz="2600" dirty="0" smtClean="0"/>
              <a:t>والصنف الآخر يصل إليه عن طريق العقل بالتفكير والملاحظة والتأمل والرصد والتجربة والسير في الأرض والنظر في خلق الله للبحث عن سننه الكونية، قال تعالى: (فاعتبروا يا أولي الأبصار)، وقال تعالى: (وسخر لكم ما في السموات وما في الأرض جميعا منه إن في ذلك لآيات لقوم يتفكرون) . </a:t>
            </a:r>
            <a:endParaRPr lang="ar-SA" sz="26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152400" y="1371600"/>
            <a:ext cx="9601200" cy="4754563"/>
          </a:xfrm>
        </p:spPr>
        <p:txBody>
          <a:bodyPr/>
          <a:lstStyle/>
          <a:p>
            <a:pPr algn="just" rtl="1">
              <a:buFontTx/>
              <a:buChar char="-"/>
            </a:pPr>
            <a:r>
              <a:rPr lang="ar-SA" sz="2600" dirty="0" smtClean="0">
                <a:solidFill>
                  <a:srgbClr val="FF0000"/>
                </a:solidFill>
              </a:rPr>
              <a:t>والعلم الصحيح هو ما كان مبنيا على مصادر صحيحة أو تفكير صحيح أو تجارب ثابتة بعيدا عن الجهل والظن والكذب</a:t>
            </a:r>
            <a:r>
              <a:rPr lang="ar-SA" sz="2600" dirty="0" smtClean="0"/>
              <a:t>، قال تعالى: (</a:t>
            </a:r>
            <a:r>
              <a:rPr lang="ar-SA" sz="2600" dirty="0" smtClean="0">
                <a:solidFill>
                  <a:srgbClr val="00B050"/>
                </a:solidFill>
              </a:rPr>
              <a:t>فمن أظلم ممن افترى على الله كذبا ليضل الناس بغير علم</a:t>
            </a:r>
            <a:r>
              <a:rPr lang="ar-SA" sz="2600" dirty="0" smtClean="0"/>
              <a:t>) وقال تعالى: (</a:t>
            </a:r>
            <a:r>
              <a:rPr lang="ar-SA" sz="2600" dirty="0" smtClean="0">
                <a:solidFill>
                  <a:srgbClr val="00B050"/>
                </a:solidFill>
              </a:rPr>
              <a:t>ولا تقف ما ليس لك به علم</a:t>
            </a:r>
            <a:r>
              <a:rPr lang="ar-SA" sz="2600" dirty="0" smtClean="0"/>
              <a:t>) و قال تعالى: (</a:t>
            </a:r>
            <a:r>
              <a:rPr lang="ar-SA" sz="2600" dirty="0" smtClean="0">
                <a:solidFill>
                  <a:srgbClr val="00B050"/>
                </a:solidFill>
              </a:rPr>
              <a:t>قل هاتوا برهانكم إن كنتم صادقين</a:t>
            </a:r>
            <a:r>
              <a:rPr lang="ar-SA" sz="2600" dirty="0" smtClean="0"/>
              <a:t>) </a:t>
            </a:r>
          </a:p>
          <a:p>
            <a:pPr algn="just" rtl="1">
              <a:buFontTx/>
              <a:buChar char="-"/>
            </a:pPr>
            <a:r>
              <a:rPr lang="ar-SA" sz="2600" dirty="0" smtClean="0"/>
              <a:t>وعموما فإن </a:t>
            </a:r>
            <a:r>
              <a:rPr lang="ar-SA" sz="2600" dirty="0" smtClean="0">
                <a:solidFill>
                  <a:srgbClr val="FF0000"/>
                </a:solidFill>
              </a:rPr>
              <a:t>العلم في الإسلام فريضة واجبة</a:t>
            </a:r>
            <a:r>
              <a:rPr lang="ar-SA" sz="2600" dirty="0" smtClean="0"/>
              <a:t>، </a:t>
            </a:r>
            <a:r>
              <a:rPr lang="ar-SA" sz="2600" dirty="0" smtClean="0">
                <a:solidFill>
                  <a:srgbClr val="FF0000"/>
                </a:solidFill>
              </a:rPr>
              <a:t>يتقرب بها إلى الله تعالى، وطريق من طرق العبادة يوصل إلى الجنة</a:t>
            </a:r>
            <a:r>
              <a:rPr lang="ar-SA" sz="2600" dirty="0" smtClean="0"/>
              <a:t>، قال صلى الله عليه وسلم (</a:t>
            </a:r>
            <a:r>
              <a:rPr lang="ar-SA" sz="2600" dirty="0" smtClean="0">
                <a:solidFill>
                  <a:srgbClr val="00B050"/>
                </a:solidFill>
              </a:rPr>
              <a:t>طلب العلم فريضة على كل مسلم</a:t>
            </a:r>
            <a:r>
              <a:rPr lang="ar-SA" sz="2600" dirty="0" smtClean="0"/>
              <a:t>)</a:t>
            </a:r>
          </a:p>
          <a:p>
            <a:pPr algn="just" rtl="1">
              <a:buFontTx/>
              <a:buChar char="-"/>
            </a:pPr>
            <a:r>
              <a:rPr lang="ar-SA" sz="2600" dirty="0" smtClean="0"/>
              <a:t>وقال صلى الله عليه وسلم (</a:t>
            </a:r>
            <a:r>
              <a:rPr lang="ar-SA" sz="2600" dirty="0" smtClean="0">
                <a:solidFill>
                  <a:srgbClr val="00B050"/>
                </a:solidFill>
              </a:rPr>
              <a:t>من سلك طريقا يلتمس فيه علما سهل الله له طريقا إلى الجنة، وإن الملائكة لتضع أجنحتها لطالب العلم</a:t>
            </a:r>
            <a:r>
              <a:rPr lang="ar-SA" sz="2600" dirty="0" smtClean="0"/>
              <a:t>)</a:t>
            </a:r>
          </a:p>
          <a:p>
            <a:pPr algn="just" rtl="1">
              <a:buFontTx/>
              <a:buChar char="-"/>
            </a:pPr>
            <a:endParaRPr lang="ar-SA" sz="26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28600" y="1371600"/>
            <a:ext cx="9448800" cy="4754563"/>
          </a:xfrm>
        </p:spPr>
        <p:txBody>
          <a:bodyPr/>
          <a:lstStyle/>
          <a:p>
            <a:pPr rtl="1">
              <a:buFontTx/>
              <a:buChar char="-"/>
            </a:pPr>
            <a:r>
              <a:rPr lang="ar-SA" sz="2600" dirty="0" smtClean="0"/>
              <a:t>وبناء على هذا الحكم </a:t>
            </a:r>
            <a:r>
              <a:rPr lang="ar-SA" sz="2600" dirty="0" smtClean="0">
                <a:solidFill>
                  <a:srgbClr val="FF0000"/>
                </a:solidFill>
              </a:rPr>
              <a:t>اعتنى علماء المسلمين بعلوم الدين بيانا وتوضيحا واستنباطا مستندين في فهمهم على كتاب الله تعالى وسنة نبيه صلى الله عليه وسلم</a:t>
            </a:r>
            <a:r>
              <a:rPr lang="ar-SA" sz="2600" dirty="0" smtClean="0"/>
              <a:t>، واشتغلوا بها بحثا ودراسة وتعليما، </a:t>
            </a:r>
          </a:p>
          <a:p>
            <a:pPr rtl="1">
              <a:buFontTx/>
              <a:buChar char="-"/>
            </a:pPr>
            <a:r>
              <a:rPr lang="ar-SA" sz="2600" dirty="0" err="1" smtClean="0"/>
              <a:t>فأنشأوا</a:t>
            </a:r>
            <a:r>
              <a:rPr lang="ar-SA" sz="2600" dirty="0" smtClean="0"/>
              <a:t> المدارس، وأقاموا حوانيت الوراقين التي كانت أسواقا للعلماء ومناظراتهم، وشيدوا المكتبات لخدمة العلم، وتيسير الاطلاع على ما ألف من علوم.</a:t>
            </a:r>
          </a:p>
          <a:p>
            <a:pPr rtl="1">
              <a:buFontTx/>
              <a:buChar char="-"/>
            </a:pPr>
            <a:r>
              <a:rPr lang="ar-SA" sz="2600" dirty="0" smtClean="0">
                <a:solidFill>
                  <a:srgbClr val="FF0000"/>
                </a:solidFill>
              </a:rPr>
              <a:t>ولم يكن الاهتمام مقصورا على علوم الدين بل شمل العلوم التي تعتمد على الحس والتجريب</a:t>
            </a:r>
            <a:r>
              <a:rPr lang="ar-SA" sz="2600" dirty="0" smtClean="0"/>
              <a:t>، فإن الحس والتجربة يعدان أساسين لهذا الصنف من العلوم ؛ </a:t>
            </a:r>
          </a:p>
          <a:p>
            <a:pPr rtl="1">
              <a:buFontTx/>
              <a:buChar char="-"/>
            </a:pPr>
            <a:r>
              <a:rPr lang="ar-SA" sz="2600" dirty="0" smtClean="0"/>
              <a:t>فقد أكد ابن حزم في كتابه (التقريب في حدود المنطق) أن الحس أصل من أصول العلم، وأن ابن تيمية بين في كتابه نقد المنطق أن الاستقراء هو الطريقة الوحيدة الموصلة إلى اليقين)</a:t>
            </a:r>
            <a:endParaRPr lang="ar-SA" sz="26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152400" y="1371600"/>
            <a:ext cx="9601200" cy="4754563"/>
          </a:xfrm>
        </p:spPr>
        <p:txBody>
          <a:bodyPr/>
          <a:lstStyle/>
          <a:p>
            <a:pPr algn="just" rtl="1">
              <a:buFontTx/>
              <a:buChar char="-"/>
            </a:pPr>
            <a:r>
              <a:rPr lang="ar-SA" sz="2600" dirty="0" smtClean="0">
                <a:solidFill>
                  <a:srgbClr val="FF0000"/>
                </a:solidFill>
              </a:rPr>
              <a:t>فالمنهج التجريبي وليد الفكر الإسلامي وليس من ابتكار الفكر الغربي</a:t>
            </a:r>
            <a:r>
              <a:rPr lang="ar-SA" sz="2600" dirty="0" smtClean="0"/>
              <a:t>، </a:t>
            </a:r>
          </a:p>
          <a:p>
            <a:pPr algn="just" rtl="1">
              <a:buFontTx/>
              <a:buChar char="-"/>
            </a:pPr>
            <a:r>
              <a:rPr lang="ar-SA" sz="2600" dirty="0" smtClean="0"/>
              <a:t>يقول (بريفولت) في كتابه (بناء الإنسانية): (</a:t>
            </a:r>
            <a:r>
              <a:rPr lang="ar-SA" sz="2600" dirty="0" smtClean="0">
                <a:solidFill>
                  <a:srgbClr val="FF0000"/>
                </a:solidFill>
              </a:rPr>
              <a:t>ليس لروجر بيكون ولا لسميه الذي جاء بعده الحق في أن ينسب إليهما الفضل في ابتكار المنهج التجريبي، فلم يكن روجر بيكون إلا رسولا من رسل العلم والمنهج الإسلاميين إلى أوروبا المسيحية</a:t>
            </a:r>
            <a:r>
              <a:rPr lang="ar-SA" sz="2600" dirty="0" smtClean="0"/>
              <a:t>)</a:t>
            </a:r>
          </a:p>
          <a:p>
            <a:pPr algn="just" rtl="1">
              <a:buFontTx/>
              <a:buChar char="-"/>
            </a:pPr>
            <a:r>
              <a:rPr lang="ar-SA" sz="2600" dirty="0" smtClean="0"/>
              <a:t>وكان من مظاهر الاعتماد على الحس والتجريب في العلم الطبيعي </a:t>
            </a:r>
            <a:r>
              <a:rPr lang="ar-SA" sz="2600" dirty="0" smtClean="0">
                <a:solidFill>
                  <a:srgbClr val="FF0000"/>
                </a:solidFill>
              </a:rPr>
              <a:t>عناية علماء المسلمين بعلم الفلك ومعرفة طوالع النجوم</a:t>
            </a:r>
            <a:r>
              <a:rPr lang="ar-SA" sz="2600" dirty="0" smtClean="0"/>
              <a:t>، وذلك لمعرفة منازل الهلال وأوقات الصلاة والصيام والحج ، ولهذا الغرض </a:t>
            </a:r>
            <a:r>
              <a:rPr lang="ar-SA" sz="2600" dirty="0" smtClean="0">
                <a:solidFill>
                  <a:srgbClr val="FF0000"/>
                </a:solidFill>
              </a:rPr>
              <a:t>أنشئت المدرسة الفلكية ببغداد</a:t>
            </a:r>
            <a:r>
              <a:rPr lang="ar-SA" sz="2600" dirty="0" smtClean="0"/>
              <a:t>، ويعد (</a:t>
            </a:r>
            <a:r>
              <a:rPr lang="ar-SA" sz="2600" dirty="0" smtClean="0">
                <a:solidFill>
                  <a:srgbClr val="FF0000"/>
                </a:solidFill>
              </a:rPr>
              <a:t>البتَّاني</a:t>
            </a:r>
            <a:r>
              <a:rPr lang="ar-SA" sz="2600" dirty="0" smtClean="0"/>
              <a:t>) أحد عشرين عالما فلكيا في العالم، وألف </a:t>
            </a:r>
            <a:r>
              <a:rPr lang="ar-SA" sz="2600" dirty="0" smtClean="0">
                <a:solidFill>
                  <a:srgbClr val="FF0000"/>
                </a:solidFill>
              </a:rPr>
              <a:t>البيروني</a:t>
            </a:r>
            <a:r>
              <a:rPr lang="ar-SA" sz="2600" dirty="0" smtClean="0"/>
              <a:t> كتاب (الاستيعاب في وضع الاسطرلاب)، وقد </a:t>
            </a:r>
            <a:r>
              <a:rPr lang="ar-SA" sz="2600" dirty="0" smtClean="0">
                <a:solidFill>
                  <a:srgbClr val="FF0000"/>
                </a:solidFill>
              </a:rPr>
              <a:t>استطاع المسلمون دراسة حركة الشمس وانحرافها، ومعرفة الانحراف القمري الثالث الذي عد اكتشافا جديدا، كما اعتنى علماء المسلمين بالرحلات الجغرافية</a:t>
            </a:r>
            <a:r>
              <a:rPr lang="ar-SA" sz="2600" dirty="0" smtClean="0"/>
              <a:t>، فكتبوا عن المسالك وطرق القوافل والبريد، ووصفوا الجبال والبحار والأنهار ، </a:t>
            </a:r>
            <a:endParaRPr lang="ar-SA" sz="26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1">
              <a:buFontTx/>
              <a:buChar char="-"/>
            </a:pPr>
            <a:r>
              <a:rPr lang="ar-SA" sz="2600" dirty="0" smtClean="0"/>
              <a:t>ورسم (</a:t>
            </a:r>
            <a:r>
              <a:rPr lang="ar-SA" sz="2600" dirty="0" smtClean="0">
                <a:solidFill>
                  <a:srgbClr val="FF0000"/>
                </a:solidFill>
              </a:rPr>
              <a:t>الأدريسي</a:t>
            </a:r>
            <a:r>
              <a:rPr lang="ar-SA" sz="2600" dirty="0" smtClean="0"/>
              <a:t>) خريطة اشتملت على أماكن لم تعرف إلا من قريب. </a:t>
            </a:r>
          </a:p>
          <a:p>
            <a:pPr algn="just" rtl="1">
              <a:buFontTx/>
              <a:buChar char="-"/>
            </a:pPr>
            <a:r>
              <a:rPr lang="ar-SA" sz="2600" dirty="0" smtClean="0"/>
              <a:t>كما اهتم علماء المسلمين بعلوم الرياضيات فكان (</a:t>
            </a:r>
            <a:r>
              <a:rPr lang="ar-SA" sz="2600" dirty="0" smtClean="0">
                <a:solidFill>
                  <a:srgbClr val="FF0000"/>
                </a:solidFill>
              </a:rPr>
              <a:t>الخوارزمي</a:t>
            </a:r>
            <a:r>
              <a:rPr lang="ar-SA" sz="2600" dirty="0" smtClean="0"/>
              <a:t>) أول من ألف في علم الجبر، له كتاب (الجبر والمقابلة )، </a:t>
            </a:r>
          </a:p>
          <a:p>
            <a:pPr algn="just" rtl="1">
              <a:buFontTx/>
              <a:buChar char="-"/>
            </a:pPr>
            <a:r>
              <a:rPr lang="ar-SA" sz="2600" dirty="0" smtClean="0"/>
              <a:t>وألف </a:t>
            </a:r>
            <a:r>
              <a:rPr lang="ar-SA" sz="2600" dirty="0" smtClean="0">
                <a:solidFill>
                  <a:srgbClr val="FF0000"/>
                </a:solidFill>
              </a:rPr>
              <a:t>ابن الهيثم </a:t>
            </a:r>
            <a:r>
              <a:rPr lang="ar-SA" sz="2600" dirty="0" smtClean="0"/>
              <a:t>كتاب (تربيع الدائرة) وكتاب(الأشكال الهلالية)، وألف البيروني كتاب (استخراج الأوطار)، وفي علم الفيزياء وضع (</a:t>
            </a:r>
            <a:r>
              <a:rPr lang="ar-SA" sz="2600" dirty="0" smtClean="0">
                <a:solidFill>
                  <a:srgbClr val="FF0000"/>
                </a:solidFill>
              </a:rPr>
              <a:t>ابن الهيثم</a:t>
            </a:r>
            <a:r>
              <a:rPr lang="ar-SA" sz="2600" dirty="0" smtClean="0"/>
              <a:t>) كتابه (البصريات) الذي أسسه على دراسة تجريبية، </a:t>
            </a:r>
          </a:p>
          <a:p>
            <a:pPr algn="just" rtl="1">
              <a:buFontTx/>
              <a:buChar char="-"/>
            </a:pPr>
            <a:r>
              <a:rPr lang="ar-SA" sz="2600" dirty="0" smtClean="0"/>
              <a:t>وفي </a:t>
            </a:r>
            <a:r>
              <a:rPr lang="ar-SA" sz="2600" dirty="0" smtClean="0">
                <a:solidFill>
                  <a:srgbClr val="FF0000"/>
                </a:solidFill>
              </a:rPr>
              <a:t>علم الكيمياء </a:t>
            </a:r>
            <a:r>
              <a:rPr lang="ar-SA" sz="2600" dirty="0" smtClean="0"/>
              <a:t>كان المسلمون أول من استعمل طرق التصعيد والتبلور والتذويب والتصفية لاستخراج المواد أو مزجها، وأول من صنع المراهم والدهانات، وأول من حضر الحوامض مثل تحضير زيت الزاج (حامض الكبريتيك)، </a:t>
            </a:r>
            <a:endParaRPr lang="ar-SA" sz="26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1"/>
            <a:r>
              <a:rPr lang="ar-SA" sz="2600" dirty="0" smtClean="0"/>
              <a:t>- وفي </a:t>
            </a:r>
            <a:r>
              <a:rPr lang="ar-SA" sz="2600" dirty="0" smtClean="0">
                <a:solidFill>
                  <a:srgbClr val="FF0000"/>
                </a:solidFill>
              </a:rPr>
              <a:t>علم الطب </a:t>
            </a:r>
            <a:r>
              <a:rPr lang="ar-SA" sz="2600" dirty="0" smtClean="0"/>
              <a:t>بلغ علماء المسلمين درجة من التفوق والريادة، فقد بقيت كتبهم تدرس في جامعات الغرب إلى عهد قريب، ومن مشاهير أطباء المسلمين (</a:t>
            </a:r>
            <a:r>
              <a:rPr lang="ar-SA" sz="2600" dirty="0" smtClean="0">
                <a:solidFill>
                  <a:srgbClr val="FF0000"/>
                </a:solidFill>
              </a:rPr>
              <a:t>الرازي</a:t>
            </a:r>
            <a:r>
              <a:rPr lang="ar-SA" sz="2600" dirty="0" smtClean="0"/>
              <a:t>) وله كتاب (الحاوي) تحدث فيه عن صناعة الطب،</a:t>
            </a:r>
          </a:p>
          <a:p>
            <a:pPr algn="just" rtl="1"/>
            <a:r>
              <a:rPr lang="ar-SA" sz="2600" dirty="0" smtClean="0"/>
              <a:t>- ومن عباقرة الطب (</a:t>
            </a:r>
            <a:r>
              <a:rPr lang="ar-SA" sz="2600" dirty="0" smtClean="0">
                <a:solidFill>
                  <a:srgbClr val="FF0000"/>
                </a:solidFill>
              </a:rPr>
              <a:t>ابن سينا</a:t>
            </a:r>
            <a:r>
              <a:rPr lang="ar-SA" sz="2600" dirty="0" smtClean="0"/>
              <a:t>) الذي ألف كتاب (القانون) الذي كان محط إعجاب في جميع الأوساط العلمية إلى اليوم، وقد ترجم إلى عدة لغات، ومن الأطباء المشهورين: (</a:t>
            </a:r>
            <a:r>
              <a:rPr lang="ar-SA" sz="2600" dirty="0" smtClean="0">
                <a:solidFill>
                  <a:srgbClr val="FF0000"/>
                </a:solidFill>
              </a:rPr>
              <a:t>جابر بن حيان) و(الزهراوي) و(ابن النفيس</a:t>
            </a:r>
            <a:r>
              <a:rPr lang="ar-SA" sz="2600" dirty="0" smtClean="0"/>
              <a:t>) وغيرهم، وبرز المسلمون كذلك في </a:t>
            </a:r>
            <a:r>
              <a:rPr lang="ar-SA" sz="2600" dirty="0" smtClean="0">
                <a:solidFill>
                  <a:srgbClr val="FF0000"/>
                </a:solidFill>
              </a:rPr>
              <a:t>علم الصيدلة</a:t>
            </a:r>
            <a:r>
              <a:rPr lang="ar-SA" sz="2600" dirty="0" smtClean="0"/>
              <a:t>، فقاموا بفن المستحضرات كتحضير الأشربة واللعوق واللزقات، وألف (</a:t>
            </a:r>
            <a:r>
              <a:rPr lang="ar-SA" sz="2600" dirty="0" smtClean="0">
                <a:solidFill>
                  <a:srgbClr val="FF0000"/>
                </a:solidFill>
              </a:rPr>
              <a:t>ابن جزلة</a:t>
            </a:r>
            <a:r>
              <a:rPr lang="ar-SA" sz="2600" dirty="0" smtClean="0"/>
              <a:t>) كتاب (منهاج البيان فيما يستعمله الإنسان) جمع فيه أسماء الحشائش والعقاقير...</a:t>
            </a:r>
            <a:endParaRPr lang="ar-SA" sz="26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28600" y="1295400"/>
            <a:ext cx="9525000" cy="4754563"/>
          </a:xfrm>
        </p:spPr>
        <p:txBody>
          <a:bodyPr/>
          <a:lstStyle/>
          <a:p>
            <a:pPr algn="just" rtl="1">
              <a:buFontTx/>
              <a:buChar char="-"/>
            </a:pPr>
            <a:r>
              <a:rPr lang="ar-SA" sz="2600" dirty="0" smtClean="0"/>
              <a:t>إن </a:t>
            </a:r>
            <a:r>
              <a:rPr lang="ar-SA" sz="2600" dirty="0" smtClean="0">
                <a:solidFill>
                  <a:srgbClr val="FF0000"/>
                </a:solidFill>
              </a:rPr>
              <a:t>انجازات علماء المسلمين في العلوم التجريبية لا يمكن حصرها</a:t>
            </a:r>
            <a:r>
              <a:rPr lang="ar-SA" sz="2600" dirty="0" smtClean="0"/>
              <a:t>؛ </a:t>
            </a:r>
          </a:p>
          <a:p>
            <a:pPr algn="just" rtl="1">
              <a:buFontTx/>
              <a:buChar char="-"/>
            </a:pPr>
            <a:r>
              <a:rPr lang="ar-SA" sz="2600" dirty="0" smtClean="0"/>
              <a:t>فقد </a:t>
            </a:r>
            <a:r>
              <a:rPr lang="ar-SA" sz="2600" dirty="0" smtClean="0">
                <a:solidFill>
                  <a:srgbClr val="FF0000"/>
                </a:solidFill>
              </a:rPr>
              <a:t>تمكنوا من تطوير العلوم</a:t>
            </a:r>
            <a:r>
              <a:rPr lang="ar-SA" sz="2600" dirty="0" smtClean="0"/>
              <a:t> التي ورثوها من الأمم الأخرى كعلوم الفلك والطب؛ </a:t>
            </a:r>
          </a:p>
          <a:p>
            <a:pPr algn="just" rtl="1">
              <a:buFontTx/>
              <a:buChar char="-"/>
            </a:pPr>
            <a:r>
              <a:rPr lang="ar-SA" sz="2600" dirty="0" smtClean="0"/>
              <a:t>بل أنهم </a:t>
            </a:r>
            <a:r>
              <a:rPr lang="ar-SA" sz="2600" dirty="0" smtClean="0">
                <a:solidFill>
                  <a:srgbClr val="FF0000"/>
                </a:solidFill>
              </a:rPr>
              <a:t>ابتكروا علوما جديدة </a:t>
            </a:r>
            <a:r>
              <a:rPr lang="ar-SA" sz="2600" dirty="0" smtClean="0"/>
              <a:t>كعلمي الجبر والكيمياء، واعترف لهم بهذا الفضل علماء أوروبا الذين لا يزالون يكتشفون من كنوز علومهم وأسرار معارفهم ما يستفيدون منه في تحسين أمورهم وزيادة معرفتهم فهذا (داربر) في كتابه (التنازع بين العلم والدين) يشيد </a:t>
            </a:r>
            <a:r>
              <a:rPr lang="ar-SA" sz="2600" dirty="0" smtClean="0">
                <a:solidFill>
                  <a:srgbClr val="FF0000"/>
                </a:solidFill>
              </a:rPr>
              <a:t>بعلماء المسلمين وأنهم كانوا متبعين في أبحاثهم الأسلوب العملي التجريبي </a:t>
            </a:r>
            <a:r>
              <a:rPr lang="ar-SA" sz="2600" dirty="0" smtClean="0"/>
              <a:t>بعد أن تحققوا من أن الأسلوب العقلي النظري لا يؤدي إلى التقدم، وأن </a:t>
            </a:r>
            <a:r>
              <a:rPr lang="ar-SA" sz="2600" dirty="0" smtClean="0">
                <a:solidFill>
                  <a:srgbClr val="FF0000"/>
                </a:solidFill>
              </a:rPr>
              <a:t>الوصول إلى الحقيقة في هذه العلوم لا يكون إلا بمشاهدة الحوادث ذاتها ؛ لذا كان شعارهم في أبحاثهم الأسلوب التجريبي والعمل الحسي</a:t>
            </a:r>
          </a:p>
          <a:p>
            <a:pPr algn="just" rtl="1">
              <a:buFontTx/>
              <a:buChar char="-"/>
            </a:pPr>
            <a:endParaRPr lang="ar-SA" sz="2600" dirty="0">
              <a:solidFill>
                <a:srgbClr val="FF0000"/>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152400" y="1371600"/>
            <a:ext cx="9525000" cy="4754563"/>
          </a:xfrm>
        </p:spPr>
        <p:txBody>
          <a:bodyPr/>
          <a:lstStyle/>
          <a:p>
            <a:pPr algn="just" rtl="1">
              <a:buFontTx/>
              <a:buChar char="-"/>
            </a:pPr>
            <a:r>
              <a:rPr lang="ar-SA" sz="2600" dirty="0" smtClean="0"/>
              <a:t>إن </a:t>
            </a:r>
            <a:r>
              <a:rPr lang="ar-SA" sz="2600" dirty="0" smtClean="0">
                <a:solidFill>
                  <a:srgbClr val="FF0000"/>
                </a:solidFill>
              </a:rPr>
              <a:t>هذا المنهج هو الذي قاد المسلمين </a:t>
            </a:r>
            <a:r>
              <a:rPr lang="ar-SA" sz="2600" dirty="0" smtClean="0"/>
              <a:t>لأن يكونوا أول واضعي علم الكيمياء، وأول من اكتشف آلات التقطير والتصعيد والإسالة والتصفية الخ ، </a:t>
            </a:r>
          </a:p>
          <a:p>
            <a:pPr algn="just" rtl="1">
              <a:buFontTx/>
              <a:buChar char="-"/>
            </a:pPr>
            <a:r>
              <a:rPr lang="ar-SA" sz="2600" dirty="0" smtClean="0">
                <a:solidFill>
                  <a:srgbClr val="FF0000"/>
                </a:solidFill>
              </a:rPr>
              <a:t>وهو الذي جعلهم يستعملون في أبحاثهم الفلكية </a:t>
            </a:r>
            <a:r>
              <a:rPr lang="ar-SA" sz="2600" dirty="0" smtClean="0"/>
              <a:t>الآلات المدرجة والسطوح المعلمة </a:t>
            </a:r>
            <a:r>
              <a:rPr lang="ar-SA" sz="2600" dirty="0" err="1" smtClean="0"/>
              <a:t>والاسطرلابات</a:t>
            </a:r>
            <a:r>
              <a:rPr lang="ar-SA" sz="2600" dirty="0" smtClean="0"/>
              <a:t> (آلات قياس أبعاد الكواكب)، وبعثهم على استخدام الميزان في العلوم الكيمائية الخ، وهو الذي جعلهم يترقون في الهندسة وحساب المثلثات، وهَمَّ بهم لاكتشاف علم الجبر، ودعاهم لاستعمال الأرقام الحسابية الهندية، </a:t>
            </a:r>
          </a:p>
          <a:p>
            <a:pPr algn="just" rtl="1">
              <a:buFontTx/>
              <a:buChar char="-"/>
            </a:pPr>
            <a:r>
              <a:rPr lang="ar-SA" sz="2600" dirty="0" smtClean="0">
                <a:solidFill>
                  <a:srgbClr val="FF0000"/>
                </a:solidFill>
              </a:rPr>
              <a:t>إن ذلك غيض من فيض، يصعب حصره والإلمام به، وكان لنتائج هذه العلوم أثر جلي في تطوير فنون الزراعة في أساليب الري والتسميد وتربية الحيوانات وإدخال زراعة الأرز والسكر والبن، وانتشار المعامل والصنائع</a:t>
            </a:r>
            <a:r>
              <a:rPr lang="ar-SA" sz="2600" dirty="0" smtClean="0"/>
              <a:t> كنسج الصوف والحرير والقطن وإذابة المعادن وسبكها وتهذيبها.</a:t>
            </a:r>
            <a:endParaRPr lang="ar-SA" sz="26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2155</TotalTime>
  <Words>3156</Words>
  <Application>Microsoft Office PowerPoint</Application>
  <PresentationFormat>A4 Paper (210x297 mm)</PresentationFormat>
  <Paragraphs>121</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PowerPoint Presentation</vt:lpstr>
      <vt:lpstr>المحاضرة الثانية عشر الدين والعلم</vt:lpstr>
      <vt:lpstr>عناصر المحاضرة:</vt:lpstr>
      <vt:lpstr>تمهيد</vt:lpstr>
      <vt:lpstr>PowerPoint Presentation</vt:lpstr>
      <vt:lpstr>تعريف الدين وأهميته للإنسان والمجتمع:</vt:lpstr>
      <vt:lpstr>PowerPoint Presentation</vt:lpstr>
      <vt:lpstr>PowerPoint Presentation</vt:lpstr>
      <vt:lpstr>تعريف العلم وأهميته :</vt:lpstr>
      <vt:lpstr>PowerPoint Presentation</vt:lpstr>
      <vt:lpstr>PowerPoint Presentation</vt:lpstr>
      <vt:lpstr>PowerPoint Presentation</vt:lpstr>
      <vt:lpstr>وحدة الدين والعلم :</vt:lpstr>
      <vt:lpstr>PowerPoint Presentation</vt:lpstr>
      <vt:lpstr>PowerPoint Presentation</vt:lpstr>
      <vt:lpstr>PowerPoint Presentation</vt:lpstr>
      <vt:lpstr>الصراع بين الدين والعلم في أوروبا :</vt:lpstr>
      <vt:lpstr>PowerPoint Presentation</vt:lpstr>
      <vt:lpstr>PowerPoint Presentation</vt:lpstr>
      <vt:lpstr>PowerPoint Presentation</vt:lpstr>
      <vt:lpstr>موقف الإسلام من العلم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175</cp:revision>
  <dcterms:created xsi:type="dcterms:W3CDTF">2009-10-14T19:14:34Z</dcterms:created>
  <dcterms:modified xsi:type="dcterms:W3CDTF">2013-04-21T17:42:27Z</dcterms:modified>
</cp:coreProperties>
</file>