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266" r:id="rId15"/>
  </p:sldIdLst>
  <p:sldSz cx="9906000" cy="6858000" type="A4"/>
  <p:notesSz cx="6797675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0066"/>
    <a:srgbClr val="009900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660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3" name="Slide Number Placeholder 3"/>
          <p:cNvSpPr txBox="1">
            <a:spLocks/>
          </p:cNvSpPr>
          <p:nvPr userDrawn="1"/>
        </p:nvSpPr>
        <p:spPr bwMode="auto">
          <a:xfrm>
            <a:off x="4900304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kfuforums.kfu.edu.sa/showthread.php?t=109409" TargetMode="External"/><Relationship Id="rId2" Type="http://schemas.openxmlformats.org/officeDocument/2006/relationships/hyperlink" Target="http://kfuforums.kfu.edu.sa/showthread.php?t=10935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4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91201" y="4648200"/>
            <a:ext cx="4571999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latin typeface="Calibri" pitchFamily="34" charset="0"/>
              </a:rPr>
              <a:t>e- learning System For Distance Education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e- Learning Deanship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latin typeface="Calibri" pitchFamily="34" charset="0"/>
              </a:rPr>
              <a:t>English Language Department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895600"/>
            <a:ext cx="50990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 121</a:t>
            </a: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4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Lecture4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latin typeface="Calibri" pitchFamily="34" charset="0"/>
                <a:cs typeface="Times New Roman" pitchFamily="18" charset="0"/>
              </a:rPr>
            </a:br>
            <a:endParaRPr lang="en-US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Nayfi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29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Four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chemeClr val="tx1"/>
                </a:solidFill>
                <a:cs typeface="Arial" pitchFamily="34" charset="0"/>
              </a:rPr>
              <a:t>Eng </a:t>
            </a:r>
            <a:r>
              <a:rPr lang="en-US" sz="4400" b="1" dirty="0" smtClean="0">
                <a:solidFill>
                  <a:schemeClr val="tx1"/>
                </a:solidFill>
                <a:cs typeface="Arial" pitchFamily="34" charset="0"/>
              </a:rPr>
              <a:t>121</a:t>
            </a:r>
            <a:endParaRPr lang="en-US" sz="4400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Three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1- Do / Did / Done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2- Prepositions with Time ( at – on – in )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3-Vocabulary Previewing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4-Reading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A. Word &amp; Pronoun reference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B. Scanning &amp; Skimming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1. Do- Does- Did- Done- doing</a:t>
            </a:r>
            <a:endParaRPr lang="en-US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They are used as helping verbs in order to form Questions &amp; Negative OR used as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main verbs.</a:t>
            </a:r>
            <a:endParaRPr lang="en-US" sz="2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I, We, They, You or any plural subjects +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( Present )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He, She, It +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( present)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did </a:t>
            </a:r>
            <a:r>
              <a:rPr lang="ar-SA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Plural OR singular subjects+</a:t>
            </a:r>
            <a:endParaRPr lang="en-US" sz="1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- After (has, have, had) +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done</a:t>
            </a:r>
          </a:p>
          <a:p>
            <a:pPr algn="l"/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- After ( is, am, are, was, were) + </a:t>
            </a:r>
            <a:r>
              <a:rPr lang="en-US" sz="2000" b="1" dirty="0" smtClean="0">
                <a:solidFill>
                  <a:srgbClr val="FF3300"/>
                </a:solidFill>
                <a:cs typeface="Arial" pitchFamily="34" charset="0"/>
              </a:rPr>
              <a:t>doing </a:t>
            </a:r>
            <a:r>
              <a:rPr lang="en-US" sz="2000" b="1" dirty="0" smtClean="0">
                <a:cs typeface="Arial" pitchFamily="34" charset="0"/>
              </a:rPr>
              <a:t>( active progressive)</a:t>
            </a:r>
            <a:endParaRPr lang="en-US" sz="2400" b="1" dirty="0" smtClean="0">
              <a:solidFill>
                <a:srgbClr val="FF3300"/>
              </a:solidFill>
              <a:cs typeface="Arial" pitchFamily="34" charset="0"/>
            </a:endParaRPr>
          </a:p>
          <a:p>
            <a:pPr algn="ctr"/>
            <a:r>
              <a:rPr lang="en-GB" sz="2000" b="1" dirty="0" smtClean="0">
                <a:cs typeface="Arial" pitchFamily="34" charset="0"/>
              </a:rPr>
              <a:t>  ________________________________________________________________  </a:t>
            </a:r>
          </a:p>
          <a:p>
            <a:pPr algn="l"/>
            <a:r>
              <a:rPr lang="en-GB" sz="2000" b="1" dirty="0" err="1" smtClean="0">
                <a:cs typeface="Arial" pitchFamily="34" charset="0"/>
              </a:rPr>
              <a:t>e.g</a:t>
            </a:r>
            <a:r>
              <a:rPr lang="en-GB" sz="2000" b="1" dirty="0" smtClean="0">
                <a:cs typeface="Arial" pitchFamily="34" charset="0"/>
              </a:rPr>
              <a:t>:-   - We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She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does</a:t>
            </a:r>
            <a:r>
              <a:rPr lang="en-GB" sz="20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The students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did</a:t>
            </a:r>
            <a:r>
              <a:rPr lang="en-GB" sz="2000" b="1" dirty="0" smtClean="0">
                <a:cs typeface="Arial" pitchFamily="34" charset="0"/>
              </a:rPr>
              <a:t> the homework last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They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are doing </a:t>
            </a:r>
            <a:r>
              <a:rPr lang="en-GB" sz="2000" b="1" dirty="0" smtClean="0">
                <a:cs typeface="Arial" pitchFamily="34" charset="0"/>
              </a:rPr>
              <a:t>the homework now/ at the moment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</a:t>
            </a:r>
            <a:r>
              <a:rPr lang="en-GB" sz="2000" b="1" dirty="0" err="1" smtClean="0">
                <a:cs typeface="Arial" pitchFamily="34" charset="0"/>
              </a:rPr>
              <a:t>Salma</a:t>
            </a:r>
            <a:r>
              <a:rPr lang="en-GB" sz="2000" b="1" dirty="0" smtClean="0">
                <a:cs typeface="Arial" pitchFamily="34" charset="0"/>
              </a:rPr>
              <a:t>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has done</a:t>
            </a:r>
            <a:r>
              <a:rPr lang="en-GB" sz="2000" b="1" dirty="0" smtClean="0">
                <a:cs typeface="Arial" pitchFamily="34" charset="0"/>
              </a:rPr>
              <a:t> the homework.</a:t>
            </a:r>
            <a:endParaRPr lang="ar-EG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1. 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Sultan </a:t>
            </a:r>
            <a:r>
              <a:rPr lang="en-US" sz="2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did </a:t>
            </a:r>
            <a:r>
              <a:rPr lang="en-US" sz="2000" b="1" dirty="0" smtClean="0">
                <a:cs typeface="Arial" pitchFamily="34" charset="0"/>
              </a:rPr>
              <a:t> his best to get full mark in the last homework.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do                            b. does                        c. did                          d. done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2. </a:t>
            </a:r>
            <a:r>
              <a:rPr lang="en-US" sz="2000" b="1" dirty="0" err="1" smtClean="0">
                <a:cs typeface="Arial" pitchFamily="34" charset="0"/>
              </a:rPr>
              <a:t>Fatin</a:t>
            </a:r>
            <a:r>
              <a:rPr lang="en-US" sz="2000" b="1" dirty="0" smtClean="0">
                <a:cs typeface="Arial" pitchFamily="34" charset="0"/>
              </a:rPr>
              <a:t> has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done </a:t>
            </a:r>
            <a:r>
              <a:rPr lang="en-US" sz="2000" b="1" dirty="0" smtClean="0">
                <a:cs typeface="Arial" pitchFamily="34" charset="0"/>
              </a:rPr>
              <a:t> the homework perfectly.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done                       b. did                           c. do                           d. does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You will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do </a:t>
            </a:r>
            <a:r>
              <a:rPr lang="en-US" sz="2000" b="1" dirty="0" smtClean="0">
                <a:cs typeface="Arial" pitchFamily="34" charset="0"/>
              </a:rPr>
              <a:t>me favor if you tell me the answer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doing                       b. do                             c. doing                     d. did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He always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does </a:t>
            </a:r>
            <a:r>
              <a:rPr lang="en-US" sz="2000" b="1" dirty="0" smtClean="0">
                <a:cs typeface="Arial" pitchFamily="34" charset="0"/>
              </a:rPr>
              <a:t>the right thing.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                            b. doing                        c. does                       d. done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5. The students  are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doing </a:t>
            </a:r>
            <a:r>
              <a:rPr lang="en-US" sz="2000" b="1" dirty="0" smtClean="0">
                <a:cs typeface="Arial" pitchFamily="34" charset="0"/>
              </a:rPr>
              <a:t>the exercises now.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                            b. doing                        c. done                       d. did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6.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Did you do </a:t>
            </a:r>
            <a:r>
              <a:rPr lang="en-US" sz="2000" b="1" dirty="0" smtClean="0">
                <a:cs typeface="Arial" pitchFamily="34" charset="0"/>
              </a:rPr>
              <a:t>the homework yesterday?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a. Have you do         b. Can you doing          c. Do you                   d.  Did you do  </a:t>
            </a:r>
            <a:endParaRPr lang="ar-EG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2.Prepositions with time ( at- on – in)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At</a:t>
            </a:r>
            <a:r>
              <a:rPr lang="en-US" sz="2000" b="1" dirty="0" smtClean="0">
                <a:cs typeface="Arial" pitchFamily="34" charset="0"/>
              </a:rPr>
              <a:t> = used before o’clock / night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On</a:t>
            </a:r>
            <a:r>
              <a:rPr lang="en-US" sz="2000" b="1" dirty="0" smtClean="0">
                <a:cs typeface="Arial" pitchFamily="34" charset="0"/>
              </a:rPr>
              <a:t> =before days / following morning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In</a:t>
            </a:r>
            <a:r>
              <a:rPr lang="en-US" sz="2000" b="1" dirty="0" smtClean="0">
                <a:cs typeface="Arial" pitchFamily="34" charset="0"/>
              </a:rPr>
              <a:t> = before years and months/ morning/ evening / seasons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======================================================================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Exercise: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1. He goes to work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at   </a:t>
            </a:r>
            <a:r>
              <a:rPr lang="en-US" sz="2000" b="1" dirty="0" smtClean="0">
                <a:cs typeface="Arial" pitchFamily="34" charset="0"/>
              </a:rPr>
              <a:t>seven o’clock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a. in                      b. on                          c. at                    d. for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She was born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in </a:t>
            </a:r>
            <a:r>
              <a:rPr lang="en-US" sz="2000" b="1" dirty="0" smtClean="0">
                <a:cs typeface="Arial" pitchFamily="34" charset="0"/>
              </a:rPr>
              <a:t>October.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at                      b. in                            c.  on                 d. with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 The weather is hot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in  </a:t>
            </a:r>
            <a:r>
              <a:rPr lang="en-US" sz="2000" b="1" dirty="0" smtClean="0">
                <a:cs typeface="Arial" pitchFamily="34" charset="0"/>
              </a:rPr>
              <a:t>summer.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a. in                       b. on                           c.  At                  d.  From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Students don’t go to university 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on</a:t>
            </a:r>
            <a:r>
              <a:rPr lang="en-US" sz="2000" b="1" dirty="0" smtClean="0">
                <a:cs typeface="Arial" pitchFamily="34" charset="0"/>
              </a:rPr>
              <a:t> Friday.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a. in                      b.  At                           c.  Over               d. on </a:t>
            </a: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3.Vocabulary  Previewing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3914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62500"/>
                <a:gridCol w="1685317"/>
                <a:gridCol w="943583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place to park your car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People who 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customers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Money you earn in business / interest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profit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purchase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choose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for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baseline="0" dirty="0" smtClean="0"/>
                        <a:t> </a:t>
                      </a:r>
                      <a:r>
                        <a:rPr lang="en-US" sz="2000" b="1" baseline="0" dirty="0" smtClean="0"/>
                        <a:t> search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specialist in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gourmet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Separated from others/ nobody</a:t>
                      </a:r>
                      <a:r>
                        <a:rPr lang="en-US" sz="2000" b="1" baseline="0" dirty="0" smtClean="0"/>
                        <a:t> with you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Classifications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categories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Opposite</a:t>
                      </a:r>
                      <a:r>
                        <a:rPr lang="en-US" sz="2000" b="1" baseline="0" dirty="0" smtClean="0"/>
                        <a:t> of difficult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easy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Where is the car? It’s in the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garage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library                                                       B. bog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garage                                                       D. kitchen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If you didn’t find the book, you can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look for </a:t>
            </a:r>
            <a:r>
              <a:rPr lang="en-US" sz="2000" b="1" dirty="0" smtClean="0">
                <a:cs typeface="Arial" pitchFamily="34" charset="0"/>
              </a:rPr>
              <a:t> it in the other room. the underlined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word </a:t>
            </a:r>
            <a:r>
              <a:rPr lang="en-US" sz="2000" b="1" u="sng" dirty="0" smtClean="0">
                <a:cs typeface="Arial" pitchFamily="34" charset="0"/>
              </a:rPr>
              <a:t>look for</a:t>
            </a:r>
            <a:r>
              <a:rPr lang="en-US" sz="2000" b="1" dirty="0" smtClean="0">
                <a:cs typeface="Arial" pitchFamily="34" charset="0"/>
              </a:rPr>
              <a:t> means: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search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buy                                                          B.  search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read                                                         D. eat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English language is  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easy </a:t>
            </a:r>
            <a:r>
              <a:rPr lang="en-US" sz="2000" b="1" dirty="0" smtClean="0">
                <a:cs typeface="Arial" pitchFamily="34" charset="0"/>
              </a:rPr>
              <a:t>. It is not difficult.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beautiful                                                        C. boring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safe                                                                  D. easy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 </a:t>
            </a:r>
            <a:r>
              <a:rPr lang="en-US" sz="2400" dirty="0" smtClean="0">
                <a:cs typeface="Arial" pitchFamily="34" charset="0"/>
              </a:rPr>
              <a:t>4.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word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classifications</a:t>
            </a:r>
            <a:r>
              <a:rPr lang="en-US" sz="2000" b="1" dirty="0" smtClean="0">
                <a:cs typeface="Arial" pitchFamily="34" charset="0"/>
              </a:rPr>
              <a:t>’ means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categories</a:t>
            </a:r>
            <a:r>
              <a:rPr lang="en-US" sz="2000" b="1" dirty="0" smtClean="0">
                <a:cs typeface="Arial" pitchFamily="34" charset="0"/>
              </a:rPr>
              <a:t>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entertainments                                                          B. eatables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 categories                                                                   D. customers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5.   The word “</a:t>
            </a:r>
            <a:r>
              <a:rPr lang="en-US" sz="2000" b="1" u="sng" dirty="0" smtClean="0">
                <a:solidFill>
                  <a:srgbClr val="FF3300"/>
                </a:solidFill>
                <a:cs typeface="Arial" pitchFamily="34" charset="0"/>
              </a:rPr>
              <a:t>gourmet</a:t>
            </a:r>
            <a:r>
              <a:rPr lang="en-US" sz="2000" b="1" dirty="0" smtClean="0">
                <a:cs typeface="Arial" pitchFamily="34" charset="0"/>
              </a:rPr>
              <a:t>  means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food specialist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a policeman                                              B.  Food specialist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mechanic                                                   D. who works at hospital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6.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“separated from others”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. The underlined phrase means: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alone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happy                                                    C. sick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alone                                                     D. busy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9105900" cy="1112838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4.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Reading :  </a:t>
            </a: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>     </a:t>
            </a:r>
            <a:r>
              <a:rPr lang="en-US" sz="2400" b="1" dirty="0" smtClean="0">
                <a:solidFill>
                  <a:srgbClr val="0070C0"/>
                </a:solidFill>
                <a:latin typeface="Arial Black" pitchFamily="34" charset="0"/>
              </a:rPr>
              <a:t>A. Word &amp; Pronoun Reference</a:t>
            </a:r>
            <a:endParaRPr lang="ar-SA" dirty="0" smtClean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800600"/>
          </a:xfrm>
        </p:spPr>
        <p:txBody>
          <a:bodyPr/>
          <a:lstStyle/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Ahmed and his sister are from Riyadh. They study English at university. </a:t>
            </a:r>
            <a:r>
              <a:rPr lang="en-US" sz="2400" b="1" u="sng" dirty="0" smtClean="0">
                <a:cs typeface="Arial" pitchFamily="34" charset="0"/>
              </a:rPr>
              <a:t>She</a:t>
            </a:r>
            <a:r>
              <a:rPr lang="en-US" sz="2400" dirty="0" smtClean="0">
                <a:cs typeface="Arial" pitchFamily="34" charset="0"/>
              </a:rPr>
              <a:t> is older than </a:t>
            </a:r>
            <a:r>
              <a:rPr lang="en-US" sz="2400" b="1" u="sng" dirty="0" smtClean="0">
                <a:cs typeface="Arial" pitchFamily="34" charset="0"/>
              </a:rPr>
              <a:t>him</a:t>
            </a:r>
            <a:r>
              <a:rPr lang="en-US" sz="2400" dirty="0" smtClean="0">
                <a:cs typeface="Arial" pitchFamily="34" charset="0"/>
              </a:rPr>
              <a:t>. </a:t>
            </a:r>
            <a:r>
              <a:rPr lang="en-US" sz="2400" b="1" u="sng" dirty="0" smtClean="0">
                <a:cs typeface="Arial" pitchFamily="34" charset="0"/>
              </a:rPr>
              <a:t>He</a:t>
            </a:r>
            <a:r>
              <a:rPr lang="en-US" sz="2400" dirty="0" smtClean="0">
                <a:cs typeface="Arial" pitchFamily="34" charset="0"/>
              </a:rPr>
              <a:t> speaks English better than her. They always go </a:t>
            </a:r>
            <a:r>
              <a:rPr lang="en-US" sz="2400" b="1" u="sng" dirty="0" smtClean="0"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 by bus. </a:t>
            </a:r>
            <a:r>
              <a:rPr lang="en-US" sz="2400" b="1" u="sng" dirty="0" smtClean="0">
                <a:cs typeface="Arial" pitchFamily="34" charset="0"/>
              </a:rPr>
              <a:t>It</a:t>
            </a:r>
            <a:r>
              <a:rPr lang="en-US" sz="2400" dirty="0" smtClean="0">
                <a:cs typeface="Arial" pitchFamily="34" charset="0"/>
              </a:rPr>
              <a:t> is a very suitable place for practicing English. </a:t>
            </a:r>
            <a:r>
              <a:rPr lang="en-US" sz="2400" b="1" u="sng" dirty="0" smtClean="0">
                <a:cs typeface="Arial" pitchFamily="34" charset="0"/>
              </a:rPr>
              <a:t>They</a:t>
            </a:r>
            <a:r>
              <a:rPr lang="en-US" sz="2400" dirty="0" smtClean="0">
                <a:cs typeface="Arial" pitchFamily="34" charset="0"/>
              </a:rPr>
              <a:t> always speak English with each other to improve </a:t>
            </a:r>
            <a:r>
              <a:rPr lang="en-US" sz="2400" b="1" dirty="0" smtClean="0">
                <a:cs typeface="Arial" pitchFamily="34" charset="0"/>
              </a:rPr>
              <a:t>their </a:t>
            </a:r>
            <a:r>
              <a:rPr lang="en-US" sz="2400" dirty="0" smtClean="0">
                <a:cs typeface="Arial" pitchFamily="34" charset="0"/>
              </a:rPr>
              <a:t>language.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1. </a:t>
            </a:r>
            <a:r>
              <a:rPr lang="en-US" sz="2400" b="1" dirty="0" smtClean="0">
                <a:cs typeface="Arial" pitchFamily="34" charset="0"/>
              </a:rPr>
              <a:t>She</a:t>
            </a:r>
            <a:r>
              <a:rPr lang="en-US" sz="2400" dirty="0" smtClean="0">
                <a:cs typeface="Arial" pitchFamily="34" charset="0"/>
              </a:rPr>
              <a:t> refers to :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his sister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2. </a:t>
            </a:r>
            <a:r>
              <a:rPr lang="en-US" sz="2400" b="1" dirty="0" smtClean="0">
                <a:cs typeface="Arial" pitchFamily="34" charset="0"/>
              </a:rPr>
              <a:t>him </a:t>
            </a:r>
            <a:r>
              <a:rPr lang="en-US" sz="2400" dirty="0" smtClean="0">
                <a:cs typeface="Arial" pitchFamily="34" charset="0"/>
              </a:rPr>
              <a:t>refers to :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Ahmed</a:t>
            </a: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/>
            <a:r>
              <a:rPr lang="ar-SA" sz="2400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 3. T</a:t>
            </a:r>
            <a:r>
              <a:rPr lang="en-US" sz="2400" b="1" dirty="0" smtClean="0">
                <a:cs typeface="Arial" pitchFamily="34" charset="0"/>
              </a:rPr>
              <a:t>hey</a:t>
            </a:r>
            <a:r>
              <a:rPr lang="en-US" sz="2400" dirty="0" smtClean="0">
                <a:cs typeface="Arial" pitchFamily="34" charset="0"/>
              </a:rPr>
              <a:t> refers to: 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Ahmed and his sister</a:t>
            </a: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4. </a:t>
            </a:r>
            <a:r>
              <a:rPr lang="en-US" sz="2400" b="1" dirty="0" smtClean="0"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 refers to :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university</a:t>
            </a:r>
            <a:endParaRPr lang="en-US" sz="2400" dirty="0" smtClean="0">
              <a:cs typeface="Arial" pitchFamily="34" charset="0"/>
            </a:endParaRP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5. </a:t>
            </a:r>
            <a:r>
              <a:rPr lang="en-US" sz="2400" b="1" dirty="0" smtClean="0">
                <a:cs typeface="Arial" pitchFamily="34" charset="0"/>
              </a:rPr>
              <a:t>He </a:t>
            </a:r>
            <a:r>
              <a:rPr lang="en-US" sz="2400" dirty="0" smtClean="0">
                <a:cs typeface="Arial" pitchFamily="34" charset="0"/>
              </a:rPr>
              <a:t>refers to: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Ahmed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6. </a:t>
            </a:r>
            <a:r>
              <a:rPr lang="en-US" sz="2400" b="1" dirty="0" smtClean="0">
                <a:cs typeface="Arial" pitchFamily="34" charset="0"/>
              </a:rPr>
              <a:t>It</a:t>
            </a:r>
            <a:r>
              <a:rPr lang="en-US" sz="2400" dirty="0" smtClean="0">
                <a:cs typeface="Arial" pitchFamily="34" charset="0"/>
              </a:rPr>
              <a:t> refers to: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university</a:t>
            </a: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7. </a:t>
            </a:r>
            <a:r>
              <a:rPr lang="en-US" sz="2400" b="1" dirty="0" smtClean="0">
                <a:cs typeface="Arial" pitchFamily="34" charset="0"/>
              </a:rPr>
              <a:t>Their</a:t>
            </a:r>
            <a:r>
              <a:rPr lang="en-US" sz="2400" dirty="0" smtClean="0">
                <a:cs typeface="Arial" pitchFamily="34" charset="0"/>
              </a:rPr>
              <a:t> refers to: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Ahmed and his sister</a:t>
            </a:r>
            <a:endParaRPr lang="en-US" sz="2400" dirty="0" smtClean="0">
              <a:cs typeface="Arial" pitchFamily="34" charset="0"/>
            </a:endParaRP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AutoNum type="arabicPeriod"/>
            </a:pP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/>
              <a:t>B. Scanning &amp; Skimming 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8. Where are Ahmed and his sister from?  They’re from __________.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university                                      </a:t>
            </a:r>
            <a:r>
              <a:rPr lang="en-US" sz="2400" b="1" i="1" u="sng" dirty="0" smtClean="0">
                <a:solidFill>
                  <a:srgbClr val="C00000"/>
                </a:solidFill>
                <a:cs typeface="Arial" pitchFamily="34" charset="0"/>
              </a:rPr>
              <a:t>B. Riyadh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C. English                                            D. the bus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9. Who is better in English? 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Ahmed’s sister                              B. English language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</a:t>
            </a:r>
            <a:r>
              <a:rPr lang="en-US" sz="2400" b="1" i="1" u="sng" dirty="0" smtClean="0">
                <a:solidFill>
                  <a:srgbClr val="C00000"/>
                </a:solidFill>
                <a:cs typeface="Arial" pitchFamily="34" charset="0"/>
              </a:rPr>
              <a:t>C. Ahmed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D. English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10. How do they go to university?   _______________________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On foot                                           B. In a taxi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C. By plane                                         </a:t>
            </a:r>
            <a:r>
              <a:rPr lang="en-US" sz="2400" b="1" i="1" u="sng" dirty="0" smtClean="0">
                <a:solidFill>
                  <a:srgbClr val="C00000"/>
                </a:solidFill>
                <a:cs typeface="Arial" pitchFamily="34" charset="0"/>
              </a:rPr>
              <a:t>D. By bus </a:t>
            </a:r>
          </a:p>
          <a:p>
            <a:pPr marL="457200" indent="-457200" algn="l" rtl="1" eaLnBrk="1" hangingPunct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/>
              <a:t>B. Scanning &amp; Skimming 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8. Where are Ahmed and his sister from?  They’re from __________.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university                                      </a:t>
            </a:r>
            <a:r>
              <a:rPr lang="en-US" sz="2400" b="1" i="1" u="sng" dirty="0" smtClean="0">
                <a:solidFill>
                  <a:srgbClr val="C00000"/>
                </a:solidFill>
                <a:cs typeface="Arial" pitchFamily="34" charset="0"/>
              </a:rPr>
              <a:t>B. Riyadh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C. English                                            D. the bus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9. Who is better in English? 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Ahmed’s sister                              B. English language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</a:t>
            </a:r>
            <a:r>
              <a:rPr lang="en-US" sz="2400" b="1" i="1" u="sng" dirty="0" smtClean="0">
                <a:solidFill>
                  <a:srgbClr val="C00000"/>
                </a:solidFill>
                <a:cs typeface="Arial" pitchFamily="34" charset="0"/>
              </a:rPr>
              <a:t>C. Ahmed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D. English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10. How do they go to university?   _______________________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On foot                                           B. In a taxi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C. By plane                                         </a:t>
            </a:r>
            <a:r>
              <a:rPr lang="en-US" sz="2400" b="1" i="1" u="sng" dirty="0" smtClean="0">
                <a:solidFill>
                  <a:srgbClr val="C00000"/>
                </a:solidFill>
                <a:cs typeface="Arial" pitchFamily="34" charset="0"/>
              </a:rPr>
              <a:t>D. By bus </a:t>
            </a:r>
          </a:p>
          <a:p>
            <a:pPr marL="457200" indent="-457200" algn="l" rtl="1" eaLnBrk="1" hangingPunct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FF0000"/>
                </a:solidFill>
              </a:rPr>
              <a:t>B. Scanning &amp; Skimming </a:t>
            </a:r>
            <a:endParaRPr lang="ar-SA" dirty="0" smtClean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marL="457200" indent="-457200" algn="ctr" rtl="1" eaLnBrk="1" hangingPunct="1"/>
            <a:endParaRPr lang="ar-SA" sz="2400" dirty="0" smtClean="0">
              <a:solidFill>
                <a:srgbClr val="FF0000"/>
              </a:solidFill>
              <a:hlinkClick r:id="rId2"/>
            </a:endParaRPr>
          </a:p>
          <a:p>
            <a:pPr marL="457200" indent="-457200" algn="ctr" rtl="1" eaLnBrk="1" hangingPunct="1"/>
            <a:r>
              <a:rPr lang="ar-SA" sz="2400" dirty="0" smtClean="0">
                <a:solidFill>
                  <a:srgbClr val="FF0000"/>
                </a:solidFill>
                <a:hlinkClick r:id="rId2"/>
              </a:rPr>
              <a:t>يرجى من جميع  طلبة التربيه وطلبة ادارة اعمال  الدخول لهذين  الموقعين والتعليق بموضوعية</a:t>
            </a:r>
            <a:r>
              <a:rPr lang="en-US" sz="2400" dirty="0" smtClean="0">
                <a:solidFill>
                  <a:srgbClr val="FF0000"/>
                </a:solidFill>
                <a:hlinkClick r:id="rId2"/>
              </a:rPr>
              <a:t> </a:t>
            </a:r>
          </a:p>
          <a:p>
            <a:pPr marL="457200" indent="-457200" algn="ctr" rtl="1" eaLnBrk="1" hangingPunct="1"/>
            <a:r>
              <a:rPr lang="ar-SA" sz="2400" dirty="0" smtClean="0">
                <a:solidFill>
                  <a:srgbClr val="FF0000"/>
                </a:solidFill>
                <a:hlinkClick r:id="rId2"/>
              </a:rPr>
              <a:t> وابداء الراي دون محاباة</a:t>
            </a:r>
          </a:p>
          <a:p>
            <a:pPr marL="457200" indent="-457200" algn="l" rtl="1" eaLnBrk="1" hangingPunct="1"/>
            <a:endParaRPr lang="en-US" sz="2800" dirty="0" smtClean="0">
              <a:hlinkClick r:id="rId2"/>
            </a:endParaRPr>
          </a:p>
          <a:p>
            <a:pPr marL="457200" indent="-457200" algn="l" rtl="1" eaLnBrk="1" hangingPunct="1"/>
            <a:r>
              <a:rPr lang="ar-SA" sz="2800" u="sng" dirty="0" smtClean="0">
                <a:solidFill>
                  <a:srgbClr val="FF0000"/>
                </a:solidFill>
                <a:hlinkClick r:id="rId2"/>
              </a:rPr>
              <a:t>اذا كان الطباع طباع سوء      فلا ادب يفيد ولا حليب</a:t>
            </a:r>
          </a:p>
          <a:p>
            <a:pPr marL="457200" indent="-457200" algn="l" rtl="1" eaLnBrk="1" hangingPunct="1"/>
            <a:endParaRPr lang="en-US" sz="2800" u="sng" dirty="0" smtClean="0">
              <a:hlinkClick r:id="rId2"/>
            </a:endParaRPr>
          </a:p>
          <a:p>
            <a:pPr marL="457200" indent="-457200" algn="l" rtl="1" eaLnBrk="1" hangingPunct="1"/>
            <a:r>
              <a:rPr lang="en-US" sz="2800" dirty="0" smtClean="0">
                <a:hlinkClick r:id="rId2"/>
              </a:rPr>
              <a:t>http://kfuforums.kfu.edu.sa/showthread.php?t=109358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 </a:t>
            </a:r>
            <a:br>
              <a:rPr lang="en-US" sz="2800" dirty="0" smtClean="0"/>
            </a:br>
            <a:r>
              <a:rPr lang="en-US" sz="2800" dirty="0" smtClean="0">
                <a:hlinkClick r:id="rId3"/>
              </a:rPr>
              <a:t>http://kfuforums.kfu.edu.sa/showthread.php?t=109409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2530</TotalTime>
  <Words>1081</Words>
  <Application>Microsoft Office PowerPoint</Application>
  <PresentationFormat>A4 Paper (210x297 mm)</PresentationFormat>
  <Paragraphs>168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 Lecture Four</vt:lpstr>
      <vt:lpstr>Elements of the Lecture </vt:lpstr>
      <vt:lpstr>1. Do- Does- Did- Done- doing</vt:lpstr>
      <vt:lpstr>1. Exercise</vt:lpstr>
      <vt:lpstr>2.Prepositions with time ( at- on – in)</vt:lpstr>
      <vt:lpstr>3.Vocabulary  Previewing </vt:lpstr>
      <vt:lpstr>Exercise</vt:lpstr>
      <vt:lpstr>Exercise</vt:lpstr>
      <vt:lpstr> 4. Reading :        A. Word &amp; Pronoun Reference</vt:lpstr>
      <vt:lpstr>B. Scanning &amp; Skimming </vt:lpstr>
      <vt:lpstr>B. Scanning &amp; Skimming </vt:lpstr>
      <vt:lpstr>B. Scanning &amp; Skimming 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248</cp:revision>
  <dcterms:created xsi:type="dcterms:W3CDTF">2009-10-14T19:14:34Z</dcterms:created>
  <dcterms:modified xsi:type="dcterms:W3CDTF">2011-03-20T06:48:58Z</dcterms:modified>
</cp:coreProperties>
</file>