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7" r:id="rId4"/>
    <p:sldId id="353" r:id="rId5"/>
    <p:sldId id="354" r:id="rId6"/>
    <p:sldId id="355" r:id="rId7"/>
    <p:sldId id="350" r:id="rId8"/>
    <p:sldId id="351" r:id="rId9"/>
    <p:sldId id="352" r:id="rId10"/>
    <p:sldId id="329" r:id="rId11"/>
    <p:sldId id="339" r:id="rId12"/>
    <p:sldId id="340" r:id="rId13"/>
    <p:sldId id="357" r:id="rId14"/>
    <p:sldId id="358" r:id="rId15"/>
    <p:sldId id="266" r:id="rId16"/>
  </p:sldIdLst>
  <p:sldSz cx="9906000" cy="6858000" type="A4"/>
  <p:notesSz cx="6797675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FF0066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4737" autoAdjust="0"/>
  </p:normalViewPr>
  <p:slideViewPr>
    <p:cSldViewPr>
      <p:cViewPr>
        <p:scale>
          <a:sx n="60" d="100"/>
          <a:sy n="60" d="100"/>
        </p:scale>
        <p:origin x="-738" y="-30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48" y="55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advTm="234">
    <p:wheel spokes="8"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latin typeface="Calibri" pitchFamily="34" charset="0"/>
              </a:rPr>
              <a:t>e- learning System For Distance Education 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 dirty="0" smtClean="0">
                <a:latin typeface="Calibri" pitchFamily="34" charset="0"/>
              </a:rPr>
              <a:t>e- Learning Deanship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dirty="0" smtClean="0">
                <a:latin typeface="Calibri" pitchFamily="34" charset="0"/>
              </a:rPr>
              <a:t>English Language Department</a:t>
            </a:r>
            <a:endParaRPr lang="en-US" sz="2000" b="1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</a:t>
            </a: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121</a:t>
            </a: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ar-SA" sz="28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المحاضرة السابعة </a:t>
            </a:r>
            <a:endParaRPr lang="en-US" sz="2800" b="1" dirty="0" smtClean="0">
              <a:solidFill>
                <a:srgbClr val="C00000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Lecture 7</a:t>
            </a:r>
          </a:p>
          <a:p>
            <a:pPr algn="l">
              <a:lnSpc>
                <a:spcPct val="80000"/>
              </a:lnSpc>
            </a:pP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First Semester 1431- 1432 H</a:t>
            </a:r>
            <a:r>
              <a:rPr lang="ar-EG" sz="2800" b="1" dirty="0">
                <a:latin typeface="Calibri" pitchFamily="34" charset="0"/>
                <a:cs typeface="Times New Roman" pitchFamily="18" charset="0"/>
              </a:rPr>
              <a:t/>
            </a:r>
            <a:br>
              <a:rPr lang="ar-EG" sz="2800" b="1" dirty="0"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Nayf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Lecture Seven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sz="4400" b="1" dirty="0" smtClean="0">
                <a:solidFill>
                  <a:schemeClr val="tx1"/>
                </a:solidFill>
                <a:cs typeface="Arial" pitchFamily="34" charset="0"/>
              </a:rPr>
              <a:t>Eng </a:t>
            </a:r>
            <a:r>
              <a:rPr lang="en-US" sz="4400" b="1" dirty="0" smtClean="0">
                <a:solidFill>
                  <a:schemeClr val="tx1"/>
                </a:solidFill>
                <a:cs typeface="Arial" pitchFamily="34" charset="0"/>
              </a:rPr>
              <a:t>121</a:t>
            </a:r>
            <a:endParaRPr lang="en-US" sz="4400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– 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-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Chapter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5-6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Elements of </a:t>
            </a:r>
            <a:r>
              <a:rPr lang="en-US" sz="4000" b="1" smtClean="0">
                <a:solidFill>
                  <a:srgbClr val="C00000"/>
                </a:solidFill>
              </a:rPr>
              <a:t>Lecture 7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I- </a:t>
            </a:r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Information Questions [ </a:t>
            </a:r>
            <a:r>
              <a:rPr lang="en-US" b="1" dirty="0" err="1" smtClean="0">
                <a:solidFill>
                  <a:srgbClr val="7030A0"/>
                </a:solidFill>
                <a:cs typeface="Arial" pitchFamily="34" charset="0"/>
              </a:rPr>
              <a:t>Wh</a:t>
            </a:r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- questions]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II- Scanning &amp; Skimming a reading Text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III- </a:t>
            </a: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Previewing Vocabulary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IV.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Simple Past Tense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639762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I. Information Questions 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219200"/>
            <a:ext cx="8991600" cy="4953001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958496"/>
          <a:ext cx="9067800" cy="46787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98300"/>
                <a:gridCol w="1971710"/>
                <a:gridCol w="1188712"/>
                <a:gridCol w="509078"/>
              </a:tblGrid>
              <a:tr h="353143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Example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Situation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err="1" smtClean="0"/>
                        <a:t>Wh</a:t>
                      </a:r>
                      <a:r>
                        <a:rPr lang="en-US" dirty="0" smtClean="0"/>
                        <a:t>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No. </a:t>
                      </a:r>
                      <a:endParaRPr lang="ar-SA" dirty="0"/>
                    </a:p>
                  </a:txBody>
                  <a:tcPr/>
                </a:tc>
              </a:tr>
              <a:tr h="353143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3300"/>
                          </a:solidFill>
                        </a:rPr>
                        <a:t>Who </a:t>
                      </a:r>
                      <a:r>
                        <a:rPr lang="en-US" b="1" dirty="0" smtClean="0"/>
                        <a:t>is in</a:t>
                      </a:r>
                      <a:r>
                        <a:rPr lang="en-US" b="1" baseline="0" dirty="0" smtClean="0"/>
                        <a:t> the car? _ </a:t>
                      </a:r>
                      <a:r>
                        <a:rPr lang="en-US" b="1" baseline="0" dirty="0" err="1" smtClean="0"/>
                        <a:t>Reena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Person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Who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</a:t>
                      </a:r>
                      <a:endParaRPr lang="ar-SA" b="1" dirty="0"/>
                    </a:p>
                  </a:txBody>
                  <a:tcPr/>
                </a:tc>
              </a:tr>
              <a:tr h="353143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3300"/>
                          </a:solidFill>
                        </a:rPr>
                        <a:t>Where</a:t>
                      </a:r>
                      <a:r>
                        <a:rPr lang="en-US" b="1" dirty="0" smtClean="0"/>
                        <a:t> is the book?</a:t>
                      </a:r>
                      <a:r>
                        <a:rPr lang="en-US" b="1" baseline="0" dirty="0" smtClean="0"/>
                        <a:t> – on the table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Place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Where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</a:t>
                      </a:r>
                      <a:endParaRPr lang="ar-SA" b="1" dirty="0"/>
                    </a:p>
                  </a:txBody>
                  <a:tcPr/>
                </a:tc>
              </a:tr>
              <a:tr h="353143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3300"/>
                          </a:solidFill>
                        </a:rPr>
                        <a:t>When </a:t>
                      </a:r>
                      <a:r>
                        <a:rPr lang="en-US" b="1" dirty="0" smtClean="0"/>
                        <a:t>did you arrive? – At 12 o’clock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Time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When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3</a:t>
                      </a:r>
                      <a:endParaRPr lang="ar-SA" b="1" dirty="0"/>
                    </a:p>
                  </a:txBody>
                  <a:tcPr/>
                </a:tc>
              </a:tr>
              <a:tr h="353143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3300"/>
                          </a:solidFill>
                        </a:rPr>
                        <a:t>Why </a:t>
                      </a:r>
                      <a:r>
                        <a:rPr lang="en-US" b="1" baseline="0" dirty="0" smtClean="0"/>
                        <a:t> will you leave?  </a:t>
                      </a:r>
                      <a:r>
                        <a:rPr lang="en-US" sz="1600" b="1" baseline="0" dirty="0" smtClean="0"/>
                        <a:t>- Because/ I feel sick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Reason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Why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4</a:t>
                      </a:r>
                      <a:endParaRPr lang="ar-SA" b="1" dirty="0"/>
                    </a:p>
                  </a:txBody>
                  <a:tcPr/>
                </a:tc>
              </a:tr>
              <a:tr h="353143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3300"/>
                          </a:solidFill>
                        </a:rPr>
                        <a:t>Whose</a:t>
                      </a:r>
                      <a:r>
                        <a:rPr lang="en-US" b="1" dirty="0" smtClean="0"/>
                        <a:t> car is that/ - its </a:t>
                      </a:r>
                      <a:r>
                        <a:rPr lang="en-US" b="1" dirty="0" err="1" smtClean="0"/>
                        <a:t>Fawaz’s</a:t>
                      </a:r>
                      <a:r>
                        <a:rPr lang="en-US" b="1" dirty="0" smtClean="0"/>
                        <a:t>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Owner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Whose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5</a:t>
                      </a:r>
                      <a:endParaRPr lang="ar-SA" b="1" dirty="0"/>
                    </a:p>
                  </a:txBody>
                  <a:tcPr/>
                </a:tc>
              </a:tr>
              <a:tr h="353143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3300"/>
                          </a:solidFill>
                        </a:rPr>
                        <a:t>Which</a:t>
                      </a:r>
                      <a:r>
                        <a:rPr lang="en-US" b="1" dirty="0" smtClean="0"/>
                        <a:t> lecture do you prefer? – English one.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Choice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Which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6</a:t>
                      </a:r>
                      <a:endParaRPr lang="ar-SA" b="1" dirty="0"/>
                    </a:p>
                  </a:txBody>
                  <a:tcPr/>
                </a:tc>
              </a:tr>
              <a:tr h="353143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3300"/>
                          </a:solidFill>
                        </a:rPr>
                        <a:t>What</a:t>
                      </a:r>
                      <a:r>
                        <a:rPr lang="en-US" b="1" dirty="0" smtClean="0"/>
                        <a:t> did he say? – He would not come to the party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Event </a:t>
                      </a:r>
                      <a:r>
                        <a:rPr lang="en-US" b="1" baseline="0" dirty="0" smtClean="0"/>
                        <a:t>or thing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What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7</a:t>
                      </a:r>
                      <a:endParaRPr lang="ar-SA" b="1" dirty="0"/>
                    </a:p>
                  </a:txBody>
                  <a:tcPr/>
                </a:tc>
              </a:tr>
              <a:tr h="353143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 </a:t>
                      </a:r>
                      <a:r>
                        <a:rPr lang="en-US" b="1" dirty="0" smtClean="0">
                          <a:solidFill>
                            <a:srgbClr val="FF3300"/>
                          </a:solidFill>
                        </a:rPr>
                        <a:t>How</a:t>
                      </a:r>
                      <a:r>
                        <a:rPr lang="en-US" b="1" dirty="0" smtClean="0"/>
                        <a:t> is your study? – It’s good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Situation and  case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How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8</a:t>
                      </a:r>
                      <a:endParaRPr lang="ar-SA" b="1" dirty="0"/>
                    </a:p>
                  </a:txBody>
                  <a:tcPr/>
                </a:tc>
              </a:tr>
              <a:tr h="38110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3300"/>
                          </a:solidFill>
                        </a:rPr>
                        <a:t>How often </a:t>
                      </a:r>
                      <a:r>
                        <a:rPr lang="en-US" b="1" dirty="0" smtClean="0"/>
                        <a:t>do Muslims pray a day? – Five times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Number of times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How often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9</a:t>
                      </a:r>
                      <a:endParaRPr lang="ar-SA" b="1" dirty="0"/>
                    </a:p>
                  </a:txBody>
                  <a:tcPr/>
                </a:tc>
              </a:tr>
              <a:tr h="353143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3300"/>
                          </a:solidFill>
                        </a:rPr>
                        <a:t>How long </a:t>
                      </a:r>
                      <a:r>
                        <a:rPr lang="en-US" b="1" dirty="0" smtClean="0"/>
                        <a:t>does it take you to arrive? – 2 hours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Period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How long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10</a:t>
                      </a:r>
                      <a:endParaRPr lang="ar-SA" b="1" dirty="0"/>
                    </a:p>
                  </a:txBody>
                  <a:tcPr/>
                </a:tc>
              </a:tr>
              <a:tr h="353143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3300"/>
                          </a:solidFill>
                        </a:rPr>
                        <a:t>How far </a:t>
                      </a:r>
                      <a:r>
                        <a:rPr lang="en-US" b="1" dirty="0" smtClean="0"/>
                        <a:t>is the university from your house? – 15 </a:t>
                      </a:r>
                      <a:r>
                        <a:rPr lang="en-US" b="1" dirty="0" err="1" smtClean="0"/>
                        <a:t>Kms</a:t>
                      </a:r>
                      <a:r>
                        <a:rPr lang="en-US" b="1" dirty="0" smtClean="0"/>
                        <a:t>.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distance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How far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I. </a:t>
            </a:r>
            <a:r>
              <a:rPr lang="en-US" sz="3200" b="1" dirty="0" smtClean="0">
                <a:solidFill>
                  <a:srgbClr val="C00000"/>
                </a:solidFill>
              </a:rPr>
              <a:t>Sample Questions ( </a:t>
            </a:r>
            <a:r>
              <a:rPr lang="en-US" sz="3200" b="1" dirty="0" err="1" smtClean="0">
                <a:solidFill>
                  <a:srgbClr val="C00000"/>
                </a:solidFill>
              </a:rPr>
              <a:t>Wh</a:t>
            </a:r>
            <a:r>
              <a:rPr lang="en-US" sz="3200" b="1" dirty="0" smtClean="0">
                <a:solidFill>
                  <a:srgbClr val="C00000"/>
                </a:solidFill>
              </a:rPr>
              <a:t>- Questions)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Circle the most suitable answer a, b, c or d for each of the following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1.  __________ was the reason of the car accident? – It was the very high speed.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Why                                B. Where                          C. What                     D. How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2. Could you please tell me __________ will be the final test ?  - Next Monday.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Where                             B. When                           C. How                       D. Who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 3. _____________ do you eat a day?  - Only twice.</a:t>
            </a:r>
          </a:p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How  far                         B. How long                      C. How often            D. How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4.  How long did it take you to finish doing the homework? - 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Three kilometers         B. Two hours                    C. Four children         D. Yesterday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5. ____________ is knocking at the door? __ It is </a:t>
            </a:r>
            <a:r>
              <a:rPr lang="en-US" sz="1800" b="1" dirty="0" err="1" smtClean="0">
                <a:cs typeface="Arial" pitchFamily="34" charset="0"/>
              </a:rPr>
              <a:t>Rami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How                               B. When                             C. Why                       D. Who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6. I really don’t know_________ the football match begins.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when                              b. who                                C. what                       D. whose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I. </a:t>
            </a:r>
            <a:r>
              <a:rPr lang="en-US" sz="3200" b="1" dirty="0" smtClean="0">
                <a:solidFill>
                  <a:srgbClr val="C00000"/>
                </a:solidFill>
              </a:rPr>
              <a:t>Sample Questions ( </a:t>
            </a:r>
            <a:r>
              <a:rPr lang="en-US" sz="3200" b="1" dirty="0" err="1" smtClean="0">
                <a:solidFill>
                  <a:srgbClr val="C00000"/>
                </a:solidFill>
              </a:rPr>
              <a:t>Wh</a:t>
            </a:r>
            <a:r>
              <a:rPr lang="en-US" sz="3200" b="1" dirty="0" smtClean="0">
                <a:solidFill>
                  <a:srgbClr val="C00000"/>
                </a:solidFill>
              </a:rPr>
              <a:t>- Questions)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7. How _________ is the hospital from the police station?  _ Three </a:t>
            </a:r>
            <a:r>
              <a:rPr lang="en-US" sz="1800" b="1" dirty="0" err="1" smtClean="0">
                <a:cs typeface="Arial" pitchFamily="34" charset="0"/>
              </a:rPr>
              <a:t>kms</a:t>
            </a:r>
            <a:r>
              <a:rPr lang="en-US" sz="1800" b="1" dirty="0" smtClean="0"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long                        B. often                     C. much                          D. far</a:t>
            </a:r>
          </a:p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   8. ____________ did she say? – Nothing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Who                       B. Why                       C. What                           D. When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9. I need your help please. I don’t know__________ to start this machine.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who                        B. how                       C. what                            D. whose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10. _______________ house is that beautiful one? – Its mine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Who                       B. What                    C. Whose                         D. Where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11. _________ </a:t>
            </a:r>
            <a:r>
              <a:rPr lang="en-US" sz="1800" b="1" dirty="0" err="1" smtClean="0">
                <a:cs typeface="Arial" pitchFamily="34" charset="0"/>
              </a:rPr>
              <a:t>colour</a:t>
            </a:r>
            <a:r>
              <a:rPr lang="en-US" sz="1800" b="1" dirty="0" smtClean="0">
                <a:cs typeface="Arial" pitchFamily="34" charset="0"/>
              </a:rPr>
              <a:t> do you prefer </a:t>
            </a:r>
            <a:r>
              <a:rPr lang="en-US" sz="1800" b="1" dirty="0" err="1" smtClean="0">
                <a:cs typeface="Arial" pitchFamily="34" charset="0"/>
              </a:rPr>
              <a:t>Aysha</a:t>
            </a:r>
            <a:r>
              <a:rPr lang="en-US" sz="1800" b="1" dirty="0" smtClean="0">
                <a:cs typeface="Arial" pitchFamily="34" charset="0"/>
              </a:rPr>
              <a:t> ? – The red one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Which                    B. Who                      C. When                           D. how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12. How ____________ are you Abdullah? _ 178 cm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long                        B. tall                          C. far                                D. old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         </a:t>
            </a:r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71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717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II. Scan and Skim the reading passage </a:t>
            </a:r>
            <a:r>
              <a:rPr lang="en-US" sz="2800" b="1" dirty="0" smtClean="0">
                <a:solidFill>
                  <a:schemeClr val="tx1"/>
                </a:solidFill>
              </a:rPr>
              <a:t>( page 89)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219200"/>
            <a:ext cx="8534400" cy="4953001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sz="1800" b="1" dirty="0" smtClean="0">
                <a:cs typeface="Arial" pitchFamily="34" charset="0"/>
              </a:rPr>
              <a:t>Marriage is often not easy. Maybe man and woman  love each other, but they </a:t>
            </a:r>
            <a:r>
              <a:rPr lang="en-US" sz="1800" b="1" i="1" u="sng" dirty="0" smtClean="0">
                <a:solidFill>
                  <a:srgbClr val="FF3300"/>
                </a:solidFill>
                <a:cs typeface="Arial" pitchFamily="34" charset="0"/>
              </a:rPr>
              <a:t>argue</a:t>
            </a:r>
            <a:r>
              <a:rPr lang="en-US" sz="1800" b="1" dirty="0" smtClean="0">
                <a:cs typeface="Arial" pitchFamily="34" charset="0"/>
              </a:rPr>
              <a:t> . They get angry. Later they apologize, but it happens again and again. What’s the problem? Are men and women really very different.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Deborah </a:t>
            </a:r>
            <a:r>
              <a:rPr lang="en-US" sz="1800" b="1" dirty="0" err="1" smtClean="0">
                <a:cs typeface="Arial" pitchFamily="34" charset="0"/>
              </a:rPr>
              <a:t>Tannen</a:t>
            </a:r>
            <a:r>
              <a:rPr lang="en-US" sz="1800" b="1" dirty="0" smtClean="0">
                <a:cs typeface="Arial" pitchFamily="34" charset="0"/>
              </a:rPr>
              <a:t> says yes, men and women are very </a:t>
            </a:r>
            <a:r>
              <a:rPr lang="en-US" sz="1800" b="1" dirty="0" smtClean="0">
                <a:cs typeface="Arial" pitchFamily="34" charset="0"/>
              </a:rPr>
              <a:t> different. </a:t>
            </a:r>
            <a:r>
              <a:rPr lang="en-US" sz="1800" b="1" dirty="0" err="1" smtClean="0">
                <a:cs typeface="Arial" pitchFamily="34" charset="0"/>
              </a:rPr>
              <a:t>Tannen</a:t>
            </a:r>
            <a:r>
              <a:rPr lang="en-US" sz="1800" b="1" dirty="0" smtClean="0">
                <a:cs typeface="Arial" pitchFamily="34" charset="0"/>
              </a:rPr>
              <a:t> teaches at Georgetown University in Washington, D.C. </a:t>
            </a:r>
            <a:r>
              <a:rPr lang="en-US" sz="1800" b="1" i="1" u="sng" dirty="0" smtClean="0">
                <a:solidFill>
                  <a:srgbClr val="FF3300"/>
                </a:solidFill>
                <a:cs typeface="Arial" pitchFamily="34" charset="0"/>
              </a:rPr>
              <a:t>She</a:t>
            </a:r>
            <a:r>
              <a:rPr lang="en-US" sz="1800" b="1" dirty="0" smtClean="0">
                <a:cs typeface="Arial" pitchFamily="34" charset="0"/>
              </a:rPr>
              <a:t> writes books about the ways people talk. She believes that men and women talk- and think- in different ways. She tells about some differences in her book,</a:t>
            </a:r>
            <a:r>
              <a:rPr lang="en-US" sz="1800" b="1" i="1" dirty="0" smtClean="0">
                <a:cs typeface="Arial" pitchFamily="34" charset="0"/>
              </a:rPr>
              <a:t> You Just Don’t Understand.</a:t>
            </a:r>
          </a:p>
          <a:p>
            <a:pPr algn="l" rtl="1" eaLnBrk="1" hangingPunct="1"/>
            <a:r>
              <a:rPr lang="en-US" sz="1800" b="1" i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 The differences, </a:t>
            </a:r>
            <a:r>
              <a:rPr lang="en-US" sz="1800" b="1" dirty="0" err="1" smtClean="0">
                <a:cs typeface="Arial" pitchFamily="34" charset="0"/>
              </a:rPr>
              <a:t>Tannen</a:t>
            </a:r>
            <a:r>
              <a:rPr lang="en-US" sz="1800" b="1" dirty="0" smtClean="0">
                <a:cs typeface="Arial" pitchFamily="34" charset="0"/>
              </a:rPr>
              <a:t> says, begin when men and women are children. Very young boys and girls are similar to each other. In other words, </a:t>
            </a:r>
            <a:r>
              <a:rPr lang="en-US" sz="1800" b="1" i="1" u="sng" dirty="0" smtClean="0">
                <a:solidFill>
                  <a:srgbClr val="FF3300"/>
                </a:solidFill>
                <a:cs typeface="Arial" pitchFamily="34" charset="0"/>
              </a:rPr>
              <a:t>they</a:t>
            </a:r>
            <a:r>
              <a:rPr lang="en-US" sz="1800" b="1" dirty="0" smtClean="0">
                <a:cs typeface="Arial" pitchFamily="34" charset="0"/>
              </a:rPr>
              <a:t>  like many of the same things and play in the same ways. They aren’t very different. But  then there is a change. When children in the United States are five or six years </a:t>
            </a:r>
            <a:r>
              <a:rPr lang="en-US" sz="1800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old, boys usually play in large groups. One boy gives  </a:t>
            </a:r>
            <a:r>
              <a:rPr lang="en-US" sz="1800" b="1" i="1" u="sng" dirty="0" smtClean="0">
                <a:solidFill>
                  <a:srgbClr val="FF3300"/>
                </a:solidFill>
                <a:cs typeface="Arial" pitchFamily="34" charset="0"/>
              </a:rPr>
              <a:t>orders</a:t>
            </a:r>
            <a:r>
              <a:rPr lang="en-US" sz="1800" b="1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. For example, he  says,” Take this,” ‘ Go over there”. </a:t>
            </a:r>
            <a:r>
              <a:rPr lang="en-US" sz="1800" b="1" i="1" u="sng" dirty="0" smtClean="0">
                <a:solidFill>
                  <a:srgbClr val="FF3300"/>
                </a:solidFill>
                <a:cs typeface="Arial" pitchFamily="34" charset="0"/>
              </a:rPr>
              <a:t>He</a:t>
            </a:r>
            <a:r>
              <a:rPr lang="en-US" sz="1800" b="1" dirty="0" smtClean="0">
                <a:cs typeface="Arial" pitchFamily="34" charset="0"/>
              </a:rPr>
              <a:t> is the leader. Boys also </a:t>
            </a:r>
            <a:r>
              <a:rPr lang="en-US" sz="1800" b="1" i="1" u="sng" dirty="0" smtClean="0">
                <a:solidFill>
                  <a:srgbClr val="FF3300"/>
                </a:solidFill>
                <a:cs typeface="Arial" pitchFamily="34" charset="0"/>
              </a:rPr>
              <a:t>brag</a:t>
            </a:r>
            <a:r>
              <a:rPr lang="en-US" sz="1800" b="1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. In other </a:t>
            </a:r>
            <a:r>
              <a:rPr lang="en-US" sz="2000" b="1" dirty="0" smtClean="0">
                <a:cs typeface="Arial" pitchFamily="34" charset="0"/>
              </a:rPr>
              <a:t>words, they say good thing about themselves. But girls </a:t>
            </a:r>
            <a:r>
              <a:rPr lang="en-US" sz="2000" b="1" i="1" u="sng" dirty="0" smtClean="0">
                <a:solidFill>
                  <a:srgbClr val="FF3300"/>
                </a:solidFill>
                <a:cs typeface="Arial" pitchFamily="34" charset="0"/>
              </a:rPr>
              <a:t>there</a:t>
            </a:r>
            <a:r>
              <a:rPr lang="en-US" sz="2000" b="1" dirty="0" smtClean="0">
                <a:cs typeface="Arial" pitchFamily="34" charset="0"/>
              </a:rPr>
              <a:t> usually play in small groups or with one other girl. A girl’s best friend is her very good friend and important to her. Girls often don’t give orders; they give suggestions. </a:t>
            </a:r>
          </a:p>
          <a:p>
            <a:pPr algn="l" rtl="1" eaLnBrk="1" hangingPunct="1"/>
            <a:endParaRPr lang="en-US" sz="2000" b="1" i="1" u="sng" dirty="0" smtClean="0">
              <a:solidFill>
                <a:srgbClr val="FF330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2. Sample questions </a:t>
            </a:r>
            <a:r>
              <a:rPr lang="en-US" sz="2800" b="1" dirty="0" smtClean="0">
                <a:solidFill>
                  <a:schemeClr val="tx1"/>
                </a:solidFill>
              </a:rPr>
              <a:t>( page 89)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219200"/>
            <a:ext cx="8991600" cy="4953001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1.The differences between men and women begin _______________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A. at the age of sixteen                                    B. when they are old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when they are babies                                   D. when they are children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2. The underlined pronoun “ </a:t>
            </a:r>
            <a:r>
              <a:rPr lang="en-US" sz="1800" b="1" u="sng" dirty="0" smtClean="0">
                <a:cs typeface="Arial" pitchFamily="34" charset="0"/>
              </a:rPr>
              <a:t>she</a:t>
            </a:r>
            <a:r>
              <a:rPr lang="en-US" sz="1800" b="1" dirty="0" smtClean="0">
                <a:cs typeface="Arial" pitchFamily="34" charset="0"/>
              </a:rPr>
              <a:t>” Line 5 refers to____________________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woman                                                     B. man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Deborah </a:t>
            </a:r>
            <a:r>
              <a:rPr lang="en-US" sz="1800" b="1" dirty="0" err="1" smtClean="0">
                <a:solidFill>
                  <a:srgbClr val="0070C0"/>
                </a:solidFill>
                <a:cs typeface="Arial" pitchFamily="34" charset="0"/>
              </a:rPr>
              <a:t>Tannen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D. a girl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3. Where does Deborah </a:t>
            </a:r>
            <a:r>
              <a:rPr lang="en-US" sz="1800" b="1" dirty="0" err="1" smtClean="0">
                <a:cs typeface="Arial" pitchFamily="34" charset="0"/>
              </a:rPr>
              <a:t>Tannen</a:t>
            </a:r>
            <a:r>
              <a:rPr lang="en-US" sz="1800" b="1" dirty="0" smtClean="0">
                <a:cs typeface="Arial" pitchFamily="34" charset="0"/>
              </a:rPr>
              <a:t> work? ________________________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At  school                                                 B. At hospital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At  university                                           D. At restaurant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4. The underlined word “ </a:t>
            </a:r>
            <a:r>
              <a:rPr lang="en-US" sz="1800" b="1" u="sng" dirty="0" smtClean="0">
                <a:cs typeface="Arial" pitchFamily="34" charset="0"/>
              </a:rPr>
              <a:t>argue</a:t>
            </a:r>
            <a:r>
              <a:rPr lang="en-US" sz="1800" b="1" dirty="0" smtClean="0">
                <a:cs typeface="Arial" pitchFamily="34" charset="0"/>
              </a:rPr>
              <a:t>” line 1 means________________________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A. discuss angrily                                        B. cry loudly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speak slowly                                            D. listen carefully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5. ____________ gives orders while playing in groups.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A. A man                           B. A girl               C. A boy                              D. A woman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717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717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2. Sample questions </a:t>
            </a:r>
            <a:r>
              <a:rPr lang="en-US" sz="2800" b="1" dirty="0" smtClean="0">
                <a:solidFill>
                  <a:schemeClr val="tx1"/>
                </a:solidFill>
              </a:rPr>
              <a:t>( page 89)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371600"/>
            <a:ext cx="8991600" cy="4800601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6. A word in paragraph ONE  which has the opposite meaning of “ </a:t>
            </a:r>
            <a:r>
              <a:rPr lang="en-US" sz="1800" b="1" i="1" u="sng" dirty="0" smtClean="0">
                <a:solidFill>
                  <a:srgbClr val="FF0000"/>
                </a:solidFill>
                <a:cs typeface="Arial" pitchFamily="34" charset="0"/>
              </a:rPr>
              <a:t>similar</a:t>
            </a:r>
            <a:r>
              <a:rPr lang="en-US" sz="1800" b="1" dirty="0" smtClean="0">
                <a:cs typeface="Arial" pitchFamily="34" charset="0"/>
              </a:rPr>
              <a:t>” is_____________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apologize                                                  B. problem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different                                                   D. angry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7. The underlined pronoun “ </a:t>
            </a:r>
            <a:r>
              <a:rPr lang="en-US" sz="1800" b="1" i="1" u="sng" dirty="0" smtClean="0">
                <a:solidFill>
                  <a:srgbClr val="FF0000"/>
                </a:solidFill>
                <a:cs typeface="Arial" pitchFamily="34" charset="0"/>
              </a:rPr>
              <a:t>they </a:t>
            </a:r>
            <a:r>
              <a:rPr lang="en-US" sz="1800" b="1" dirty="0" smtClean="0">
                <a:cs typeface="Arial" pitchFamily="34" charset="0"/>
              </a:rPr>
              <a:t>” Line 9 refers to____________________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women                                                     B. men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boys                                                          D. young boys and girls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8. Who gives suggestions? 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Girls                                                          B. Boys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Deborah </a:t>
            </a:r>
            <a:r>
              <a:rPr lang="en-US" sz="1800" b="1" dirty="0" err="1" smtClean="0">
                <a:solidFill>
                  <a:srgbClr val="0070C0"/>
                </a:solidFill>
                <a:cs typeface="Arial" pitchFamily="34" charset="0"/>
              </a:rPr>
              <a:t>Tannen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D. The men</a:t>
            </a:r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9. Which country does Deborah </a:t>
            </a:r>
            <a:r>
              <a:rPr lang="en-US" sz="1800" b="1" dirty="0" smtClean="0">
                <a:cs typeface="Arial" pitchFamily="34" charset="0"/>
              </a:rPr>
              <a:t>live in? </a:t>
            </a:r>
            <a:r>
              <a:rPr lang="en-US" sz="1800" b="1" dirty="0" smtClean="0">
                <a:cs typeface="Arial" pitchFamily="34" charset="0"/>
              </a:rPr>
              <a:t>________________________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Japan                                                       B. Europe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America                                                  D. Saudi Arabia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10. The underlined word “ brag” means ____________________.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cry                               B. talk proudly        C. play                               D. laugh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717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717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III. 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88 / 99 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524000"/>
          <a:ext cx="8077200" cy="2773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2161"/>
                <a:gridCol w="2148840"/>
                <a:gridCol w="1264920"/>
                <a:gridCol w="1966831"/>
                <a:gridCol w="6544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According to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active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apologize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feelings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equal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brag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hierarchy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sometimes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private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fix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orders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public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position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phrase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shopping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III. Vocabulary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word ‘ ___________” means a group of words but not a sentence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phrase                   b. hierarchy                    c. beverage     d. meal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2. “________” is the opposite of hate.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Eat                                                              b. Love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relax                                                           d. watch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3. The word that has the same meaning as “moving around doing 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many things, is __________ .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wealthy                         b. sick              c. active           d. fond of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4.  We enjoyed  ___________ last Thursday. We bought new clothes.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swimming                 b. shopping           c. playing        d. driving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5. “ __________________” is the opposite meaning of private.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Relaxed                  b. serious                  c. public        d. high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I. Vocabulary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04800" y="990601"/>
            <a:ext cx="8915400" cy="4648200"/>
          </a:xfrm>
        </p:spPr>
        <p:txBody>
          <a:bodyPr/>
          <a:lstStyle/>
          <a:p>
            <a:pPr algn="l" rtl="1" eaLnBrk="1" hangingPunct="1"/>
            <a:r>
              <a:rPr lang="en-US" sz="1200" b="1" dirty="0" smtClean="0">
                <a:cs typeface="Arial" pitchFamily="34" charset="0"/>
              </a:rPr>
              <a:t>                                 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7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. The phrase “ get older” means ___________.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age                   b. to be young                  c. fat              d. strong</a:t>
            </a:r>
          </a:p>
          <a:p>
            <a:pPr algn="l" rtl="1" eaLnBrk="1" hangingPunct="1"/>
            <a:endParaRPr lang="en-US" sz="3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8. “________” means not even once.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Always             b. never                  c. sometimes           d. rarely</a:t>
            </a:r>
          </a:p>
          <a:p>
            <a:pPr algn="l" rtl="1" eaLnBrk="1" hangingPunct="1"/>
            <a:r>
              <a:rPr lang="ar-SA" sz="1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9. The word that has the same meaning as “ drinks of all kinds” is___ . 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water                         b. food              c. vegetables      d. beverages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10.  “ Unhealthy things to eat” means__________________.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overweight              b. junk food       c. honey          d. milk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11. “ __________________” means find an answer.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solve                      b. shake                  c. draw        d. watch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12. The opposite meaning of “Physical” is  ________________.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successful           b. happy                       c. healthy          d. mental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13. He doesn’t like anyone. He has </a:t>
            </a:r>
            <a:r>
              <a:rPr lang="en-US" sz="18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a cold hear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.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A cold heart means___________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very sad               b. mean                 c. in the middle of     d. a new feeling</a:t>
            </a:r>
            <a:endParaRPr lang="ar-SA" sz="18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IV. Simple Past Tense  </a:t>
            </a: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             </a:t>
            </a:r>
            <a:b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Chapter 8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838200"/>
            <a:ext cx="9448800" cy="5287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u="sng" dirty="0" smtClean="0">
                <a:solidFill>
                  <a:srgbClr val="C00000"/>
                </a:solidFill>
                <a:cs typeface="Arial" pitchFamily="34" charset="0"/>
              </a:rPr>
              <a:t>Simple Past Tense </a:t>
            </a:r>
            <a:r>
              <a:rPr lang="en-US" sz="2400" b="1" dirty="0" smtClean="0">
                <a:cs typeface="Arial" pitchFamily="34" charset="0"/>
              </a:rPr>
              <a:t> is an action or event that happened in the past ; before now.</a:t>
            </a:r>
          </a:p>
          <a:p>
            <a:pPr algn="l" rtl="1" eaLnBrk="1" hangingPunct="1"/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1. The verb is in the second form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( play- played/ go-went ) </a:t>
            </a:r>
            <a:endParaRPr lang="en-US" sz="2800" b="1" dirty="0" smtClean="0">
              <a:solidFill>
                <a:srgbClr val="7030A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2.  The indicators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( ago, yesterday, in the past, last , any date in the past)</a:t>
            </a:r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3. No helping verbs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4. We use </a:t>
            </a:r>
            <a:r>
              <a:rPr lang="en-US" sz="2400" b="1" u="sng" dirty="0" smtClean="0">
                <a:solidFill>
                  <a:srgbClr val="FF0000"/>
                </a:solidFill>
                <a:cs typeface="Arial" pitchFamily="34" charset="0"/>
              </a:rPr>
              <a:t>didn’t</a:t>
            </a:r>
            <a:r>
              <a:rPr lang="en-US" sz="2400" b="1" dirty="0" smtClean="0">
                <a:cs typeface="Arial" pitchFamily="34" charset="0"/>
              </a:rPr>
              <a:t> in forming Negative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5. We use </a:t>
            </a:r>
            <a:r>
              <a:rPr lang="en-US" sz="2400" b="1" u="sng" dirty="0" smtClean="0">
                <a:solidFill>
                  <a:srgbClr val="FF0000"/>
                </a:solidFill>
                <a:cs typeface="Arial" pitchFamily="34" charset="0"/>
              </a:rPr>
              <a:t>did </a:t>
            </a:r>
            <a:r>
              <a:rPr lang="en-US" sz="2400" b="1" dirty="0" smtClean="0">
                <a:cs typeface="Arial" pitchFamily="34" charset="0"/>
              </a:rPr>
              <a:t>in forming questions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cs typeface="Arial" pitchFamily="34" charset="0"/>
              </a:rPr>
              <a:t>We have 2 kinds of verbs: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A- Regular verbs: end with 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–</a:t>
            </a:r>
            <a:r>
              <a:rPr lang="en-US" sz="2400" b="1" dirty="0" err="1" smtClean="0">
                <a:solidFill>
                  <a:srgbClr val="FF0000"/>
                </a:solidFill>
                <a:cs typeface="Arial" pitchFamily="34" charset="0"/>
              </a:rPr>
              <a:t>ed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in past tense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B- Irregular verbs: they end with different forms in past tense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IV. </a:t>
            </a: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Sample questions</a:t>
            </a: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  </a:t>
            </a: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             </a:t>
            </a:r>
            <a:b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Chapter 8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838200"/>
            <a:ext cx="9448800" cy="5287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1. The students ___________ the homework last week.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do                               b. did                              c. will do                        d. are doing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2. We ________ to the new shopping mall yesterday.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go                                b. are going                    c. didn’t go                   d. didn’t went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3.  ________ he _________ the accident two days ago?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Does/ see                  b. Does/ saw                   c. Did / saw                 d. Did/ see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4. The doctor________________ busy when I phoned him.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was                             b. is                                   c. did                              d. are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5. She___________ a meeting with the doctor at university last Monday.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has                              b. doesn’t have              c. had                             d. hadn’t        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6. When he came, I __________ here.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a. didn’t was                  b. wasn’t                          c. am not                       d. didn’t do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3594</TotalTime>
  <Words>1922</Words>
  <Application>Microsoft Office PowerPoint</Application>
  <PresentationFormat>A4 Paper (210x297 mm)‎</PresentationFormat>
  <Paragraphs>309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**</vt:lpstr>
      <vt:lpstr> Lecture Seven </vt:lpstr>
      <vt:lpstr>Elements of Lecture 7 </vt:lpstr>
      <vt:lpstr>I. Information Questions </vt:lpstr>
      <vt:lpstr>I. Sample Questions ( Wh- Questions)</vt:lpstr>
      <vt:lpstr>I. Sample Questions ( Wh- Questions)</vt:lpstr>
      <vt:lpstr>II. Scan and Skim the reading passage ( page 89)</vt:lpstr>
      <vt:lpstr>2. Sample questions ( page 89)</vt:lpstr>
      <vt:lpstr>2. Sample questions ( page 89)</vt:lpstr>
      <vt:lpstr>III. Vocabulary  Previewing  ( pages 88 / 99  ) </vt:lpstr>
      <vt:lpstr>III. Vocabulary Exercise</vt:lpstr>
      <vt:lpstr>I. Vocabulary Exercise</vt:lpstr>
      <vt:lpstr> IV. Simple Past Tense                                                                                                                                                                                                        Chapter 8 </vt:lpstr>
      <vt:lpstr> IV. Sample questions                                                                                                                                                                                                        Chapter 8 </vt:lpstr>
      <vt:lpstr>الشريحة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414</cp:revision>
  <dcterms:created xsi:type="dcterms:W3CDTF">2009-10-14T19:14:34Z</dcterms:created>
  <dcterms:modified xsi:type="dcterms:W3CDTF">2010-11-11T05:59:05Z</dcterms:modified>
</cp:coreProperties>
</file>