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266" r:id="rId20"/>
  </p:sldIdLst>
  <p:sldSz cx="9906000" cy="6858000" type="A4"/>
  <p:notesSz cx="6797675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9900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4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1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latin typeface="Calibri" pitchFamily="34" charset="0"/>
              </a:rPr>
              <a:t>e- learning System For Distance Education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e- Learning Deanship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latin typeface="Calibri" pitchFamily="34" charset="0"/>
              </a:rPr>
              <a:t>English Language Department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895600"/>
            <a:ext cx="50990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 121</a:t>
            </a: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/>
            </a:r>
            <a:b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</a:br>
            <a:r>
              <a:rPr lang="en-US" sz="37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First Lecture 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latin typeface="Calibri" pitchFamily="34" charset="0"/>
                <a:cs typeface="Times New Roman" pitchFamily="18" charset="0"/>
              </a:rPr>
            </a:br>
            <a:endParaRPr lang="en-US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Nayfi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29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b="1" i="1" dirty="0" smtClean="0"/>
              <a:t>Contents of Lecture 1</a:t>
            </a:r>
            <a:endParaRPr lang="en-US" b="1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Present verbs to Be [ is, am , are ]</a:t>
            </a:r>
          </a:p>
          <a:p>
            <a:pPr marL="514350" indent="-514350" algn="l"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Contractions with Be</a:t>
            </a:r>
          </a:p>
          <a:p>
            <a:pPr marL="514350" indent="-514350" algn="l">
              <a:buAutoNum type="arabicPeriod"/>
            </a:pPr>
            <a:r>
              <a:rPr lang="en-US" b="1" dirty="0" smtClean="0">
                <a:solidFill>
                  <a:srgbClr val="7030A0"/>
                </a:solidFill>
              </a:rPr>
              <a:t>Negative with be</a:t>
            </a:r>
          </a:p>
          <a:p>
            <a:pPr marL="514350" indent="-514350" algn="l"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Yes/ No question with Be</a:t>
            </a:r>
          </a:p>
          <a:p>
            <a:pPr marL="514350" indent="-514350" algn="l">
              <a:buAutoNum type="arabicPeriod"/>
            </a:pPr>
            <a:r>
              <a:rPr lang="en-US" b="1" dirty="0" smtClean="0"/>
              <a:t>Prepositions with PLACE</a:t>
            </a:r>
          </a:p>
          <a:p>
            <a:pPr marL="514350" indent="-514350" algn="l">
              <a:buAutoNum type="arabicPeriod"/>
            </a:pPr>
            <a:r>
              <a:rPr lang="en-US" b="1" dirty="0" smtClean="0">
                <a:solidFill>
                  <a:srgbClr val="FF0066"/>
                </a:solidFill>
              </a:rPr>
              <a:t>Common Adjectives &amp; Opposites</a:t>
            </a:r>
          </a:p>
          <a:p>
            <a:pPr marL="514350" indent="-514350" algn="l">
              <a:buAutoNum type="arabicPeriod"/>
            </a:pPr>
            <a:r>
              <a:rPr lang="en-US" b="1" dirty="0" smtClean="0">
                <a:solidFill>
                  <a:srgbClr val="002060"/>
                </a:solidFill>
              </a:rPr>
              <a:t>Practice</a:t>
            </a:r>
          </a:p>
          <a:p>
            <a:pPr marL="514350" indent="-514350" algn="l"/>
            <a:endParaRPr lang="ar-SA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2"/>
            <a:ext cx="8420100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Chapter </a:t>
            </a:r>
            <a:r>
              <a:rPr lang="en-US" b="1" dirty="0" smtClean="0">
                <a:solidFill>
                  <a:srgbClr val="FF0000"/>
                </a:solidFill>
              </a:rPr>
              <a:t>ONE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Using Be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</a:rPr>
              <a:t>English Language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 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Basic English Grammar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i="1" u="sng" dirty="0" smtClean="0"/>
              <a:t>Present Verbs to Be</a:t>
            </a: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algn="l"/>
            <a:r>
              <a:rPr lang="en-US" dirty="0" smtClean="0"/>
              <a:t>There are 3 </a:t>
            </a:r>
            <a:r>
              <a:rPr lang="en-US" b="1" dirty="0" smtClean="0"/>
              <a:t>present</a:t>
            </a:r>
            <a:r>
              <a:rPr lang="en-US" dirty="0" smtClean="0"/>
              <a:t> verbs to be;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Am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Is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Are </a:t>
            </a:r>
            <a:endParaRPr lang="ar-SA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i="1" u="sng" dirty="0" smtClean="0"/>
              <a:t>How to use each on of them</a:t>
            </a: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159084" y="1570037"/>
            <a:ext cx="5015832" cy="4525963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b="1" u="sng" dirty="0" smtClean="0">
                <a:solidFill>
                  <a:srgbClr val="FF0000"/>
                </a:solidFill>
              </a:rPr>
              <a:t>Am</a:t>
            </a:r>
            <a:r>
              <a:rPr lang="en-US" b="1" u="sng" dirty="0" smtClean="0"/>
              <a:t> (used with I only) :-</a:t>
            </a:r>
          </a:p>
          <a:p>
            <a:pPr algn="l"/>
            <a:r>
              <a:rPr lang="en-US" sz="2400" dirty="0" smtClean="0"/>
              <a:t>I</a:t>
            </a:r>
            <a:r>
              <a:rPr lang="en-US" sz="2400" dirty="0" smtClean="0">
                <a:solidFill>
                  <a:srgbClr val="FF0000"/>
                </a:solidFill>
              </a:rPr>
              <a:t>am</a:t>
            </a:r>
            <a:r>
              <a:rPr lang="en-US" sz="2400" dirty="0" smtClean="0"/>
              <a:t> a student.</a:t>
            </a:r>
          </a:p>
          <a:p>
            <a:pPr algn="l"/>
            <a:r>
              <a:rPr lang="en-US" sz="2400" dirty="0" smtClean="0"/>
              <a:t>I</a:t>
            </a:r>
            <a:r>
              <a:rPr lang="en-US" sz="2400" dirty="0" smtClean="0">
                <a:solidFill>
                  <a:srgbClr val="FF0000"/>
                </a:solidFill>
              </a:rPr>
              <a:t>am</a:t>
            </a:r>
            <a:r>
              <a:rPr lang="en-US" sz="2400" dirty="0" smtClean="0"/>
              <a:t> happy.</a:t>
            </a:r>
          </a:p>
          <a:p>
            <a:pPr algn="l"/>
            <a:r>
              <a:rPr lang="en-US" sz="2400" dirty="0" smtClean="0"/>
              <a:t>I</a:t>
            </a:r>
            <a:r>
              <a:rPr lang="en-US" sz="2400" dirty="0" smtClean="0">
                <a:solidFill>
                  <a:srgbClr val="FF0000"/>
                </a:solidFill>
              </a:rPr>
              <a:t>am</a:t>
            </a:r>
            <a:r>
              <a:rPr lang="en-US" sz="2400" dirty="0" smtClean="0"/>
              <a:t> in the library now.</a:t>
            </a:r>
          </a:p>
          <a:p>
            <a:pPr algn="l"/>
            <a:r>
              <a:rPr lang="en-US" sz="2400" dirty="0" smtClean="0"/>
              <a:t>I</a:t>
            </a:r>
            <a:r>
              <a:rPr lang="en-US" sz="2400" dirty="0" smtClean="0">
                <a:solidFill>
                  <a:srgbClr val="FF0000"/>
                </a:solidFill>
              </a:rPr>
              <a:t>am</a:t>
            </a:r>
            <a:r>
              <a:rPr lang="en-US" sz="2400" dirty="0" smtClean="0"/>
              <a:t> from Saudi Arabia.</a:t>
            </a:r>
          </a:p>
          <a:p>
            <a:pPr algn="l"/>
            <a:endParaRPr lang="en-US" b="1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u="sng" dirty="0" smtClean="0"/>
              <a:t> ( used with singular subjects)</a:t>
            </a:r>
          </a:p>
          <a:p>
            <a:pPr algn="l"/>
            <a:r>
              <a:rPr lang="en-US" sz="2400" dirty="0" smtClean="0"/>
              <a:t>He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b="1" dirty="0" smtClean="0"/>
              <a:t> </a:t>
            </a:r>
            <a:r>
              <a:rPr lang="en-US" sz="2400" dirty="0" smtClean="0"/>
              <a:t>a boy.</a:t>
            </a:r>
          </a:p>
          <a:p>
            <a:pPr algn="l"/>
            <a:r>
              <a:rPr lang="en-US" sz="2400" dirty="0" smtClean="0"/>
              <a:t>She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dirty="0" smtClean="0"/>
              <a:t> a girl.</a:t>
            </a:r>
          </a:p>
          <a:p>
            <a:pPr algn="l"/>
            <a:r>
              <a:rPr lang="en-US" sz="2400" dirty="0" smtClean="0"/>
              <a:t>It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b="1" dirty="0" smtClean="0"/>
              <a:t> </a:t>
            </a:r>
            <a:r>
              <a:rPr lang="en-US" sz="2400" dirty="0" smtClean="0"/>
              <a:t>an insect.</a:t>
            </a:r>
          </a:p>
          <a:p>
            <a:pPr algn="l"/>
            <a:r>
              <a:rPr lang="en-US" sz="2400" dirty="0" smtClean="0"/>
              <a:t>The car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dirty="0" smtClean="0"/>
              <a:t> new.</a:t>
            </a:r>
          </a:p>
          <a:p>
            <a:pPr algn="l"/>
            <a:r>
              <a:rPr lang="en-US" sz="2400" dirty="0" smtClean="0"/>
              <a:t>My friend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n-US" sz="2400" dirty="0" smtClean="0"/>
              <a:t> from Jordan.</a:t>
            </a:r>
          </a:p>
          <a:p>
            <a:pPr algn="l"/>
            <a:r>
              <a:rPr lang="en-US" sz="2400" dirty="0" smtClean="0"/>
              <a:t>Summer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b="1" dirty="0" smtClean="0"/>
              <a:t> </a:t>
            </a:r>
            <a:r>
              <a:rPr lang="en-US" sz="2400" dirty="0" smtClean="0"/>
              <a:t>hot now in Saudi Arabia.</a:t>
            </a:r>
          </a:p>
          <a:p>
            <a:pPr algn="l"/>
            <a:r>
              <a:rPr lang="en-US" sz="2400" dirty="0" smtClean="0"/>
              <a:t>Your pen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dirty="0" smtClean="0"/>
              <a:t> on the table.  </a:t>
            </a:r>
            <a:endParaRPr lang="ar-SA" sz="2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419600" y="1570037"/>
            <a:ext cx="51054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( used with plural subjects 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We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students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They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girls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You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boys/ a boy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 books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in the bag now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Samia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and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Reem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sisters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Our friends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very kind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His brothers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Fahd and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Rami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u="sng" dirty="0" smtClean="0"/>
              <a:t>Contractions with Be</a:t>
            </a: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4294967295"/>
          </p:nvPr>
        </p:nvSpPr>
        <p:spPr>
          <a:xfrm>
            <a:off x="159796" y="1447800"/>
            <a:ext cx="4954588" cy="4795838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1800" b="1" u="sng" dirty="0" smtClean="0">
                <a:solidFill>
                  <a:srgbClr val="FF0000"/>
                </a:solidFill>
              </a:rPr>
              <a:t>Am</a:t>
            </a:r>
            <a:r>
              <a:rPr lang="en-US" sz="1800" b="1" u="sng" dirty="0" smtClean="0"/>
              <a:t> (used with I only) :-</a:t>
            </a:r>
          </a:p>
          <a:p>
            <a:pPr algn="l"/>
            <a:r>
              <a:rPr lang="en-US" sz="1800" dirty="0" smtClean="0"/>
              <a:t>I</a:t>
            </a:r>
            <a:r>
              <a:rPr lang="en-US" sz="1800" dirty="0" smtClean="0">
                <a:solidFill>
                  <a:srgbClr val="FF0000"/>
                </a:solidFill>
              </a:rPr>
              <a:t>am</a:t>
            </a:r>
            <a:r>
              <a:rPr lang="en-US" sz="1800" dirty="0" smtClean="0"/>
              <a:t>  / I</a:t>
            </a:r>
            <a:r>
              <a:rPr lang="en-US" sz="1800" dirty="0" smtClean="0">
                <a:solidFill>
                  <a:srgbClr val="FF0000"/>
                </a:solidFill>
              </a:rPr>
              <a:t>’m</a:t>
            </a:r>
            <a:r>
              <a:rPr lang="en-US" sz="1800" dirty="0" smtClean="0"/>
              <a:t> a student.</a:t>
            </a:r>
          </a:p>
          <a:p>
            <a:pPr algn="l"/>
            <a:r>
              <a:rPr lang="en-US" sz="1800" dirty="0" smtClean="0"/>
              <a:t>I</a:t>
            </a:r>
            <a:r>
              <a:rPr lang="en-US" sz="1800" dirty="0" smtClean="0">
                <a:solidFill>
                  <a:srgbClr val="FF0000"/>
                </a:solidFill>
              </a:rPr>
              <a:t>am</a:t>
            </a:r>
            <a:r>
              <a:rPr lang="en-US" sz="1800" dirty="0" smtClean="0"/>
              <a:t>  / I</a:t>
            </a:r>
            <a:r>
              <a:rPr lang="en-US" sz="1800" dirty="0" smtClean="0">
                <a:solidFill>
                  <a:srgbClr val="FF0000"/>
                </a:solidFill>
              </a:rPr>
              <a:t>’m</a:t>
            </a:r>
            <a:r>
              <a:rPr lang="en-US" sz="1800" dirty="0" smtClean="0"/>
              <a:t> happy.</a:t>
            </a:r>
          </a:p>
          <a:p>
            <a:pPr algn="l"/>
            <a:r>
              <a:rPr lang="en-US" sz="1800" dirty="0" smtClean="0"/>
              <a:t>I</a:t>
            </a:r>
            <a:r>
              <a:rPr lang="en-US" sz="1800" dirty="0" smtClean="0">
                <a:solidFill>
                  <a:srgbClr val="FF0000"/>
                </a:solidFill>
              </a:rPr>
              <a:t>am</a:t>
            </a:r>
            <a:r>
              <a:rPr lang="en-US" sz="1800" dirty="0" smtClean="0"/>
              <a:t>  / I</a:t>
            </a:r>
            <a:r>
              <a:rPr lang="en-US" sz="1800" dirty="0" smtClean="0">
                <a:solidFill>
                  <a:srgbClr val="FF0000"/>
                </a:solidFill>
              </a:rPr>
              <a:t>’m</a:t>
            </a:r>
            <a:r>
              <a:rPr lang="en-US" sz="1800" dirty="0" smtClean="0"/>
              <a:t> in the library now.</a:t>
            </a:r>
          </a:p>
          <a:p>
            <a:pPr algn="l"/>
            <a:r>
              <a:rPr lang="en-US" sz="1800" dirty="0" smtClean="0"/>
              <a:t>I</a:t>
            </a:r>
            <a:r>
              <a:rPr lang="en-US" sz="1800" dirty="0" smtClean="0">
                <a:solidFill>
                  <a:srgbClr val="FF0000"/>
                </a:solidFill>
              </a:rPr>
              <a:t>am</a:t>
            </a:r>
            <a:r>
              <a:rPr lang="en-US" sz="1800" dirty="0" smtClean="0"/>
              <a:t>  / I</a:t>
            </a:r>
            <a:r>
              <a:rPr lang="en-US" sz="1800" dirty="0" smtClean="0">
                <a:solidFill>
                  <a:srgbClr val="FF0000"/>
                </a:solidFill>
              </a:rPr>
              <a:t>’m</a:t>
            </a:r>
            <a:r>
              <a:rPr lang="en-US" sz="1800" dirty="0" smtClean="0"/>
              <a:t> from Saudi Arabia.</a:t>
            </a:r>
          </a:p>
          <a:p>
            <a:pPr algn="l">
              <a:buNone/>
            </a:pPr>
            <a:r>
              <a:rPr lang="en-US" sz="1800" dirty="0" smtClean="0"/>
              <a:t>________________</a:t>
            </a:r>
          </a:p>
          <a:p>
            <a:pPr algn="l"/>
            <a:r>
              <a:rPr lang="en-US" sz="18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b="1" u="sng" dirty="0" smtClean="0"/>
              <a:t> ( used with singular subjects)</a:t>
            </a:r>
          </a:p>
          <a:p>
            <a:pPr algn="l"/>
            <a:r>
              <a:rPr lang="en-US" sz="1800" dirty="0" smtClean="0"/>
              <a:t>He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b="1" dirty="0" smtClean="0"/>
              <a:t> / H</a:t>
            </a:r>
            <a:r>
              <a:rPr lang="en-US" sz="1800" b="1" dirty="0" smtClean="0">
                <a:solidFill>
                  <a:srgbClr val="00B0F0"/>
                </a:solidFill>
              </a:rPr>
              <a:t>’s</a:t>
            </a:r>
            <a:r>
              <a:rPr lang="en-US" sz="1800" b="1" dirty="0" smtClean="0"/>
              <a:t> </a:t>
            </a:r>
            <a:r>
              <a:rPr lang="en-US" sz="1800" dirty="0" smtClean="0"/>
              <a:t>a boy.</a:t>
            </a:r>
          </a:p>
          <a:p>
            <a:pPr algn="l"/>
            <a:r>
              <a:rPr lang="en-US" sz="1800" dirty="0" smtClean="0"/>
              <a:t>She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dirty="0" smtClean="0"/>
              <a:t> / She</a:t>
            </a:r>
            <a:r>
              <a:rPr lang="en-US" sz="1800" b="1" dirty="0" smtClean="0">
                <a:solidFill>
                  <a:srgbClr val="00B0F0"/>
                </a:solidFill>
              </a:rPr>
              <a:t>’s</a:t>
            </a:r>
            <a:r>
              <a:rPr lang="en-US" sz="1800" dirty="0" smtClean="0"/>
              <a:t> a girl.</a:t>
            </a:r>
          </a:p>
          <a:p>
            <a:pPr algn="l"/>
            <a:r>
              <a:rPr lang="en-US" sz="1800" dirty="0" smtClean="0"/>
              <a:t>It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b="1" dirty="0" smtClean="0"/>
              <a:t> / It</a:t>
            </a:r>
            <a:r>
              <a:rPr lang="en-US" sz="1800" b="1" dirty="0" smtClean="0">
                <a:solidFill>
                  <a:srgbClr val="00B0F0"/>
                </a:solidFill>
              </a:rPr>
              <a:t>’s</a:t>
            </a:r>
            <a:r>
              <a:rPr lang="en-US" sz="1800" b="1" dirty="0" smtClean="0"/>
              <a:t> </a:t>
            </a:r>
            <a:r>
              <a:rPr lang="en-US" sz="1800" dirty="0" smtClean="0"/>
              <a:t>an insect.</a:t>
            </a:r>
          </a:p>
          <a:p>
            <a:pPr algn="l"/>
            <a:r>
              <a:rPr lang="en-US" sz="1800" dirty="0" smtClean="0"/>
              <a:t>The car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dirty="0" smtClean="0"/>
              <a:t> / The car</a:t>
            </a:r>
            <a:r>
              <a:rPr lang="en-US" sz="1800" b="1" dirty="0" smtClean="0">
                <a:solidFill>
                  <a:srgbClr val="00B0F0"/>
                </a:solidFill>
              </a:rPr>
              <a:t>’s</a:t>
            </a:r>
            <a:r>
              <a:rPr lang="en-US" sz="1800" dirty="0" smtClean="0"/>
              <a:t> new.</a:t>
            </a:r>
          </a:p>
          <a:p>
            <a:pPr algn="l"/>
            <a:r>
              <a:rPr lang="en-US" sz="1800" dirty="0" smtClean="0"/>
              <a:t>My friend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n-US" sz="1800" dirty="0" smtClean="0"/>
              <a:t> / My friend</a:t>
            </a:r>
            <a:r>
              <a:rPr lang="en-US" sz="1800" b="1" dirty="0" smtClean="0">
                <a:solidFill>
                  <a:srgbClr val="00B0F0"/>
                </a:solidFill>
              </a:rPr>
              <a:t>’s</a:t>
            </a:r>
            <a:r>
              <a:rPr lang="en-US" sz="1800" dirty="0" smtClean="0"/>
              <a:t> from Jordan.</a:t>
            </a:r>
          </a:p>
          <a:p>
            <a:pPr algn="l"/>
            <a:r>
              <a:rPr lang="en-US" sz="1800" dirty="0" smtClean="0"/>
              <a:t>Summer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b="1" dirty="0" smtClean="0"/>
              <a:t> </a:t>
            </a:r>
            <a:r>
              <a:rPr lang="en-US" sz="1800" dirty="0" smtClean="0"/>
              <a:t>hot now in Saudi Arabia.</a:t>
            </a:r>
          </a:p>
          <a:p>
            <a:pPr algn="l"/>
            <a:r>
              <a:rPr lang="en-US" sz="1800" dirty="0" smtClean="0"/>
              <a:t>Your pen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dirty="0" smtClean="0"/>
              <a:t> on the table.  </a:t>
            </a:r>
            <a:endParaRPr lang="ar-SA" sz="1800" dirty="0" smtClean="0"/>
          </a:p>
          <a:p>
            <a:pPr algn="l"/>
            <a:endParaRPr lang="ar-SA" sz="1800" dirty="0"/>
          </a:p>
        </p:txBody>
      </p:sp>
      <p:sp>
        <p:nvSpPr>
          <p:cNvPr id="8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4419600" y="1447800"/>
            <a:ext cx="5700208" cy="47958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l"/>
            <a:r>
              <a:rPr lang="en-US" b="1" u="sng" dirty="0" smtClean="0">
                <a:solidFill>
                  <a:srgbClr val="92D050"/>
                </a:solidFill>
              </a:rPr>
              <a:t>Are</a:t>
            </a:r>
            <a:r>
              <a:rPr lang="en-US" b="1" u="sng" dirty="0" smtClean="0"/>
              <a:t> ( used with plural subjects )</a:t>
            </a:r>
          </a:p>
          <a:p>
            <a:pPr algn="l"/>
            <a:r>
              <a:rPr lang="en-US" dirty="0" smtClean="0"/>
              <a:t>We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/ We</a:t>
            </a:r>
            <a:r>
              <a:rPr lang="en-US" b="1" dirty="0" smtClean="0">
                <a:solidFill>
                  <a:srgbClr val="92D050"/>
                </a:solidFill>
              </a:rPr>
              <a:t>’re</a:t>
            </a:r>
            <a:r>
              <a:rPr lang="en-US" dirty="0" smtClean="0"/>
              <a:t> students</a:t>
            </a:r>
          </a:p>
          <a:p>
            <a:pPr algn="l"/>
            <a:r>
              <a:rPr lang="en-US" dirty="0" smtClean="0"/>
              <a:t>They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/ They</a:t>
            </a:r>
            <a:r>
              <a:rPr lang="en-US" b="1" dirty="0" smtClean="0">
                <a:solidFill>
                  <a:srgbClr val="92D050"/>
                </a:solidFill>
              </a:rPr>
              <a:t>’re</a:t>
            </a:r>
            <a:r>
              <a:rPr lang="en-US" dirty="0" smtClean="0"/>
              <a:t> girls</a:t>
            </a:r>
          </a:p>
          <a:p>
            <a:pPr algn="l"/>
            <a:r>
              <a:rPr lang="en-US" dirty="0" smtClean="0"/>
              <a:t>You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/ You</a:t>
            </a:r>
            <a:r>
              <a:rPr lang="en-US" b="1" dirty="0" smtClean="0">
                <a:solidFill>
                  <a:srgbClr val="92D050"/>
                </a:solidFill>
              </a:rPr>
              <a:t>’re</a:t>
            </a:r>
            <a:r>
              <a:rPr lang="en-US" dirty="0" smtClean="0"/>
              <a:t> boys/ a boy</a:t>
            </a:r>
          </a:p>
          <a:p>
            <a:pPr algn="l"/>
            <a:r>
              <a:rPr lang="en-US" dirty="0" smtClean="0"/>
              <a:t>The books </a:t>
            </a:r>
            <a:r>
              <a:rPr lang="en-US" b="1" dirty="0" smtClean="0">
                <a:solidFill>
                  <a:srgbClr val="92D050"/>
                </a:solidFill>
              </a:rPr>
              <a:t>are </a:t>
            </a:r>
            <a:r>
              <a:rPr lang="en-US" dirty="0" smtClean="0"/>
              <a:t>in the bag now</a:t>
            </a:r>
          </a:p>
          <a:p>
            <a:pPr algn="l"/>
            <a:r>
              <a:rPr lang="en-US" dirty="0" err="1" smtClean="0"/>
              <a:t>Samia</a:t>
            </a:r>
            <a:r>
              <a:rPr lang="en-US" dirty="0" smtClean="0"/>
              <a:t> and </a:t>
            </a:r>
            <a:r>
              <a:rPr lang="en-US" dirty="0" err="1" smtClean="0"/>
              <a:t>Reem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sisters</a:t>
            </a:r>
          </a:p>
          <a:p>
            <a:pPr algn="l"/>
            <a:r>
              <a:rPr lang="en-US" dirty="0" smtClean="0"/>
              <a:t>Our friends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 very kind</a:t>
            </a:r>
          </a:p>
          <a:p>
            <a:pPr algn="l"/>
            <a:r>
              <a:rPr lang="en-US" dirty="0" smtClean="0"/>
              <a:t>His brothers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Fahd and </a:t>
            </a:r>
            <a:r>
              <a:rPr lang="en-US" dirty="0" err="1" smtClean="0"/>
              <a:t>Rami</a:t>
            </a:r>
            <a:endParaRPr lang="en-US" dirty="0" smtClean="0"/>
          </a:p>
          <a:p>
            <a:pPr algn="l"/>
            <a:endParaRPr lang="ar-SA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i="1" u="sng" dirty="0" smtClean="0"/>
              <a:t>Negative with BE</a:t>
            </a: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b="1" u="sng" dirty="0" smtClean="0">
                <a:solidFill>
                  <a:srgbClr val="FF0000"/>
                </a:solidFill>
              </a:rPr>
              <a:t>Am</a:t>
            </a:r>
            <a:r>
              <a:rPr lang="en-US" b="1" u="sng" dirty="0" smtClean="0"/>
              <a:t> (used with I only) :-</a:t>
            </a:r>
          </a:p>
          <a:p>
            <a:pPr algn="l"/>
            <a:r>
              <a:rPr lang="en-US" dirty="0" smtClean="0"/>
              <a:t>I</a:t>
            </a:r>
            <a:r>
              <a:rPr lang="en-US" dirty="0" smtClean="0">
                <a:solidFill>
                  <a:srgbClr val="FF0000"/>
                </a:solidFill>
              </a:rPr>
              <a:t>am  not</a:t>
            </a:r>
            <a:r>
              <a:rPr lang="en-US" dirty="0" smtClean="0"/>
              <a:t>/ I</a:t>
            </a:r>
            <a:r>
              <a:rPr lang="en-US" b="1" dirty="0" smtClean="0">
                <a:solidFill>
                  <a:srgbClr val="FF0000"/>
                </a:solidFill>
              </a:rPr>
              <a:t>’m not </a:t>
            </a:r>
            <a:r>
              <a:rPr lang="en-US" dirty="0" smtClean="0"/>
              <a:t>a student.</a:t>
            </a:r>
          </a:p>
          <a:p>
            <a:pPr algn="l"/>
            <a:r>
              <a:rPr lang="en-US" dirty="0" smtClean="0"/>
              <a:t>I</a:t>
            </a:r>
            <a:r>
              <a:rPr lang="en-US" dirty="0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happy.</a:t>
            </a:r>
          </a:p>
          <a:p>
            <a:pPr algn="l"/>
            <a:r>
              <a:rPr lang="en-US" dirty="0" smtClean="0"/>
              <a:t>I</a:t>
            </a:r>
            <a:r>
              <a:rPr lang="en-US" dirty="0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at work now.</a:t>
            </a:r>
          </a:p>
          <a:p>
            <a:pPr algn="l"/>
            <a:r>
              <a:rPr lang="en-US" dirty="0" smtClean="0"/>
              <a:t>I</a:t>
            </a:r>
            <a:r>
              <a:rPr lang="en-US" dirty="0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from Saudi Arabia.</a:t>
            </a:r>
          </a:p>
          <a:p>
            <a:pPr algn="l">
              <a:buNone/>
            </a:pPr>
            <a:r>
              <a:rPr lang="en-US" dirty="0" smtClean="0"/>
              <a:t>________________</a:t>
            </a:r>
          </a:p>
          <a:p>
            <a:pPr algn="l"/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u="sng" dirty="0" smtClean="0"/>
              <a:t> ( used with singular subjects)</a:t>
            </a:r>
          </a:p>
          <a:p>
            <a:pPr algn="l"/>
            <a:r>
              <a:rPr lang="en-US" dirty="0" smtClean="0"/>
              <a:t>He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 not/ </a:t>
            </a:r>
            <a:r>
              <a:rPr lang="en-US" b="1" dirty="0" smtClean="0"/>
              <a:t>He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’s not / </a:t>
            </a:r>
            <a:r>
              <a:rPr lang="en-US" b="1" dirty="0" smtClean="0"/>
              <a:t>He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isn’t</a:t>
            </a:r>
            <a:r>
              <a:rPr lang="en-US" b="1" dirty="0" smtClean="0"/>
              <a:t> </a:t>
            </a:r>
            <a:r>
              <a:rPr lang="en-US" dirty="0" smtClean="0"/>
              <a:t>a boy.</a:t>
            </a:r>
          </a:p>
          <a:p>
            <a:pPr algn="l"/>
            <a:r>
              <a:rPr lang="en-US" dirty="0" smtClean="0"/>
              <a:t>She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dirty="0" smtClean="0"/>
              <a:t> a girl.</a:t>
            </a:r>
          </a:p>
          <a:p>
            <a:pPr algn="l"/>
            <a:r>
              <a:rPr lang="en-US" dirty="0" smtClean="0"/>
              <a:t>It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dirty="0" smtClean="0"/>
              <a:t> </a:t>
            </a:r>
            <a:r>
              <a:rPr lang="en-US" dirty="0" smtClean="0"/>
              <a:t>an insect.</a:t>
            </a:r>
          </a:p>
          <a:p>
            <a:pPr algn="l"/>
            <a:r>
              <a:rPr lang="en-US" dirty="0" smtClean="0"/>
              <a:t>The car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dirty="0" smtClean="0"/>
              <a:t> new.</a:t>
            </a:r>
          </a:p>
          <a:p>
            <a:pPr algn="l"/>
            <a:r>
              <a:rPr lang="en-US" dirty="0" smtClean="0"/>
              <a:t>My friend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n-US" dirty="0" smtClean="0"/>
              <a:t> from Jordan.</a:t>
            </a:r>
          </a:p>
          <a:p>
            <a:pPr algn="l"/>
            <a:r>
              <a:rPr lang="en-US" dirty="0" smtClean="0"/>
              <a:t>Summer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dirty="0" smtClean="0"/>
              <a:t> </a:t>
            </a:r>
            <a:r>
              <a:rPr lang="en-US" dirty="0" smtClean="0"/>
              <a:t>hot now in Saudi Arabia.</a:t>
            </a:r>
          </a:p>
          <a:p>
            <a:pPr algn="l"/>
            <a:r>
              <a:rPr lang="en-US" dirty="0" smtClean="0"/>
              <a:t>Your pen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dirty="0" smtClean="0"/>
              <a:t> on the table.  </a:t>
            </a:r>
            <a:endParaRPr lang="ar-SA" dirty="0" smtClean="0"/>
          </a:p>
          <a:p>
            <a:pPr algn="l"/>
            <a:endParaRPr lang="ar-SA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343400" y="1600202"/>
            <a:ext cx="4724400" cy="452596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( used with plural subjects 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 not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/We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’re not/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aren’t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students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They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girls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You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boys/ a boy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 books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in the bag now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Samia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and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Reem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sisters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Our friends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very kind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His brothers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Fahd and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Rami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i="1" u="sng" dirty="0" smtClean="0"/>
              <a:t>Yes/No Question with BE</a:t>
            </a: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70037"/>
            <a:ext cx="8458200" cy="5135563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None/>
            </a:pPr>
            <a:r>
              <a:rPr lang="en-US" sz="2400" dirty="0" smtClean="0"/>
              <a:t>1.   </a:t>
            </a:r>
            <a:r>
              <a:rPr lang="en-US" sz="2400" dirty="0" smtClean="0">
                <a:solidFill>
                  <a:srgbClr val="FF0000"/>
                </a:solidFill>
              </a:rPr>
              <a:t>He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is</a:t>
            </a:r>
            <a:r>
              <a:rPr lang="en-US" sz="2400" dirty="0" smtClean="0"/>
              <a:t> a mechanic.</a:t>
            </a:r>
          </a:p>
          <a:p>
            <a:pPr marL="514350" indent="-514350" algn="l">
              <a:buNone/>
            </a:pPr>
            <a:r>
              <a:rPr lang="en-US" sz="2400" dirty="0" smtClean="0"/>
              <a:t>       </a:t>
            </a:r>
            <a:r>
              <a:rPr lang="en-US" sz="2400" dirty="0" smtClean="0">
                <a:solidFill>
                  <a:srgbClr val="00B050"/>
                </a:solidFill>
              </a:rPr>
              <a:t>Is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he</a:t>
            </a:r>
            <a:r>
              <a:rPr lang="en-US" sz="2400" dirty="0" smtClean="0"/>
              <a:t> a mechanic? – Yes, he is</a:t>
            </a:r>
          </a:p>
          <a:p>
            <a:pPr marL="514350" indent="-514350" algn="l">
              <a:buNone/>
            </a:pPr>
            <a:r>
              <a:rPr lang="en-US" sz="2400" dirty="0" smtClean="0"/>
              <a:t>                                        -  No, he isn’t</a:t>
            </a:r>
          </a:p>
          <a:p>
            <a:pPr marL="514350" indent="-514350" algn="l">
              <a:buNone/>
            </a:pPr>
            <a:r>
              <a:rPr lang="en-US" sz="2400" dirty="0" smtClean="0"/>
              <a:t>2. </a:t>
            </a:r>
            <a:r>
              <a:rPr lang="en-US" sz="2400" dirty="0" smtClean="0">
                <a:solidFill>
                  <a:srgbClr val="FF0000"/>
                </a:solidFill>
              </a:rPr>
              <a:t>They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are </a:t>
            </a:r>
            <a:r>
              <a:rPr lang="en-US" sz="2400" dirty="0" smtClean="0"/>
              <a:t> at home.</a:t>
            </a:r>
          </a:p>
          <a:p>
            <a:pPr marL="514350" indent="-514350" algn="l"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solidFill>
                  <a:srgbClr val="00B050"/>
                </a:solidFill>
              </a:rPr>
              <a:t>Are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they</a:t>
            </a:r>
            <a:r>
              <a:rPr lang="en-US" sz="2400" dirty="0" smtClean="0"/>
              <a:t> at home ? – Yes, they are.</a:t>
            </a:r>
          </a:p>
          <a:p>
            <a:pPr marL="514350" indent="-514350" algn="l">
              <a:buNone/>
            </a:pPr>
            <a:r>
              <a:rPr lang="en-US" sz="2400" dirty="0" smtClean="0"/>
              <a:t>                                        -  No, they aren’t</a:t>
            </a:r>
          </a:p>
          <a:p>
            <a:pPr marL="514350" indent="-514350" algn="l">
              <a:buNone/>
            </a:pPr>
            <a:r>
              <a:rPr lang="en-US" sz="2400" dirty="0" smtClean="0"/>
              <a:t>3.  </a:t>
            </a:r>
            <a:r>
              <a:rPr lang="en-US" sz="24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>
                <a:solidFill>
                  <a:srgbClr val="00B050"/>
                </a:solidFill>
              </a:rPr>
              <a:t>am</a:t>
            </a:r>
            <a:r>
              <a:rPr lang="en-US" sz="2400" dirty="0" smtClean="0"/>
              <a:t> a student.</a:t>
            </a:r>
          </a:p>
          <a:p>
            <a:pPr marL="514350" indent="-514350" algn="l">
              <a:buNone/>
            </a:pPr>
            <a:r>
              <a:rPr lang="en-US" sz="2400" dirty="0" smtClean="0"/>
              <a:t>      </a:t>
            </a:r>
            <a:r>
              <a:rPr lang="en-US" sz="2400" dirty="0" smtClean="0">
                <a:solidFill>
                  <a:srgbClr val="00B050"/>
                </a:solidFill>
              </a:rPr>
              <a:t>Are</a:t>
            </a: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you</a:t>
            </a:r>
            <a:r>
              <a:rPr lang="en-US" sz="2400" dirty="0" smtClean="0"/>
              <a:t> a student? –  Yes, Iam</a:t>
            </a:r>
          </a:p>
          <a:p>
            <a:pPr marL="514350" indent="-514350" algn="l">
              <a:buNone/>
            </a:pPr>
            <a:r>
              <a:rPr lang="en-US" sz="2400" dirty="0" smtClean="0"/>
              <a:t>                                          _  No, </a:t>
            </a:r>
            <a:r>
              <a:rPr lang="en-US" sz="2400" dirty="0" err="1" smtClean="0"/>
              <a:t>Iam</a:t>
            </a:r>
            <a:r>
              <a:rPr lang="en-US" sz="2400" dirty="0" smtClean="0"/>
              <a:t> not</a:t>
            </a:r>
          </a:p>
          <a:p>
            <a:pPr marL="514350" indent="-514350" algn="l">
              <a:buNone/>
            </a:pPr>
            <a:r>
              <a:rPr lang="en-US" sz="2400" dirty="0" smtClean="0"/>
              <a:t>4. </a:t>
            </a:r>
            <a:r>
              <a:rPr lang="en-US" sz="2400" dirty="0" smtClean="0">
                <a:solidFill>
                  <a:srgbClr val="FF0000"/>
                </a:solidFill>
              </a:rPr>
              <a:t>The car </a:t>
            </a:r>
            <a:r>
              <a:rPr lang="en-US" sz="2400" dirty="0" smtClean="0">
                <a:solidFill>
                  <a:srgbClr val="00B050"/>
                </a:solidFill>
              </a:rPr>
              <a:t>is</a:t>
            </a:r>
            <a:r>
              <a:rPr lang="en-US" sz="2400" dirty="0" smtClean="0"/>
              <a:t> expensive.</a:t>
            </a:r>
          </a:p>
          <a:p>
            <a:pPr marL="514350" indent="-514350" algn="l"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solidFill>
                  <a:srgbClr val="00B050"/>
                </a:solidFill>
              </a:rPr>
              <a:t>Is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the car </a:t>
            </a:r>
            <a:r>
              <a:rPr lang="en-US" sz="2400" dirty="0" smtClean="0"/>
              <a:t>expensive? -  Yes, it is</a:t>
            </a:r>
          </a:p>
          <a:p>
            <a:pPr marL="514350" indent="-514350" algn="l">
              <a:buNone/>
            </a:pPr>
            <a:r>
              <a:rPr lang="en-US" sz="2400" dirty="0" smtClean="0"/>
              <a:t>                                           - No, it isn’t </a:t>
            </a:r>
          </a:p>
          <a:p>
            <a:pPr marL="514350" indent="-514350" algn="l">
              <a:buNone/>
            </a:pPr>
            <a:r>
              <a:rPr lang="en-US" sz="2400" dirty="0" smtClean="0"/>
              <a:t>     </a:t>
            </a:r>
          </a:p>
          <a:p>
            <a:pPr marL="514350" indent="-514350" algn="l">
              <a:buNone/>
            </a:pPr>
            <a:endParaRPr lang="en-US" dirty="0" smtClean="0"/>
          </a:p>
          <a:p>
            <a:pPr marL="514350" indent="-514350" algn="l">
              <a:buNone/>
            </a:pPr>
            <a:endParaRPr lang="en-US" dirty="0" smtClean="0"/>
          </a:p>
          <a:p>
            <a:pPr marL="514350" indent="-514350" algn="l">
              <a:buFont typeface="+mj-lt"/>
              <a:buAutoNum type="arabicPeriod"/>
            </a:pPr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ar-SA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609600"/>
            <a:ext cx="8382000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l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Prepositions </a:t>
            </a:r>
            <a:r>
              <a:rPr lang="en-US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 place ) 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599" y="3733798"/>
            <a:ext cx="7772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pic>
        <p:nvPicPr>
          <p:cNvPr id="10" name="Picture 13" descr="Picture4"/>
          <p:cNvPicPr>
            <a:picLocks noChangeAspect="1" noChangeArrowheads="1"/>
          </p:cNvPicPr>
          <p:nvPr/>
        </p:nvPicPr>
        <p:blipFill>
          <a:blip r:embed="rId2" cstate="print"/>
          <a:srcRect l="12421" t="11600" r="13849" b="9102"/>
          <a:stretch>
            <a:fillRect/>
          </a:stretch>
        </p:blipFill>
        <p:spPr bwMode="auto">
          <a:xfrm>
            <a:off x="1371599" y="1905000"/>
            <a:ext cx="1143000" cy="91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Picture6"/>
          <p:cNvPicPr>
            <a:picLocks noChangeAspect="1" noChangeArrowheads="1"/>
          </p:cNvPicPr>
          <p:nvPr/>
        </p:nvPicPr>
        <p:blipFill>
          <a:blip r:embed="rId3" cstate="print"/>
          <a:srcRect l="5783" t="7687" r="10081" b="5925"/>
          <a:stretch>
            <a:fillRect/>
          </a:stretch>
        </p:blipFill>
        <p:spPr bwMode="auto">
          <a:xfrm>
            <a:off x="3581400" y="1600200"/>
            <a:ext cx="1627187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Picture7"/>
          <p:cNvPicPr>
            <a:picLocks noChangeAspect="1" noChangeArrowheads="1"/>
          </p:cNvPicPr>
          <p:nvPr/>
        </p:nvPicPr>
        <p:blipFill>
          <a:blip r:embed="rId4" cstate="print"/>
          <a:srcRect l="5498" t="12849" r="4839" b="18156"/>
          <a:stretch>
            <a:fillRect/>
          </a:stretch>
        </p:blipFill>
        <p:spPr bwMode="auto">
          <a:xfrm>
            <a:off x="6324599" y="1639888"/>
            <a:ext cx="22098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Picture5"/>
          <p:cNvPicPr>
            <a:picLocks noChangeAspect="1" noChangeArrowheads="1"/>
          </p:cNvPicPr>
          <p:nvPr/>
        </p:nvPicPr>
        <p:blipFill>
          <a:blip r:embed="rId5" cstate="print"/>
          <a:srcRect l="6700" t="9415" r="10190" b="12537"/>
          <a:stretch>
            <a:fillRect/>
          </a:stretch>
        </p:blipFill>
        <p:spPr bwMode="auto">
          <a:xfrm>
            <a:off x="1371600" y="4038600"/>
            <a:ext cx="1371600" cy="905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676399" y="3047998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 smtClean="0"/>
              <a:t>in</a:t>
            </a:r>
            <a:endParaRPr lang="ar-SA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38599" y="2971798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over</a:t>
            </a:r>
            <a:endParaRPr lang="ar-SA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086598" y="3124198"/>
            <a:ext cx="129540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between</a:t>
            </a:r>
            <a:endParaRPr lang="ar-SA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600200" y="5181600"/>
            <a:ext cx="1219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/>
              <a:t>Next to</a:t>
            </a:r>
            <a:endParaRPr lang="ar-SA" b="1" dirty="0"/>
          </a:p>
        </p:txBody>
      </p:sp>
      <p:pic>
        <p:nvPicPr>
          <p:cNvPr id="18" name="Picture 4" descr="Picture8"/>
          <p:cNvPicPr>
            <a:picLocks noChangeAspect="1" noChangeArrowheads="1"/>
          </p:cNvPicPr>
          <p:nvPr/>
        </p:nvPicPr>
        <p:blipFill>
          <a:blip r:embed="rId6" cstate="print"/>
          <a:srcRect l="16376" t="8321" r="16595" b="8322"/>
          <a:stretch>
            <a:fillRect/>
          </a:stretch>
        </p:blipFill>
        <p:spPr bwMode="auto">
          <a:xfrm>
            <a:off x="3809999" y="3962398"/>
            <a:ext cx="1524000" cy="133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4191000" y="5257800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under</a:t>
            </a:r>
            <a:endParaRPr lang="ar-SA" sz="2000" b="1" dirty="0"/>
          </a:p>
        </p:txBody>
      </p:sp>
      <p:pic>
        <p:nvPicPr>
          <p:cNvPr id="20" name="Picture 4" descr="Picture9"/>
          <p:cNvPicPr>
            <a:picLocks noChangeAspect="1" noChangeArrowheads="1"/>
          </p:cNvPicPr>
          <p:nvPr/>
        </p:nvPicPr>
        <p:blipFill>
          <a:blip r:embed="rId7" cstate="print"/>
          <a:srcRect l="18903" t="8009" r="18465" b="7230"/>
          <a:stretch>
            <a:fillRect/>
          </a:stretch>
        </p:blipFill>
        <p:spPr bwMode="auto">
          <a:xfrm>
            <a:off x="6705600" y="3733800"/>
            <a:ext cx="1597025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7010400" y="5257800"/>
            <a:ext cx="1066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 smtClean="0"/>
              <a:t>On </a:t>
            </a:r>
            <a:endParaRPr lang="ar-SA" sz="2000" b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44838" y="6478736"/>
            <a:ext cx="491874" cy="16163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178" descr="prepo_on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1" y="385765"/>
            <a:ext cx="1549400" cy="1549400"/>
          </a:xfrm>
          <a:noFill/>
        </p:spPr>
      </p:pic>
      <p:pic>
        <p:nvPicPr>
          <p:cNvPr id="8" name="Picture 180" descr="prepo_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30004" y="315655"/>
            <a:ext cx="1565796" cy="1565796"/>
          </a:xfrm>
          <a:prstGeom prst="rect">
            <a:avLst/>
          </a:prstGeom>
          <a:noFill/>
        </p:spPr>
      </p:pic>
      <p:pic>
        <p:nvPicPr>
          <p:cNvPr id="9" name="Picture 183" descr="prepo_abo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444604" y="315655"/>
            <a:ext cx="1565796" cy="1565796"/>
          </a:xfrm>
          <a:prstGeom prst="rect">
            <a:avLst/>
          </a:prstGeom>
          <a:noFill/>
        </p:spPr>
      </p:pic>
      <p:pic>
        <p:nvPicPr>
          <p:cNvPr id="10" name="Picture 186" descr="prepo_und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7772400" y="550668"/>
            <a:ext cx="1430532" cy="1430532"/>
          </a:xfrm>
          <a:prstGeom prst="rect">
            <a:avLst/>
          </a:prstGeom>
          <a:noFill/>
        </p:spPr>
      </p:pic>
      <p:pic>
        <p:nvPicPr>
          <p:cNvPr id="11" name="Picture 189" descr="prepo_behi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0482" y="2829358"/>
            <a:ext cx="1487918" cy="148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90" descr="prepo_infronto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2400" y="2743200"/>
            <a:ext cx="1539836" cy="1539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1" descr="prepo_betwee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8230" y="2700765"/>
            <a:ext cx="1672370" cy="1672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92" descr="prepo_nextt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19400" y="4495800"/>
            <a:ext cx="1612252" cy="1612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93" descr="prepo_opposit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19800" y="4648200"/>
            <a:ext cx="1735218" cy="14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194"/>
          <p:cNvSpPr txBox="1">
            <a:spLocks noChangeArrowheads="1"/>
          </p:cNvSpPr>
          <p:nvPr/>
        </p:nvSpPr>
        <p:spPr bwMode="auto">
          <a:xfrm>
            <a:off x="609600" y="2057400"/>
            <a:ext cx="914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ON</a:t>
            </a:r>
          </a:p>
        </p:txBody>
      </p:sp>
      <p:sp>
        <p:nvSpPr>
          <p:cNvPr id="17" name="Text Box 196"/>
          <p:cNvSpPr txBox="1">
            <a:spLocks noChangeArrowheads="1"/>
          </p:cNvSpPr>
          <p:nvPr/>
        </p:nvSpPr>
        <p:spPr bwMode="auto">
          <a:xfrm>
            <a:off x="3352800" y="1981200"/>
            <a:ext cx="76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IN</a:t>
            </a:r>
          </a:p>
        </p:txBody>
      </p:sp>
      <p:sp>
        <p:nvSpPr>
          <p:cNvPr id="18" name="Text Box 197"/>
          <p:cNvSpPr txBox="1">
            <a:spLocks noChangeArrowheads="1"/>
          </p:cNvSpPr>
          <p:nvPr/>
        </p:nvSpPr>
        <p:spPr bwMode="auto">
          <a:xfrm>
            <a:off x="4990176" y="1981200"/>
            <a:ext cx="20964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ABOVE</a:t>
            </a:r>
          </a:p>
        </p:txBody>
      </p:sp>
      <p:sp>
        <p:nvSpPr>
          <p:cNvPr id="19" name="Text Box 198"/>
          <p:cNvSpPr txBox="1">
            <a:spLocks noChangeArrowheads="1"/>
          </p:cNvSpPr>
          <p:nvPr/>
        </p:nvSpPr>
        <p:spPr bwMode="auto">
          <a:xfrm>
            <a:off x="7239000" y="2057400"/>
            <a:ext cx="2154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UNDER</a:t>
            </a:r>
          </a:p>
        </p:txBody>
      </p:sp>
      <p:sp>
        <p:nvSpPr>
          <p:cNvPr id="20" name="Text Box 199"/>
          <p:cNvSpPr txBox="1">
            <a:spLocks noChangeArrowheads="1"/>
          </p:cNvSpPr>
          <p:nvPr/>
        </p:nvSpPr>
        <p:spPr bwMode="auto">
          <a:xfrm>
            <a:off x="574145" y="4256808"/>
            <a:ext cx="19404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BEHIND</a:t>
            </a:r>
          </a:p>
        </p:txBody>
      </p:sp>
      <p:sp>
        <p:nvSpPr>
          <p:cNvPr id="21" name="Text Box 200"/>
          <p:cNvSpPr txBox="1">
            <a:spLocks noChangeArrowheads="1"/>
          </p:cNvSpPr>
          <p:nvPr/>
        </p:nvSpPr>
        <p:spPr bwMode="auto">
          <a:xfrm>
            <a:off x="3505200" y="4343400"/>
            <a:ext cx="25733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2800" b="1" dirty="0">
                <a:solidFill>
                  <a:schemeClr val="accent2"/>
                </a:solidFill>
              </a:rPr>
              <a:t>IN FRONT OF</a:t>
            </a:r>
          </a:p>
        </p:txBody>
      </p:sp>
      <p:sp>
        <p:nvSpPr>
          <p:cNvPr id="22" name="Text Box 201"/>
          <p:cNvSpPr txBox="1">
            <a:spLocks noChangeArrowheads="1"/>
          </p:cNvSpPr>
          <p:nvPr/>
        </p:nvSpPr>
        <p:spPr bwMode="auto">
          <a:xfrm>
            <a:off x="6400800" y="3886200"/>
            <a:ext cx="2667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BETWEEN</a:t>
            </a:r>
          </a:p>
        </p:txBody>
      </p:sp>
      <p:sp>
        <p:nvSpPr>
          <p:cNvPr id="23" name="Text Box 202"/>
          <p:cNvSpPr txBox="1">
            <a:spLocks noChangeArrowheads="1"/>
          </p:cNvSpPr>
          <p:nvPr/>
        </p:nvSpPr>
        <p:spPr bwMode="auto">
          <a:xfrm>
            <a:off x="2057400" y="5791200"/>
            <a:ext cx="215841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NEXT TO</a:t>
            </a:r>
          </a:p>
        </p:txBody>
      </p:sp>
      <p:sp>
        <p:nvSpPr>
          <p:cNvPr id="24" name="Text Box 203"/>
          <p:cNvSpPr txBox="1">
            <a:spLocks noChangeArrowheads="1"/>
          </p:cNvSpPr>
          <p:nvPr/>
        </p:nvSpPr>
        <p:spPr bwMode="auto">
          <a:xfrm>
            <a:off x="5943600" y="5791200"/>
            <a:ext cx="1752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NEAR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4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6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65262"/>
            <a:ext cx="9144000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81400"/>
            <a:ext cx="9906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38387" y="5241925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67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362" y="2438400"/>
            <a:ext cx="4643438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438400"/>
            <a:ext cx="4500562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357437" y="2654298"/>
            <a:ext cx="719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dirty="0">
                <a:solidFill>
                  <a:srgbClr val="FF0000"/>
                </a:solidFill>
              </a:rPr>
              <a:t>ON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438400" y="3367087"/>
            <a:ext cx="1296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dirty="0">
                <a:solidFill>
                  <a:srgbClr val="FF0000"/>
                </a:solidFill>
              </a:rPr>
              <a:t>UNDER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828800" y="4014787"/>
            <a:ext cx="1441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dirty="0">
                <a:solidFill>
                  <a:srgbClr val="FF0000"/>
                </a:solidFill>
              </a:rPr>
              <a:t>NEXT TO</a:t>
            </a: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287355" y="4659868"/>
            <a:ext cx="9892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dirty="0">
                <a:solidFill>
                  <a:srgbClr val="FF0000"/>
                </a:solidFill>
              </a:rPr>
              <a:t>NEXT TO</a:t>
            </a: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501900" y="5173661"/>
            <a:ext cx="5870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ON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7438275" y="2671760"/>
            <a:ext cx="90018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>
                <a:solidFill>
                  <a:srgbClr val="FF0000"/>
                </a:solidFill>
              </a:rPr>
              <a:t>NEXT TO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553200" y="3301998"/>
            <a:ext cx="1008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dirty="0">
                <a:solidFill>
                  <a:srgbClr val="FF0000"/>
                </a:solidFill>
              </a:rPr>
              <a:t>NEAR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6905626" y="3878260"/>
            <a:ext cx="649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>
                <a:solidFill>
                  <a:srgbClr val="FF0000"/>
                </a:solidFill>
              </a:rPr>
              <a:t>ON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7554912" y="4525960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>
                <a:solidFill>
                  <a:srgbClr val="FF0000"/>
                </a:solidFill>
              </a:rPr>
              <a:t>ON</a:t>
            </a: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7481888" y="5173660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>
                <a:solidFill>
                  <a:srgbClr val="FF0000"/>
                </a:solidFill>
              </a:rPr>
              <a:t>IN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76200"/>
            <a:ext cx="731520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b="1" dirty="0" smtClean="0"/>
              <a:t>The Opposite Meaning </a:t>
            </a:r>
            <a:endParaRPr lang="ar-SA" sz="24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793571" y="685800"/>
          <a:ext cx="4674029" cy="5882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08884"/>
                <a:gridCol w="1742585"/>
                <a:gridCol w="722560"/>
              </a:tblGrid>
              <a:tr h="35517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rgbClr val="FFFF00"/>
                          </a:solidFill>
                        </a:rPr>
                        <a:t>Opposite meaning</a:t>
                      </a:r>
                      <a:endParaRPr lang="ar-SA" sz="20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rgbClr val="FFFF00"/>
                          </a:solidFill>
                        </a:rPr>
                        <a:t>word</a:t>
                      </a:r>
                      <a:endParaRPr lang="ar-SA" sz="20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rgbClr val="FFFF00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Happy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Sad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Poor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Rich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Short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Long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3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Clean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Dirty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4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Beautiful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Ugly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Expensive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Cheap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6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Fast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Slow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7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Easy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Difficult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8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Noisy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Quiet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9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Old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Young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10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Cold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Hot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Safe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Dangerous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12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smtClean="0"/>
                        <a:t>then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fat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13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Full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Hungry/ thirsty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14</a:t>
                      </a:r>
                      <a:endParaRPr lang="ar-SA" b="1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Narrow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wide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15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rgbClr val="C00000"/>
                </a:solidFill>
              </a:rPr>
              <a:t>Exercise 1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000" b="1" dirty="0" smtClean="0"/>
              <a:t>English language _______ easy to learn.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it 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are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am </a:t>
            </a:r>
          </a:p>
          <a:p>
            <a:pPr marL="457200" indent="-457200" algn="l">
              <a:buNone/>
            </a:pPr>
            <a:r>
              <a:rPr lang="en-US" sz="2000" b="1" dirty="0" smtClean="0"/>
              <a:t>2. Ahmed and Sami _________ free today.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am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aren’t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am </a:t>
            </a:r>
            <a:r>
              <a:rPr lang="en-US" sz="2000" dirty="0" err="1" smtClean="0"/>
              <a:t>n’t</a:t>
            </a:r>
            <a:endParaRPr lang="en-US" sz="2000" dirty="0" smtClean="0"/>
          </a:p>
          <a:p>
            <a:pPr marL="457200" indent="-457200" algn="l">
              <a:buNone/>
            </a:pPr>
            <a:r>
              <a:rPr lang="en-US" sz="2000" b="1" dirty="0" smtClean="0"/>
              <a:t>3. ______ is my sister.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She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They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We</a:t>
            </a:r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None/>
            </a:pPr>
            <a:endParaRPr lang="en-US" sz="2000" dirty="0" smtClean="0"/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Font typeface="+mj-lt"/>
              <a:buAutoNum type="arabicPeriod"/>
            </a:pPr>
            <a:endParaRPr lang="en-US" sz="2000" dirty="0" smtClean="0"/>
          </a:p>
          <a:p>
            <a:pPr marL="457200" indent="-457200" algn="l">
              <a:buFont typeface="+mj-lt"/>
              <a:buAutoNum type="arabicPeriod"/>
            </a:pPr>
            <a:endParaRPr lang="ar-SA" sz="2000" dirty="0"/>
          </a:p>
        </p:txBody>
      </p:sp>
      <p:sp>
        <p:nvSpPr>
          <p:cNvPr id="26" name="Oval 25"/>
          <p:cNvSpPr/>
          <p:nvPr/>
        </p:nvSpPr>
        <p:spPr>
          <a:xfrm>
            <a:off x="486228" y="2405742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27" name="Oval 26"/>
          <p:cNvSpPr/>
          <p:nvPr/>
        </p:nvSpPr>
        <p:spPr>
          <a:xfrm>
            <a:off x="486228" y="3686628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28" name="Oval 27"/>
          <p:cNvSpPr/>
          <p:nvPr/>
        </p:nvSpPr>
        <p:spPr>
          <a:xfrm>
            <a:off x="471714" y="4982028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>
                <a:solidFill>
                  <a:srgbClr val="C00000"/>
                </a:solidFill>
              </a:rPr>
              <a:t>Exercise 1</a:t>
            </a:r>
            <a:endParaRPr lang="ar-SA" sz="2000" b="1" dirty="0">
              <a:solidFill>
                <a:srgbClr val="C00000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None/>
            </a:pPr>
            <a:r>
              <a:rPr lang="en-US" sz="2000" b="1" dirty="0" smtClean="0"/>
              <a:t>4. You are _____ man.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an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not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nothing </a:t>
            </a:r>
          </a:p>
          <a:p>
            <a:pPr marL="457200" indent="-457200" algn="l">
              <a:buNone/>
            </a:pPr>
            <a:r>
              <a:rPr lang="en-US" sz="2000" b="1" dirty="0" smtClean="0"/>
              <a:t>5. Airplanes aren’t slow. ___________ very fast.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He’s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They aren’t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It isn’t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They’re</a:t>
            </a:r>
          </a:p>
          <a:p>
            <a:pPr marL="457200" indent="-457200" algn="l">
              <a:buNone/>
            </a:pPr>
            <a:r>
              <a:rPr lang="en-US" sz="2000" b="1" dirty="0" smtClean="0"/>
              <a:t>6. ______ my uncle. He is my father.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 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He’sn’t 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 isn’t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It is not</a:t>
            </a:r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</p:txBody>
      </p:sp>
      <p:sp>
        <p:nvSpPr>
          <p:cNvPr id="13" name="Oval 12"/>
          <p:cNvSpPr/>
          <p:nvPr/>
        </p:nvSpPr>
        <p:spPr>
          <a:xfrm>
            <a:off x="489858" y="5675082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4" name="Oval 13"/>
          <p:cNvSpPr/>
          <p:nvPr/>
        </p:nvSpPr>
        <p:spPr>
          <a:xfrm>
            <a:off x="504372" y="4390572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5" name="Oval 14"/>
          <p:cNvSpPr/>
          <p:nvPr/>
        </p:nvSpPr>
        <p:spPr>
          <a:xfrm>
            <a:off x="500742" y="1872342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rgbClr val="C00000"/>
                </a:solidFill>
              </a:rPr>
              <a:t>Exercise 1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None/>
            </a:pPr>
            <a:r>
              <a:rPr lang="en-US" sz="2000" b="1" dirty="0" smtClean="0"/>
              <a:t>7.  The food _____ very delicious. 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are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am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aren’t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is</a:t>
            </a:r>
          </a:p>
          <a:p>
            <a:pPr algn="l">
              <a:buNone/>
            </a:pPr>
            <a:r>
              <a:rPr lang="en-US" sz="2000" b="1" dirty="0" smtClean="0"/>
              <a:t>8  ______ cat is________ animal.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An / a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 / a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An / an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 / an</a:t>
            </a:r>
          </a:p>
          <a:p>
            <a:pPr marL="457200" indent="-457200" algn="l">
              <a:buNone/>
            </a:pPr>
            <a:r>
              <a:rPr lang="en-US" sz="2000" b="1" dirty="0" smtClean="0"/>
              <a:t>9. Ibrahim is a doctor. ____ ____ a doctor?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 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Is he 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 isn’t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Isn’t she</a:t>
            </a:r>
          </a:p>
          <a:p>
            <a:pPr marL="457200" indent="-457200" algn="l">
              <a:buNone/>
            </a:pPr>
            <a:r>
              <a:rPr lang="en-US" sz="2000" dirty="0" smtClean="0"/>
              <a:t> </a:t>
            </a:r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Font typeface="+mj-lt"/>
              <a:buAutoNum type="arabicPeriod"/>
            </a:pPr>
            <a:endParaRPr lang="en-US" sz="2000" dirty="0" smtClean="0"/>
          </a:p>
          <a:p>
            <a:pPr marL="457200" indent="-457200" algn="l">
              <a:buFont typeface="+mj-lt"/>
              <a:buAutoNum type="arabicPeriod"/>
            </a:pPr>
            <a:endParaRPr lang="ar-SA" sz="2000" dirty="0"/>
          </a:p>
        </p:txBody>
      </p:sp>
      <p:sp>
        <p:nvSpPr>
          <p:cNvPr id="9" name="Oval 8"/>
          <p:cNvSpPr/>
          <p:nvPr/>
        </p:nvSpPr>
        <p:spPr>
          <a:xfrm>
            <a:off x="471714" y="4985658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471714" y="41148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500742" y="26670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5"/>
          </a:xfrm>
        </p:spPr>
        <p:txBody>
          <a:bodyPr>
            <a:normAutofit fontScale="62500" lnSpcReduction="20000"/>
          </a:bodyPr>
          <a:lstStyle/>
          <a:p>
            <a:pPr marL="457200" indent="-457200" algn="l">
              <a:buAutoNum type="arabicPeriod" startAt="10"/>
            </a:pPr>
            <a:r>
              <a:rPr lang="en-US" sz="3000" dirty="0" smtClean="0"/>
              <a:t>___</a:t>
            </a:r>
            <a:r>
              <a:rPr lang="en-US" sz="3000" b="1" dirty="0" smtClean="0"/>
              <a:t> your father at home?</a:t>
            </a:r>
          </a:p>
          <a:p>
            <a:pPr marL="457200" indent="-457200" algn="l">
              <a:buAutoNum type="alphaUcPeriod"/>
            </a:pPr>
            <a:r>
              <a:rPr lang="en-US" sz="3000" dirty="0" smtClean="0"/>
              <a:t>Are</a:t>
            </a:r>
          </a:p>
          <a:p>
            <a:pPr marL="457200" indent="-457200" algn="l">
              <a:buAutoNum type="alphaUcPeriod"/>
            </a:pPr>
            <a:r>
              <a:rPr lang="en-US" sz="3000" dirty="0" smtClean="0"/>
              <a:t>Is</a:t>
            </a:r>
          </a:p>
          <a:p>
            <a:pPr marL="457200" indent="-457200" algn="l">
              <a:buAutoNum type="alphaUcPeriod"/>
            </a:pPr>
            <a:r>
              <a:rPr lang="en-US" sz="3000" dirty="0" smtClean="0"/>
              <a:t>Aren’t</a:t>
            </a:r>
          </a:p>
          <a:p>
            <a:pPr marL="457200" indent="-457200" algn="l">
              <a:buAutoNum type="alphaUcPeriod"/>
            </a:pPr>
            <a:r>
              <a:rPr lang="en-US" sz="3000" dirty="0" smtClean="0"/>
              <a:t>Am</a:t>
            </a:r>
          </a:p>
          <a:p>
            <a:pPr marL="457200" indent="-457200" algn="l">
              <a:buNone/>
            </a:pPr>
            <a:r>
              <a:rPr lang="en-US" sz="3000" dirty="0" smtClean="0"/>
              <a:t>11. </a:t>
            </a:r>
            <a:r>
              <a:rPr lang="en-US" sz="3000" b="1" dirty="0" smtClean="0"/>
              <a:t>Flowers aren’t ugly. They  are very</a:t>
            </a:r>
            <a:r>
              <a:rPr lang="en-US" sz="3000" dirty="0" smtClean="0"/>
              <a:t> _____________.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hot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rich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beautiful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Safe</a:t>
            </a:r>
          </a:p>
          <a:p>
            <a:pPr marL="457200" indent="-457200" algn="l">
              <a:buNone/>
            </a:pPr>
            <a:r>
              <a:rPr lang="en-US" sz="3000" dirty="0" smtClean="0"/>
              <a:t>12. </a:t>
            </a:r>
            <a:r>
              <a:rPr lang="en-US" sz="3000" b="1" dirty="0" smtClean="0"/>
              <a:t>English language is _____________ to learn. It isn’t difficult.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slow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easy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noisy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Cheap</a:t>
            </a:r>
            <a:endParaRPr lang="en-US" sz="2400" b="1" i="1" dirty="0" smtClean="0">
              <a:solidFill>
                <a:srgbClr val="0070C0"/>
              </a:solidFill>
            </a:endParaRPr>
          </a:p>
          <a:p>
            <a:pPr marL="457200" indent="-457200" algn="l">
              <a:buNone/>
            </a:pPr>
            <a:endParaRPr lang="en-US" sz="2400" dirty="0" smtClean="0"/>
          </a:p>
          <a:p>
            <a:pPr marL="457200" indent="-457200" algn="l">
              <a:buNone/>
            </a:pPr>
            <a:endParaRPr lang="en-US" sz="2400" dirty="0" smtClean="0"/>
          </a:p>
          <a:p>
            <a:pPr marL="457200" indent="-457200" algn="l">
              <a:buNone/>
            </a:pPr>
            <a:endParaRPr lang="ar-SA" sz="2400" dirty="0"/>
          </a:p>
        </p:txBody>
      </p:sp>
      <p:sp>
        <p:nvSpPr>
          <p:cNvPr id="8" name="Oval 7"/>
          <p:cNvSpPr/>
          <p:nvPr/>
        </p:nvSpPr>
        <p:spPr>
          <a:xfrm>
            <a:off x="457200" y="3864032"/>
            <a:ext cx="457200" cy="305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457200" y="4996142"/>
            <a:ext cx="457200" cy="305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457200" y="2086428"/>
            <a:ext cx="457200" cy="305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</a:pPr>
            <a:r>
              <a:rPr lang="en-US" sz="24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Exercise 1</a:t>
            </a:r>
            <a:endParaRPr lang="ar-SA" sz="2400" b="1" dirty="0" smtClean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20AAC894-F906-4C60-B31D-FC7493A50C40}" type="slidenum">
              <a:rPr lang="ar-SA" smtClean="0">
                <a:cs typeface="Arial" pitchFamily="34" charset="0"/>
              </a:rPr>
              <a:pPr algn="l"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</a:pPr>
            <a:r>
              <a:rPr lang="en-US" sz="24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Exercise 1</a:t>
            </a:r>
            <a:endParaRPr lang="ar-SA" sz="2400" b="1" dirty="0" smtClean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5"/>
          </a:xfrm>
        </p:spPr>
        <p:txBody>
          <a:bodyPr>
            <a:normAutofit fontScale="32500" lnSpcReduction="20000"/>
          </a:bodyPr>
          <a:lstStyle/>
          <a:p>
            <a:pPr marL="457200" indent="-457200" algn="l">
              <a:buNone/>
            </a:pPr>
            <a:endParaRPr lang="en-US" sz="5500" dirty="0" smtClean="0"/>
          </a:p>
          <a:p>
            <a:pPr marL="457200" indent="-457200" algn="l">
              <a:buNone/>
            </a:pPr>
            <a:r>
              <a:rPr lang="en-US" sz="4300" dirty="0" smtClean="0"/>
              <a:t>13. </a:t>
            </a:r>
            <a:r>
              <a:rPr lang="en-US" sz="4300" b="1" dirty="0" smtClean="0"/>
              <a:t>Look! The bird is flying ____________ our heads.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in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under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On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over</a:t>
            </a:r>
          </a:p>
          <a:p>
            <a:pPr marL="457200" indent="-457200" algn="l">
              <a:buNone/>
            </a:pPr>
            <a:r>
              <a:rPr lang="en-US" sz="4300" dirty="0" smtClean="0"/>
              <a:t>14</a:t>
            </a:r>
            <a:r>
              <a:rPr lang="en-US" sz="4300" b="1" dirty="0" smtClean="0"/>
              <a:t>. You should keep your money ________ your pocket.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on 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over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under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in </a:t>
            </a:r>
          </a:p>
          <a:p>
            <a:pPr marL="457200" indent="-457200" algn="l">
              <a:buFont typeface="+mj-lt"/>
              <a:buAutoNum type="alphaUcPeriod"/>
            </a:pPr>
            <a:endParaRPr lang="en-US" sz="4300" dirty="0" smtClean="0"/>
          </a:p>
          <a:p>
            <a:pPr marL="457200" indent="-457200" algn="l">
              <a:buNone/>
            </a:pPr>
            <a:r>
              <a:rPr lang="en-US" sz="4300" dirty="0" smtClean="0"/>
              <a:t>15. </a:t>
            </a:r>
            <a:r>
              <a:rPr lang="en-US" sz="4300" b="1" dirty="0" smtClean="0"/>
              <a:t>My friend is_________. He can’t come to work.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healthy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sick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Rich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beautiful </a:t>
            </a:r>
          </a:p>
          <a:p>
            <a:pPr marL="457200" indent="-457200" algn="l">
              <a:buFont typeface="+mj-lt"/>
              <a:buAutoNum type="alphaUcPeriod"/>
            </a:pPr>
            <a:endParaRPr lang="en-US" sz="4300" dirty="0" smtClean="0"/>
          </a:p>
          <a:p>
            <a:pPr marL="457200" indent="-457200" algn="l">
              <a:buNone/>
            </a:pPr>
            <a:r>
              <a:rPr lang="en-US" sz="4300" b="1" dirty="0" smtClean="0"/>
              <a:t>End of Lecture ONE</a:t>
            </a:r>
          </a:p>
          <a:p>
            <a:pPr marL="457200" indent="-457200" algn="l">
              <a:buNone/>
            </a:pPr>
            <a:r>
              <a:rPr lang="en-US" sz="4300" b="1" i="1" dirty="0" smtClean="0">
                <a:solidFill>
                  <a:srgbClr val="0070C0"/>
                </a:solidFill>
              </a:rPr>
              <a:t>Good Luck For All</a:t>
            </a:r>
            <a:endParaRPr lang="en-US" sz="4300" b="1" dirty="0" smtClean="0"/>
          </a:p>
          <a:p>
            <a:pPr marL="457200" indent="-457200" algn="l">
              <a:buNone/>
            </a:pPr>
            <a:endParaRPr lang="en-US" dirty="0" smtClean="0"/>
          </a:p>
          <a:p>
            <a:pPr algn="l"/>
            <a:endParaRPr lang="ar-SA" dirty="0"/>
          </a:p>
        </p:txBody>
      </p:sp>
      <p:sp>
        <p:nvSpPr>
          <p:cNvPr id="9" name="Oval 8"/>
          <p:cNvSpPr/>
          <p:nvPr/>
        </p:nvSpPr>
        <p:spPr>
          <a:xfrm>
            <a:off x="457200" y="25908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457200" y="36576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457200" y="44958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2495</TotalTime>
  <Words>927</Words>
  <Application>Microsoft Office PowerPoint</Application>
  <PresentationFormat>A4 Paper (210x297 mm)</PresentationFormat>
  <Paragraphs>302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Contents of Lecture 1</vt:lpstr>
      <vt:lpstr>Chapter ONE Using Be</vt:lpstr>
      <vt:lpstr>Present Verbs to Be</vt:lpstr>
      <vt:lpstr>How to use each on of them</vt:lpstr>
      <vt:lpstr>Contractions with Be</vt:lpstr>
      <vt:lpstr>Negative with BE</vt:lpstr>
      <vt:lpstr>Yes/No Question with BE</vt:lpstr>
      <vt:lpstr>Slide 9</vt:lpstr>
      <vt:lpstr>Slide 10</vt:lpstr>
      <vt:lpstr>Slide 11</vt:lpstr>
      <vt:lpstr>Slide 12</vt:lpstr>
      <vt:lpstr>Slide 13</vt:lpstr>
      <vt:lpstr>Exercise 1</vt:lpstr>
      <vt:lpstr>Exercise 1</vt:lpstr>
      <vt:lpstr>Exercise 1</vt:lpstr>
      <vt:lpstr>Exercise 1</vt:lpstr>
      <vt:lpstr>Exercise 1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242</cp:revision>
  <dcterms:created xsi:type="dcterms:W3CDTF">2009-10-14T19:14:34Z</dcterms:created>
  <dcterms:modified xsi:type="dcterms:W3CDTF">2011-03-06T07:18:23Z</dcterms:modified>
</cp:coreProperties>
</file>