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291" r:id="rId7"/>
    <p:sldId id="290" r:id="rId8"/>
    <p:sldId id="294" r:id="rId9"/>
    <p:sldId id="293" r:id="rId10"/>
    <p:sldId id="292" r:id="rId11"/>
    <p:sldId id="28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FF3300"/>
    <a:srgbClr val="000000"/>
    <a:srgbClr val="3B84AF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ghnayfi@kfu.edu.s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العامه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838200" y="1752601"/>
            <a:ext cx="8420100" cy="1600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br>
              <a:rPr lang="en-US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التمهيديه</a:t>
            </a:r>
            <a:r>
              <a:rPr lang="en-US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English Language</a:t>
            </a:r>
            <a:br>
              <a:rPr lang="en-US" sz="2800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en-US" sz="2800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  <a:br>
              <a:rPr lang="en-US" sz="2800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36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</a:t>
            </a:r>
            <a:r>
              <a:rPr lang="ar-SA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العامه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i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 algn="l" eaLnBrk="1" hangingPunct="1"/>
            <a: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  <a:t>Introduction</a:t>
            </a:r>
          </a:p>
          <a:p>
            <a:pPr algn="l" eaLnBrk="1" hangingPunct="1"/>
            <a:r>
              <a:rPr lang="en-US" sz="1800" b="1" u="sng" dirty="0" smtClean="0">
                <a:solidFill>
                  <a:schemeClr val="tx1"/>
                </a:solidFill>
                <a:cs typeface="Arial" pitchFamily="34" charset="0"/>
              </a:rPr>
              <a:t>Why should students learn English ?!!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We all know that English language is considered as the first  international language in the world. It is the language   of all science and economics ………etc.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People all over the world , with different nationalities and languages, realize that English language is very important in their life  to communicate among themselves. </a:t>
            </a:r>
          </a:p>
          <a:p>
            <a:pPr algn="l" eaLnBrk="1" hangingPunct="1">
              <a:buFontTx/>
              <a:buChar char="-"/>
            </a:pPr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University students need English language to help them in their academic studies  &amp;    </a:t>
            </a:r>
          </a:p>
          <a:p>
            <a:pPr algn="l" eaLnBrk="1" hangingPunct="1"/>
            <a:r>
              <a:rPr lang="en-US" sz="1600" b="1" dirty="0" smtClean="0">
                <a:solidFill>
                  <a:schemeClr val="tx1"/>
                </a:solidFill>
                <a:cs typeface="Arial" pitchFamily="34" charset="0"/>
              </a:rPr>
              <a:t>     higher education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the Lecture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Course Identification</a:t>
            </a:r>
            <a:endParaRPr lang="ar-S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Course Content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Course Description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Course Objectives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Teaching Methods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Students Evaluation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VII. References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Contact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I. Course Identification</a:t>
            </a:r>
            <a:endParaRPr lang="ar-SA" sz="4000" b="1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College: Arts 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Department: English Language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Level : 1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Course Title: 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English Language</a:t>
            </a:r>
            <a:endParaRPr lang="en-US" sz="24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Code: 1700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121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Course: Theoretical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Domain: English Language 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Prerequisite(s):  ------------------</a:t>
            </a:r>
            <a:endParaRPr lang="en-US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Credit Hours: 2</a:t>
            </a:r>
          </a:p>
          <a:p>
            <a:pPr marL="457200" indent="-457200" algn="l" eaLnBrk="1" hangingPunct="1">
              <a:buFont typeface="Wingdings" pitchFamily="2" charset="2"/>
              <a:buChar char="q"/>
            </a:pPr>
            <a:r>
              <a:rPr lang="en-US" sz="2400" b="1" dirty="0" smtClean="0">
                <a:cs typeface="Arial" pitchFamily="34" charset="0"/>
              </a:rPr>
              <a:t>Contact Hours: 3</a:t>
            </a:r>
          </a:p>
          <a:p>
            <a:pPr algn="l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II. Course Content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9144000" cy="5181600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cs typeface="Arial" pitchFamily="34" charset="0"/>
              </a:rPr>
              <a:t>English Language:</a:t>
            </a:r>
          </a:p>
          <a:p>
            <a:pPr algn="l" rtl="1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    </a:t>
            </a:r>
            <a:r>
              <a:rPr lang="en-US" sz="1600" b="1" dirty="0" smtClean="0">
                <a:solidFill>
                  <a:srgbClr val="FF0000"/>
                </a:solidFill>
              </a:rPr>
              <a:t>a- Verbs to BE  ( is , am , are, was and were)</a:t>
            </a:r>
          </a:p>
          <a:p>
            <a:pPr algn="l" rtl="1"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    b.- Pronouns  ( I , you, he , we , them……etc )</a:t>
            </a:r>
          </a:p>
          <a:p>
            <a:pPr algn="l" rtl="1">
              <a:buNone/>
            </a:pPr>
            <a:r>
              <a:rPr lang="en-US" sz="1600" b="1" dirty="0" smtClean="0"/>
              <a:t>    </a:t>
            </a:r>
            <a:r>
              <a:rPr lang="en-US" sz="1600" b="1" dirty="0" smtClean="0">
                <a:solidFill>
                  <a:srgbClr val="0070C0"/>
                </a:solidFill>
              </a:rPr>
              <a:t>c-  Verb Tenses ( past, present, future…. etc</a:t>
            </a:r>
          </a:p>
          <a:p>
            <a:pPr algn="l" rtl="1">
              <a:buNone/>
            </a:pPr>
            <a:r>
              <a:rPr lang="en-US" sz="1600" b="1" dirty="0" smtClean="0"/>
              <a:t>    </a:t>
            </a:r>
            <a:r>
              <a:rPr lang="en-US" sz="1600" b="1" dirty="0" smtClean="0">
                <a:solidFill>
                  <a:srgbClr val="7030A0"/>
                </a:solidFill>
              </a:rPr>
              <a:t>d. Negative Forms</a:t>
            </a:r>
          </a:p>
          <a:p>
            <a:pPr algn="l" rtl="1">
              <a:buNone/>
            </a:pPr>
            <a:r>
              <a:rPr lang="en-US" sz="1600" b="1" dirty="0" smtClean="0"/>
              <a:t>    </a:t>
            </a:r>
            <a:r>
              <a:rPr lang="en-US" sz="1600" b="1" dirty="0" smtClean="0">
                <a:solidFill>
                  <a:srgbClr val="FF3300"/>
                </a:solidFill>
              </a:rPr>
              <a:t>e. Types of Questions( Yes/No &amp; </a:t>
            </a:r>
            <a:r>
              <a:rPr lang="en-US" sz="1600" b="1" dirty="0" err="1" smtClean="0">
                <a:solidFill>
                  <a:srgbClr val="FF3300"/>
                </a:solidFill>
              </a:rPr>
              <a:t>Wh</a:t>
            </a:r>
            <a:r>
              <a:rPr lang="en-US" sz="1600" b="1" dirty="0" smtClean="0">
                <a:solidFill>
                  <a:srgbClr val="FF3300"/>
                </a:solidFill>
              </a:rPr>
              <a:t>- Questions )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00B050"/>
                </a:solidFill>
              </a:rPr>
              <a:t> f. Prepositions ( time &amp; place )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0070C0"/>
                </a:solidFill>
              </a:rPr>
              <a:t>g. Countable &amp; Uncountable Nouns</a:t>
            </a:r>
            <a:r>
              <a:rPr lang="en-US" sz="1600" b="1" dirty="0" smtClean="0"/>
              <a:t> 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7030A0"/>
                </a:solidFill>
              </a:rPr>
              <a:t>h. Spelling &amp; pronunciation of final –</a:t>
            </a:r>
            <a:r>
              <a:rPr lang="en-US" sz="1600" b="1" dirty="0" err="1" smtClean="0">
                <a:solidFill>
                  <a:srgbClr val="7030A0"/>
                </a:solidFill>
              </a:rPr>
              <a:t>es</a:t>
            </a:r>
            <a:r>
              <a:rPr lang="en-US" sz="1600" b="1" dirty="0" smtClean="0">
                <a:solidFill>
                  <a:srgbClr val="7030A0"/>
                </a:solidFill>
              </a:rPr>
              <a:t> and final –</a:t>
            </a:r>
            <a:r>
              <a:rPr lang="en-US" sz="1600" b="1" dirty="0" err="1" smtClean="0">
                <a:solidFill>
                  <a:srgbClr val="7030A0"/>
                </a:solidFill>
              </a:rPr>
              <a:t>ed</a:t>
            </a:r>
            <a:endParaRPr lang="en-US" sz="1600" b="1" dirty="0" smtClean="0">
              <a:solidFill>
                <a:srgbClr val="7030A0"/>
              </a:solidFill>
            </a:endParaRP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err="1" smtClean="0">
                <a:solidFill>
                  <a:srgbClr val="FF0066"/>
                </a:solidFill>
              </a:rPr>
              <a:t>i</a:t>
            </a:r>
            <a:r>
              <a:rPr lang="en-US" sz="1600" b="1" dirty="0" smtClean="0">
                <a:solidFill>
                  <a:srgbClr val="FF0066"/>
                </a:solidFill>
              </a:rPr>
              <a:t>. Irregular verbs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000000"/>
                </a:solidFill>
              </a:rPr>
              <a:t>j. Expressions of frequency</a:t>
            </a:r>
          </a:p>
          <a:p>
            <a:pPr algn="l" rtl="1">
              <a:buNone/>
            </a:pPr>
            <a:r>
              <a:rPr lang="en-US" sz="1600" b="1" dirty="0" smtClean="0"/>
              <a:t>  </a:t>
            </a:r>
            <a:r>
              <a:rPr lang="en-US" sz="1600" b="1" dirty="0" smtClean="0">
                <a:solidFill>
                  <a:srgbClr val="0070C0"/>
                </a:solidFill>
              </a:rPr>
              <a:t> k. Using Articles ( a, an , the and  no articles)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FF0066"/>
                </a:solidFill>
              </a:rPr>
              <a:t>l. Comparative &amp; Superlative forms</a:t>
            </a:r>
          </a:p>
          <a:p>
            <a:pPr algn="l" rtl="1">
              <a:buNone/>
            </a:pPr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009900"/>
                </a:solidFill>
              </a:rPr>
              <a:t>m. Using many, much, few , little , a few , a little, one, none , all and some</a:t>
            </a:r>
          </a:p>
          <a:p>
            <a:pPr algn="l">
              <a:buNone/>
            </a:pPr>
            <a:r>
              <a:rPr lang="en-US" sz="1600" b="1" dirty="0" smtClean="0"/>
              <a:t>   n. Reading texts  with different topics and some relevant vocabulary</a:t>
            </a:r>
            <a:endParaRPr lang="ar-SA" sz="1600" b="1" dirty="0" smtClean="0"/>
          </a:p>
          <a:p>
            <a:pPr algn="l" eaLnBrk="1" hangingPunct="1"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Note:</a:t>
            </a:r>
            <a:r>
              <a:rPr lang="en-US" sz="1800" b="1" u="sng" spc="-150" dirty="0" smtClean="0">
                <a:solidFill>
                  <a:srgbClr val="FF0000"/>
                </a:solidFill>
                <a:cs typeface="Arial" pitchFamily="34" charset="0"/>
              </a:rPr>
              <a:t> In case a student can’t find the main textbook, the registered lectures are enough</a:t>
            </a:r>
            <a:r>
              <a:rPr lang="en-US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u="sng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III. Course Description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endParaRPr lang="en-US" sz="12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English Language Eng 101</a:t>
            </a:r>
          </a:p>
          <a:p>
            <a:pPr algn="l" rtl="1" eaLnBrk="1" hangingPunct="1">
              <a:buNone/>
            </a:pPr>
            <a:endParaRPr lang="en-US" sz="10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. This course is a beginning level of ESL/EFL developmental skills text in which grammar serves to expand learners’ abilities in speaking , writing, listening and reading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II. It uses a grammar- based approach integrated with communicative methodologies. Starting from a foundation of understanding form and  meaning, students engage in meaningful communication about real actions, real things and their own real lives 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III. This course is very helpful for the learners , especially, distance learning students to revise the basic grammar of English that is greatly required in their different specializations and at the same time meet, at minimum , their needs in their academic studies</a:t>
            </a:r>
            <a:r>
              <a:rPr lang="en-US" sz="2000" b="1" dirty="0" smtClean="0">
                <a:cs typeface="Arial" pitchFamily="34" charset="0"/>
              </a:rPr>
              <a:t>.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IV.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6774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9900"/>
                </a:solidFill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. Revising some important English language skills that students have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already learned before.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2. Providing students with basic English structures that help them 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understand sentence formation.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3. Helping students to communicate with others using simplified English grammar.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4. Improving students’ English language skills in reading and writing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5. Training students to scan and skim reading texts for specific &amp; general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        information.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>V.  Teaching Methods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6012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endParaRPr lang="en-US" sz="14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course makes use of the following teaching / learning methods: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FF0066"/>
                </a:solidFill>
                <a:cs typeface="Arial" pitchFamily="34" charset="0"/>
              </a:rPr>
              <a:t>Lectures given by the instructor through explanation of the main topics  and giving more examples to facilitate understanding of the ideas in the course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009900"/>
                </a:solidFill>
                <a:cs typeface="Arial" pitchFamily="34" charset="0"/>
              </a:rPr>
              <a:t>Instructor’s prepared notes and handouts</a:t>
            </a:r>
          </a:p>
          <a:p>
            <a:pPr marL="514350" indent="-514350" algn="l" eaLnBrk="1" hangingPunct="1"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cs typeface="Arial" pitchFamily="34" charset="0"/>
              </a:rPr>
              <a:t>Assignments and homework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C00000"/>
                </a:solidFill>
              </a:rPr>
              <a:t>VI. Students’ Performance Evaluation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/>
            <a:r>
              <a:rPr lang="en-US" sz="2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Total mark is out of 100</a:t>
            </a:r>
          </a:p>
          <a:p>
            <a:pPr algn="l">
              <a:buNone/>
            </a:pPr>
            <a:r>
              <a:rPr lang="en-US" sz="2000" b="1" dirty="0" smtClean="0"/>
              <a:t>      1. </a:t>
            </a:r>
            <a:r>
              <a:rPr lang="en-US" sz="2000" b="1" i="1" dirty="0" smtClean="0">
                <a:solidFill>
                  <a:srgbClr val="FF0066"/>
                </a:solidFill>
              </a:rPr>
              <a:t>30%</a:t>
            </a:r>
            <a:r>
              <a:rPr lang="en-US" sz="2000" b="1" dirty="0" smtClean="0"/>
              <a:t> of the total mark is for:-</a:t>
            </a:r>
          </a:p>
          <a:p>
            <a:pPr algn="l">
              <a:buNone/>
            </a:pPr>
            <a:r>
              <a:rPr lang="en-US" sz="2400" b="1" dirty="0" smtClean="0"/>
              <a:t>         </a:t>
            </a:r>
            <a:r>
              <a:rPr lang="en-US" sz="1800" b="1" dirty="0" smtClean="0"/>
              <a:t>A. </a:t>
            </a:r>
            <a:r>
              <a:rPr lang="en-US" sz="1800" b="1" dirty="0" smtClean="0">
                <a:solidFill>
                  <a:srgbClr val="FF0066"/>
                </a:solidFill>
              </a:rPr>
              <a:t>10 marks </a:t>
            </a:r>
            <a:r>
              <a:rPr lang="en-US" sz="1800" b="1" dirty="0" smtClean="0"/>
              <a:t>are allotted for  students’ participation and interaction in the   </a:t>
            </a:r>
          </a:p>
          <a:p>
            <a:pPr algn="l">
              <a:buNone/>
            </a:pPr>
            <a:r>
              <a:rPr lang="en-US" sz="1800" b="1" dirty="0" smtClean="0"/>
              <a:t>                  Course Forum ( </a:t>
            </a:r>
            <a:r>
              <a:rPr lang="en-US" sz="1800" b="1" dirty="0" smtClean="0">
                <a:solidFill>
                  <a:srgbClr val="FF0066"/>
                </a:solidFill>
              </a:rPr>
              <a:t>14</a:t>
            </a:r>
            <a:r>
              <a:rPr lang="en-US" sz="1800" b="1" dirty="0" smtClean="0"/>
              <a:t> participations  )</a:t>
            </a:r>
          </a:p>
          <a:p>
            <a:pPr algn="l">
              <a:buNone/>
            </a:pPr>
            <a:r>
              <a:rPr lang="en-US" sz="1800" b="1" dirty="0" smtClean="0"/>
              <a:t>            B.  </a:t>
            </a:r>
            <a:r>
              <a:rPr lang="en-US" sz="1800" b="1" dirty="0" smtClean="0">
                <a:solidFill>
                  <a:srgbClr val="FF0066"/>
                </a:solidFill>
              </a:rPr>
              <a:t>10 marks </a:t>
            </a:r>
            <a:r>
              <a:rPr lang="en-US" sz="1800" b="1" dirty="0" smtClean="0"/>
              <a:t>allotted for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assignments  ( 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–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- </a:t>
            </a:r>
            <a:r>
              <a:rPr lang="en-US" sz="1800" b="1" dirty="0" smtClean="0">
                <a:solidFill>
                  <a:srgbClr val="FF0066"/>
                </a:solidFill>
              </a:rPr>
              <a:t>4</a:t>
            </a:r>
            <a:r>
              <a:rPr lang="en-US" sz="1800" b="1" dirty="0" smtClean="0"/>
              <a:t> )</a:t>
            </a:r>
          </a:p>
          <a:p>
            <a:pPr algn="l">
              <a:buNone/>
            </a:pPr>
            <a:r>
              <a:rPr lang="en-US" sz="1800" b="1" dirty="0" smtClean="0"/>
              <a:t>            C.  </a:t>
            </a:r>
            <a:r>
              <a:rPr lang="en-US" sz="1800" b="1" dirty="0" smtClean="0">
                <a:solidFill>
                  <a:srgbClr val="FF0066"/>
                </a:solidFill>
              </a:rPr>
              <a:t>7 marks</a:t>
            </a:r>
            <a:r>
              <a:rPr lang="en-US" sz="1800" b="1" dirty="0" smtClean="0"/>
              <a:t> for </a:t>
            </a:r>
            <a:r>
              <a:rPr lang="en-US" sz="1800" b="1" dirty="0" smtClean="0">
                <a:solidFill>
                  <a:srgbClr val="FF0066"/>
                </a:solidFill>
              </a:rPr>
              <a:t>14</a:t>
            </a:r>
            <a:r>
              <a:rPr lang="en-US" sz="1800" b="1" dirty="0" smtClean="0"/>
              <a:t> registered lectures </a:t>
            </a:r>
          </a:p>
          <a:p>
            <a:pPr algn="l">
              <a:buNone/>
            </a:pPr>
            <a:r>
              <a:rPr lang="en-US" sz="1800" b="1" dirty="0" smtClean="0"/>
              <a:t>            D.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marks for  </a:t>
            </a:r>
            <a:r>
              <a:rPr lang="en-US" sz="1800" b="1" dirty="0" smtClean="0">
                <a:solidFill>
                  <a:srgbClr val="FF0066"/>
                </a:solidFill>
              </a:rPr>
              <a:t>3</a:t>
            </a:r>
            <a:r>
              <a:rPr lang="en-US" sz="1800" b="1" dirty="0" smtClean="0"/>
              <a:t> live lectures</a:t>
            </a:r>
          </a:p>
          <a:p>
            <a:pPr algn="l">
              <a:buNone/>
            </a:pPr>
            <a:endParaRPr lang="en-US" sz="1400" b="1" dirty="0" smtClean="0"/>
          </a:p>
          <a:p>
            <a:pPr algn="l">
              <a:buNone/>
            </a:pPr>
            <a:r>
              <a:rPr lang="en-US" sz="2000" b="1" dirty="0" smtClean="0"/>
              <a:t>      2. </a:t>
            </a:r>
            <a:r>
              <a:rPr lang="en-US" sz="2000" b="1" i="1" dirty="0" smtClean="0">
                <a:solidFill>
                  <a:srgbClr val="FF0066"/>
                </a:solidFill>
              </a:rPr>
              <a:t>70%</a:t>
            </a:r>
            <a:r>
              <a:rPr lang="en-US" sz="2000" b="1" dirty="0" smtClean="0"/>
              <a:t> of the total mark is for the </a:t>
            </a:r>
            <a:r>
              <a:rPr lang="en-US" sz="2000" b="1" dirty="0" smtClean="0">
                <a:solidFill>
                  <a:srgbClr val="FF0066"/>
                </a:solidFill>
              </a:rPr>
              <a:t>FINAL TEST</a:t>
            </a:r>
          </a:p>
          <a:p>
            <a:pPr algn="l"/>
            <a:r>
              <a:rPr lang="en-US" sz="2000" b="1" dirty="0" smtClean="0"/>
              <a:t> The final test is (</a:t>
            </a:r>
            <a:r>
              <a:rPr lang="en-US" sz="2000" b="1" dirty="0" smtClean="0">
                <a:solidFill>
                  <a:srgbClr val="FF0066"/>
                </a:solidFill>
              </a:rPr>
              <a:t>70 </a:t>
            </a:r>
            <a:r>
              <a:rPr lang="en-US" sz="2000" b="1" dirty="0" smtClean="0"/>
              <a:t>multiple choice questions with </a:t>
            </a:r>
            <a:r>
              <a:rPr lang="en-US" sz="2000" b="1" dirty="0" smtClean="0">
                <a:solidFill>
                  <a:srgbClr val="FF0066"/>
                </a:solidFill>
              </a:rPr>
              <a:t>five </a:t>
            </a:r>
            <a:r>
              <a:rPr lang="en-US" sz="2000" b="1" dirty="0" smtClean="0"/>
              <a:t>different forms ) </a:t>
            </a:r>
          </a:p>
          <a:p>
            <a:pPr algn="l"/>
            <a:r>
              <a:rPr lang="en-US" sz="2000" b="1" dirty="0" smtClean="0"/>
              <a:t>The exact date and  time of the final test will be announced later</a:t>
            </a:r>
          </a:p>
          <a:p>
            <a:pPr algn="l">
              <a:buNone/>
            </a:pPr>
            <a:r>
              <a:rPr lang="en-US" sz="2800" b="1" dirty="0" smtClean="0"/>
              <a:t>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C00000"/>
                </a:solidFill>
              </a:rPr>
              <a:t>VII. References</a:t>
            </a:r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Main Textbooks:</a:t>
            </a:r>
          </a:p>
          <a:p>
            <a:pPr algn="l" rtl="1">
              <a:buNone/>
            </a:pPr>
            <a:r>
              <a:rPr lang="en-US" sz="2000" b="1" dirty="0" smtClean="0">
                <a:solidFill>
                  <a:srgbClr val="FF0066"/>
                </a:solidFill>
              </a:rPr>
              <a:t>1</a:t>
            </a:r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Basic English Grammar</a:t>
            </a:r>
            <a:r>
              <a:rPr lang="ar-SA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ar-SA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sz="2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2000" b="1" dirty="0" smtClean="0">
                <a:solidFill>
                  <a:srgbClr val="FF0066"/>
                </a:solidFill>
              </a:rPr>
              <a:t>        </a:t>
            </a:r>
            <a:r>
              <a:rPr lang="en-US" sz="1600" b="1" dirty="0" smtClean="0">
                <a:solidFill>
                  <a:srgbClr val="FF0066"/>
                </a:solidFill>
              </a:rPr>
              <a:t>Third edition</a:t>
            </a:r>
            <a:endParaRPr lang="en-US" sz="2000" b="1" dirty="0" smtClean="0">
              <a:solidFill>
                <a:srgbClr val="FF0066"/>
              </a:solidFill>
            </a:endParaRPr>
          </a:p>
          <a:p>
            <a:pPr algn="l" rtl="1">
              <a:buNone/>
            </a:pPr>
            <a:r>
              <a:rPr lang="en-US" sz="2000" b="1" dirty="0" err="1" smtClean="0">
                <a:solidFill>
                  <a:srgbClr val="FF0066"/>
                </a:solidFill>
              </a:rPr>
              <a:t>Azar</a:t>
            </a:r>
            <a:r>
              <a:rPr lang="en-US" sz="2000" b="1" dirty="0" smtClean="0">
                <a:solidFill>
                  <a:srgbClr val="FF0066"/>
                </a:solidFill>
              </a:rPr>
              <a:t> &amp; Stacy A. Hagen</a:t>
            </a:r>
            <a:r>
              <a:rPr lang="ar-SA" sz="2000" b="1" dirty="0" smtClean="0">
                <a:solidFill>
                  <a:srgbClr val="FF0066"/>
                </a:solidFill>
              </a:rPr>
              <a:t> </a:t>
            </a:r>
            <a:r>
              <a:rPr lang="en-US" sz="2000" b="1" dirty="0" smtClean="0">
                <a:solidFill>
                  <a:srgbClr val="FF0066"/>
                </a:solidFill>
              </a:rPr>
              <a:t>       Authors:  Betty </a:t>
            </a:r>
            <a:r>
              <a:rPr lang="en-US" sz="2000" b="1" dirty="0" err="1" smtClean="0">
                <a:solidFill>
                  <a:srgbClr val="FF0066"/>
                </a:solidFill>
              </a:rPr>
              <a:t>Schrampfer</a:t>
            </a:r>
            <a:endParaRPr lang="en-US" sz="2000" b="1" dirty="0" smtClean="0">
              <a:solidFill>
                <a:srgbClr val="FF0066"/>
              </a:solidFill>
            </a:endParaRPr>
          </a:p>
          <a:p>
            <a:pPr algn="l" rtl="1">
              <a:buNone/>
            </a:pPr>
            <a:r>
              <a:rPr lang="en-US" sz="2000" b="1" dirty="0" smtClean="0">
                <a:solidFill>
                  <a:srgbClr val="FF0066"/>
                </a:solidFill>
              </a:rPr>
              <a:t>    </a:t>
            </a:r>
            <a:r>
              <a:rPr lang="en-US" sz="2000" b="1" dirty="0" smtClean="0"/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en-US" sz="1400" b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en-US" sz="1400" b="1" u="sng" dirty="0" smtClean="0">
                <a:solidFill>
                  <a:srgbClr val="0070C0"/>
                </a:solidFill>
                <a:latin typeface="Arial Black" pitchFamily="34" charset="0"/>
              </a:rPr>
              <a:t>NOTE: Color of the book cover is </a:t>
            </a:r>
            <a:r>
              <a:rPr lang="en-US" sz="1400" b="1" u="sng" dirty="0" smtClean="0">
                <a:solidFill>
                  <a:srgbClr val="C00000"/>
                </a:solidFill>
                <a:latin typeface="Arial Black" pitchFamily="34" charset="0"/>
              </a:rPr>
              <a:t>red</a:t>
            </a:r>
            <a:r>
              <a:rPr lang="en-US" sz="1400" b="1" u="sng" dirty="0" smtClean="0">
                <a:solidFill>
                  <a:srgbClr val="0070C0"/>
                </a:solidFill>
                <a:latin typeface="Arial Black" pitchFamily="34" charset="0"/>
              </a:rPr>
              <a:t> . It is available at </a:t>
            </a:r>
            <a:r>
              <a:rPr lang="en-US" sz="1400" b="1" u="sng" dirty="0" err="1" smtClean="0">
                <a:solidFill>
                  <a:srgbClr val="0070C0"/>
                </a:solidFill>
                <a:latin typeface="Arial Black" pitchFamily="34" charset="0"/>
              </a:rPr>
              <a:t>Jareer</a:t>
            </a:r>
            <a:r>
              <a:rPr lang="en-US" sz="1400" b="1" u="sng" dirty="0" smtClean="0">
                <a:solidFill>
                  <a:srgbClr val="0070C0"/>
                </a:solidFill>
                <a:latin typeface="Arial Black" pitchFamily="34" charset="0"/>
              </a:rPr>
              <a:t> &amp; Al-</a:t>
            </a:r>
            <a:r>
              <a:rPr lang="en-US" sz="1400" b="1" u="sng" dirty="0" err="1" smtClean="0">
                <a:solidFill>
                  <a:srgbClr val="0070C0"/>
                </a:solidFill>
                <a:latin typeface="Arial Black" pitchFamily="34" charset="0"/>
              </a:rPr>
              <a:t>obeikan</a:t>
            </a:r>
            <a:r>
              <a:rPr lang="en-US" sz="1400" b="1" u="sng" dirty="0" smtClean="0">
                <a:solidFill>
                  <a:srgbClr val="0070C0"/>
                </a:solidFill>
                <a:latin typeface="Arial Black" pitchFamily="34" charset="0"/>
              </a:rPr>
              <a:t> bookshops </a:t>
            </a:r>
            <a:r>
              <a:rPr lang="en-US" sz="1400" b="1" dirty="0" smtClean="0">
                <a:solidFill>
                  <a:srgbClr val="0070C0"/>
                </a:solidFill>
                <a:latin typeface="Arial Black" pitchFamily="34" charset="0"/>
              </a:rPr>
              <a:t>) </a:t>
            </a:r>
            <a:endParaRPr lang="en-US" sz="16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l" rtl="1">
              <a:buNone/>
            </a:pPr>
            <a:r>
              <a:rPr lang="en-US" sz="1600" b="1" dirty="0" smtClean="0">
                <a:solidFill>
                  <a:srgbClr val="009900"/>
                </a:solidFill>
              </a:rPr>
              <a:t>          </a:t>
            </a:r>
            <a:r>
              <a:rPr lang="ar-SA" sz="1600" b="1" dirty="0" smtClean="0">
                <a:solidFill>
                  <a:srgbClr val="009900"/>
                </a:solidFill>
              </a:rPr>
              <a:t>     </a:t>
            </a:r>
            <a:endParaRPr lang="en-US" sz="1600" b="1" dirty="0" smtClean="0">
              <a:solidFill>
                <a:srgbClr val="009900"/>
              </a:solidFill>
            </a:endParaRPr>
          </a:p>
          <a:p>
            <a:pPr algn="l" rtl="1">
              <a:buNone/>
            </a:pP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Interactions access</a:t>
            </a: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1800" b="1" u="sng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1600" b="1" dirty="0" smtClean="0">
                <a:solidFill>
                  <a:srgbClr val="009900"/>
                </a:solidFill>
              </a:rPr>
              <a:t>             Reading and Writing </a:t>
            </a:r>
          </a:p>
          <a:p>
            <a:pPr algn="l" rtl="1">
              <a:buNone/>
            </a:pPr>
            <a:r>
              <a:rPr lang="en-US" sz="1600" b="1" dirty="0" smtClean="0">
                <a:solidFill>
                  <a:srgbClr val="009900"/>
                </a:solidFill>
              </a:rPr>
              <a:t>             Authors : Pamela Hartmann, James </a:t>
            </a:r>
            <a:r>
              <a:rPr lang="en-US" sz="1600" b="1" dirty="0" err="1" smtClean="0">
                <a:solidFill>
                  <a:srgbClr val="009900"/>
                </a:solidFill>
              </a:rPr>
              <a:t>Mentel</a:t>
            </a:r>
            <a:r>
              <a:rPr lang="en-US" sz="1600" b="1" dirty="0" smtClean="0">
                <a:solidFill>
                  <a:srgbClr val="009900"/>
                </a:solidFill>
              </a:rPr>
              <a:t> &amp; Ahmed </a:t>
            </a:r>
            <a:r>
              <a:rPr lang="en-US" sz="1600" b="1" dirty="0" err="1" smtClean="0">
                <a:solidFill>
                  <a:srgbClr val="009900"/>
                </a:solidFill>
              </a:rPr>
              <a:t>Motala</a:t>
            </a:r>
            <a:endParaRPr lang="en-US" sz="1600" b="1" dirty="0" smtClean="0">
              <a:solidFill>
                <a:srgbClr val="009900"/>
              </a:solidFill>
            </a:endParaRPr>
          </a:p>
          <a:p>
            <a:pPr algn="l" rtl="1">
              <a:buNone/>
            </a:pPr>
            <a:r>
              <a:rPr lang="en-US" sz="1600" b="1" dirty="0" smtClean="0">
                <a:solidFill>
                  <a:srgbClr val="009900"/>
                </a:solidFill>
              </a:rPr>
              <a:t>         NOTE: Color of the book cover is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1600" b="1" dirty="0" smtClean="0">
                <a:solidFill>
                  <a:srgbClr val="009900"/>
                </a:solidFill>
              </a:rPr>
              <a:t>. It is available at </a:t>
            </a:r>
            <a:r>
              <a:rPr lang="en-US" sz="1600" b="1" dirty="0" err="1" smtClean="0">
                <a:solidFill>
                  <a:srgbClr val="009900"/>
                </a:solidFill>
              </a:rPr>
              <a:t>Jareer</a:t>
            </a:r>
            <a:r>
              <a:rPr lang="en-US" sz="1600" b="1" dirty="0" smtClean="0">
                <a:solidFill>
                  <a:srgbClr val="009900"/>
                </a:solidFill>
              </a:rPr>
              <a:t> &amp; Al-</a:t>
            </a:r>
            <a:r>
              <a:rPr lang="en-US" sz="1600" b="1" dirty="0" err="1" smtClean="0">
                <a:solidFill>
                  <a:srgbClr val="009900"/>
                </a:solidFill>
              </a:rPr>
              <a:t>Obeikan</a:t>
            </a:r>
            <a:r>
              <a:rPr lang="en-US" sz="1600" b="1" dirty="0" smtClean="0">
                <a:solidFill>
                  <a:srgbClr val="009900"/>
                </a:solidFill>
              </a:rPr>
              <a:t> bookshops</a:t>
            </a:r>
          </a:p>
          <a:p>
            <a:pPr algn="l" rtl="1">
              <a:buNone/>
            </a:pPr>
            <a:r>
              <a:rPr lang="en-US" sz="2000" b="1" i="1" dirty="0" smtClean="0"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7030A0"/>
                </a:solidFill>
                <a:cs typeface="Arial" pitchFamily="34" charset="0"/>
              </a:rPr>
              <a:t>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solidFill>
                  <a:srgbClr val="7030A0"/>
                </a:solidFill>
                <a:cs typeface="Arial" pitchFamily="34" charset="0"/>
              </a:rPr>
              <a:t>                1- </a:t>
            </a:r>
            <a:r>
              <a:rPr lang="en-US" sz="1600" b="1" i="1" dirty="0" smtClean="0">
                <a:solidFill>
                  <a:srgbClr val="7030A0"/>
                </a:solidFill>
                <a:cs typeface="Arial" pitchFamily="34" charset="0"/>
                <a:hlinkClick r:id="rId2"/>
              </a:rPr>
              <a:t>www.barnesandnoble.com</a:t>
            </a:r>
            <a:endParaRPr lang="en-US" sz="1600" b="1" i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solidFill>
                  <a:srgbClr val="7030A0"/>
                </a:solidFill>
                <a:cs typeface="Arial" pitchFamily="34" charset="0"/>
              </a:rPr>
              <a:t>                2. KFU library resources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solidFill>
                  <a:srgbClr val="7030A0"/>
                </a:solidFill>
                <a:cs typeface="Arial" pitchFamily="34" charset="0"/>
              </a:rPr>
              <a:t>                3. Internet resources including KFU &amp;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C00000"/>
                </a:solidFill>
              </a:rPr>
              <a:t>VIII. Contact  </a:t>
            </a:r>
            <a:endParaRPr lang="ar-SA" sz="36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Ghassan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M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Nayfi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Ass. Professor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Language-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Applied Linguistics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Carolina University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11:30 – 12:30  ( Sat – Mon – Wed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20:00 – 21:00  ( Everyday )</a:t>
            </a: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r>
              <a:rPr lang="en-US" sz="1600" i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00966506673650</a:t>
            </a:r>
          </a:p>
          <a:p>
            <a:pPr algn="l" eaLnBrk="1" hangingPunct="1">
              <a:buFont typeface="Arial" pitchFamily="34" charset="0"/>
              <a:buNone/>
            </a:pPr>
            <a:endParaRPr lang="en-US" sz="105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P.O. Box              </a:t>
            </a:r>
            <a:r>
              <a:rPr lang="en-US" sz="1600" i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2551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     Al </a:t>
            </a:r>
            <a:r>
              <a:rPr lang="en-US" sz="1600" i="1" dirty="0" err="1" smtClean="0">
                <a:latin typeface="Arial Black" pitchFamily="34" charset="0"/>
                <a:cs typeface="+mn-cs"/>
              </a:rPr>
              <a:t>Ahsa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 – KSA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Postal Code:       31982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Fax                     0096635896119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0096635800000 - Ext. 235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Email                  </a:t>
            </a:r>
            <a:r>
              <a:rPr lang="en-US" sz="1600" i="1" dirty="0" smtClean="0">
                <a:solidFill>
                  <a:srgbClr val="002060"/>
                </a:solidFill>
                <a:latin typeface="Arial Black" pitchFamily="34" charset="0"/>
                <a:cs typeface="+mn-cs"/>
                <a:hlinkClick r:id="rId2"/>
              </a:rPr>
              <a:t>ghnayfi@kfu.edu.sa</a:t>
            </a:r>
            <a:r>
              <a:rPr lang="en-US" sz="1600" i="1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963</Words>
  <Application>Microsoft Office PowerPoint</Application>
  <PresentationFormat>A4 Paper (210x297 mm)</PresentationFormat>
  <Paragraphs>142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Orientation Lecture المحاضرة التمهيديه English Language    Eng 121 اللغة الانجليزية العامه  </vt:lpstr>
      <vt:lpstr>Elements of the Lecture </vt:lpstr>
      <vt:lpstr>I. Course Identification</vt:lpstr>
      <vt:lpstr>II. Course Content</vt:lpstr>
      <vt:lpstr>III. Course Description</vt:lpstr>
      <vt:lpstr>IV. Course Objectives</vt:lpstr>
      <vt:lpstr>V.  Teaching Methods</vt:lpstr>
      <vt:lpstr>VI. Students’ Performance Evaluation</vt:lpstr>
      <vt:lpstr>VII. References </vt:lpstr>
      <vt:lpstr>VIII. Contact  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163</cp:revision>
  <dcterms:created xsi:type="dcterms:W3CDTF">2009-10-14T19:14:34Z</dcterms:created>
  <dcterms:modified xsi:type="dcterms:W3CDTF">2011-03-06T07:18:38Z</dcterms:modified>
</cp:coreProperties>
</file>