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01" r:id="rId3"/>
    <p:sldId id="303" r:id="rId4"/>
    <p:sldId id="321" r:id="rId5"/>
    <p:sldId id="322" r:id="rId6"/>
    <p:sldId id="323" r:id="rId7"/>
    <p:sldId id="324" r:id="rId8"/>
    <p:sldId id="304" r:id="rId9"/>
    <p:sldId id="305" r:id="rId10"/>
    <p:sldId id="308" r:id="rId11"/>
    <p:sldId id="309" r:id="rId12"/>
    <p:sldId id="310" r:id="rId13"/>
    <p:sldId id="312" r:id="rId14"/>
    <p:sldId id="307" r:id="rId15"/>
    <p:sldId id="313" r:id="rId16"/>
    <p:sldId id="314" r:id="rId17"/>
    <p:sldId id="315" r:id="rId18"/>
    <p:sldId id="330" r:id="rId19"/>
    <p:sldId id="316" r:id="rId20"/>
    <p:sldId id="317" r:id="rId21"/>
    <p:sldId id="318" r:id="rId22"/>
    <p:sldId id="320" r:id="rId23"/>
    <p:sldId id="329" r:id="rId24"/>
    <p:sldId id="327" r:id="rId25"/>
    <p:sldId id="299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99" d="100"/>
          <a:sy n="99" d="100"/>
        </p:scale>
        <p:origin x="90" y="17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145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 Dr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. Mohamed Fathi</a:t>
            </a:r>
            <a:endParaRPr lang="en-US" sz="2800" b="1" spc="-150" dirty="0"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9th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8420100" cy="169862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Contents of Lecture 9</a:t>
            </a: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251460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Frequency Adverbs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009900"/>
                </a:solidFill>
                <a:cs typeface="Arial" pitchFamily="34" charset="0"/>
              </a:rPr>
              <a:t>Scanning &amp; Skimming A reading Text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Past Progressive Tense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Previewing Vocabulary</a:t>
            </a:r>
            <a:endParaRPr lang="en-US" sz="2800" b="1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754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37581"/>
                <a:gridCol w="208971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condition we live in/ everything  around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environment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Problems in life/ pains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hardships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 a person’s  age between 13 and 19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teenager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big or strong difference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contrast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illegal behavior like killing or stealing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Crime 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Love, anxiety, joy / 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picture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for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Volunteer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let things/ persons</a:t>
                      </a:r>
                      <a:r>
                        <a:rPr lang="en-US" sz="2000" b="1" baseline="0" dirty="0" smtClean="0"/>
                        <a:t>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Release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get ready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Take things to destination / hand on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Deliver 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635891"/>
              </p:ext>
            </p:extLst>
          </p:nvPr>
        </p:nvGraphicFramePr>
        <p:xfrm>
          <a:off x="381001" y="1524000"/>
          <a:ext cx="8458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08897"/>
                <a:gridCol w="2356449"/>
                <a:gridCol w="89285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Well-known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Famous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Being without any people around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Lonely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Very hard / strong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Tough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Happiness or enjoyment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Fun 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smtClean="0"/>
                        <a:t>quick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Fast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after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Take care of        PV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570037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000" b="1" dirty="0" smtClean="0">
                <a:cs typeface="Arial" pitchFamily="34" charset="0"/>
              </a:rPr>
              <a:t> I. The word “ __________” means work for free. </a:t>
            </a:r>
            <a:endParaRPr lang="en-US" sz="2000" b="1" dirty="0" smtClean="0"/>
          </a:p>
          <a:p>
            <a:pPr lvl="0" algn="l" rtl="1" eaLnBrk="1" hangingPunct="1"/>
            <a:r>
              <a:rPr lang="en-US" sz="2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employ                                                                     B. volunteer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1800" b="1" dirty="0" smtClean="0">
                <a:solidFill>
                  <a:srgbClr val="0070C0"/>
                </a:solidFill>
              </a:rPr>
              <a:t> prepare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watch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/>
              <a:t> 2. The phrase “ a big or strong difference” means  ______________.</a:t>
            </a:r>
          </a:p>
          <a:p>
            <a:pPr algn="l"/>
            <a:r>
              <a:rPr lang="en-US" sz="2000" b="1" dirty="0" smtClean="0"/>
              <a:t>     </a:t>
            </a:r>
            <a:r>
              <a:rPr lang="en-US" sz="1800" b="1" dirty="0" smtClean="0">
                <a:solidFill>
                  <a:srgbClr val="0070C0"/>
                </a:solidFill>
              </a:rPr>
              <a:t>A. contract                                                                    B. difficulty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B. contrast                                                                    D. similarity</a:t>
            </a:r>
          </a:p>
          <a:p>
            <a:pPr algn="l"/>
            <a:r>
              <a:rPr lang="en-US" sz="1800" b="1" dirty="0" smtClean="0"/>
              <a:t> 3. You are________________ because every body knows about you.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sick                                                                           B. a driver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a player                                                                    D. famous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smtClean="0"/>
              <a:t>4. A person between 13 and 19 years old is a _____________________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teenager                                                                  B. worker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volunteer                                                                 D.  pilot                                                    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000" b="1" dirty="0" smtClean="0">
                <a:cs typeface="Arial" pitchFamily="34" charset="0"/>
              </a:rPr>
              <a:t> 5. In our society, a mother usually____________  her children and prepares food. </a:t>
            </a:r>
            <a:endParaRPr lang="en-US" sz="2000" b="1" dirty="0" smtClean="0"/>
          </a:p>
          <a:p>
            <a:pPr lvl="0" algn="l" rtl="1" eaLnBrk="1" hangingPunct="1"/>
            <a:r>
              <a:rPr lang="en-US" sz="2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kills                                                                                     B. goes for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1800" b="1" dirty="0" smtClean="0">
                <a:solidFill>
                  <a:srgbClr val="0070C0"/>
                </a:solidFill>
              </a:rPr>
              <a:t> Takes care of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sets out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/>
              <a:t> 6. The word “ ________________” is closest in meaning to the word “ a picture”.</a:t>
            </a:r>
          </a:p>
          <a:p>
            <a:pPr algn="l"/>
            <a:r>
              <a:rPr lang="en-US" sz="2000" b="1" dirty="0" smtClean="0"/>
              <a:t>     </a:t>
            </a:r>
            <a:r>
              <a:rPr lang="en-US" sz="1800" b="1" dirty="0" smtClean="0">
                <a:solidFill>
                  <a:srgbClr val="0070C0"/>
                </a:solidFill>
              </a:rPr>
              <a:t>A. mission                                                                               B. vision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B. revision                                                                              D. television</a:t>
            </a:r>
          </a:p>
          <a:p>
            <a:pPr algn="l"/>
            <a:r>
              <a:rPr lang="en-US" sz="1800" b="1" dirty="0" smtClean="0"/>
              <a:t> 7. The box is ________________ . It is not easy to break it.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heavy                                                                                B. rough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tough                                                                                D. red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smtClean="0"/>
              <a:t>8. Some examples of ____________ are love, feelings and joy.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invitation                                                                         B. emotions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tourism                                                                             D.  sickness                                                    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400" y="1905000"/>
            <a:ext cx="8502650" cy="2971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  <a:t>Adverbs</a:t>
            </a:r>
            <a:b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</a:br>
            <a: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  <a:t> of </a:t>
            </a:r>
            <a:b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</a:br>
            <a: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  <a:t>Frequency</a:t>
            </a:r>
            <a:endParaRPr lang="en-US" sz="6000" b="1" dirty="0">
              <a:solidFill>
                <a:srgbClr val="0E535A"/>
              </a:solidFill>
              <a:effectLst>
                <a:glow rad="228600">
                  <a:schemeClr val="bg1">
                    <a:lumMod val="95000"/>
                    <a:alpha val="40000"/>
                  </a:schemeClr>
                </a:glow>
              </a:effectLst>
              <a:latin typeface="EddaCaps" pitchFamily="18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/>
          <p:cNvSpPr>
            <a:spLocks noGrp="1"/>
          </p:cNvSpPr>
          <p:nvPr>
            <p:ph type="subTitle" idx="4294967295"/>
          </p:nvPr>
        </p:nvSpPr>
        <p:spPr>
          <a:xfrm>
            <a:off x="1905000" y="457200"/>
            <a:ext cx="4705350" cy="533400"/>
          </a:xfrm>
        </p:spPr>
        <p:txBody>
          <a:bodyPr/>
          <a:lstStyle/>
          <a:p>
            <a:pPr algn="ctr" eaLnBrk="1" hangingPunct="1"/>
            <a:r>
              <a:rPr lang="tr-TR" sz="2800" b="1" dirty="0" smtClean="0">
                <a:solidFill>
                  <a:srgbClr val="0E535A"/>
                </a:solidFill>
                <a:latin typeface="Century Schoolbook" pitchFamily="18" charset="0"/>
              </a:rPr>
              <a:t>Adverbs of Frequency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3200400"/>
            <a:ext cx="8420100" cy="14700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0E535A"/>
              </a:buClr>
              <a:buSzPct val="100000"/>
              <a:defRPr/>
            </a:pP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Always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100%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Usually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80%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Often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65%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Sometimes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50%</a:t>
            </a:r>
            <a:r>
              <a:rPr lang="tr-TR" b="1" dirty="0" smtClean="0">
                <a:latin typeface="Century Schoolbook" pitchFamily="18" charset="0"/>
              </a:rPr>
              <a:t/>
            </a:r>
            <a:br>
              <a:rPr lang="tr-TR" b="1" dirty="0" smtClean="0"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Seldom </a:t>
            </a:r>
            <a:r>
              <a:rPr lang="en-US" b="1" dirty="0" smtClean="0">
                <a:latin typeface="Century Schoolbook" pitchFamily="18" charset="0"/>
              </a:rPr>
              <a:t>30%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Rarely 15% </a:t>
            </a:r>
            <a:b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Never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0%</a:t>
            </a:r>
            <a:endParaRPr lang="tr-TR" b="1" dirty="0">
              <a:latin typeface="Century Schoolbook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57200" y="2209800"/>
            <a:ext cx="1981200" cy="396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  <p:sp>
        <p:nvSpPr>
          <p:cNvPr id="10" name="Up Arrow 9"/>
          <p:cNvSpPr/>
          <p:nvPr/>
        </p:nvSpPr>
        <p:spPr>
          <a:xfrm>
            <a:off x="6324600" y="1752600"/>
            <a:ext cx="1816100" cy="403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800" b="1" dirty="0" smtClean="0">
                <a:solidFill>
                  <a:srgbClr val="7030A0"/>
                </a:solidFill>
              </a:rPr>
              <a:t> Location or position of Frequency Adverbs  in sentences. 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1. If there is only a main verb in a sentence we put the frequency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adverb immediately before it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e.g.,- Sami______________ his friends.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A. respects always                                              B. respects never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C. always respects                                              D. respects sometimes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If there is only one of the verbs to Be ( is, am, are, was, were ),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we put the frequency adverb immediately after that verb to Be.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e.g.,- The students ________________ afraid of the final tests.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A. usually are                                                        B. are usually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C. is usually                                                            D. usually is</a:t>
            </a:r>
            <a:endParaRPr lang="ar-SA" sz="24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b="1" dirty="0" smtClean="0">
                <a:solidFill>
                  <a:srgbClr val="7030A0"/>
                </a:solidFill>
              </a:rPr>
              <a:t>Location or position of Frequency Adverbs  in sentences. 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1600200"/>
            <a:ext cx="9105900" cy="45259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3. If there is a helping verb and a main verb in a sentence we put the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frequency adverb between the helping verb and the main verb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e.g.- Our doctor ______________ his mobile.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A. has switched off rarely                                           B. has rarely switched off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C. rarely has switched off                                            D. never has switched off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4. In case of a question , we just replace the subject with the helping verb.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e.g. – The doctor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has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never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disappointed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any student.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Has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the doctor </a:t>
            </a: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ever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disappointed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any student?</a:t>
            </a:r>
            <a:endParaRPr lang="en-US" sz="24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  <a:r>
              <a:rPr lang="en-US" sz="2000" b="1" u="sng" dirty="0" smtClean="0">
                <a:solidFill>
                  <a:srgbClr val="FF3300"/>
                </a:solidFill>
                <a:cs typeface="Arial" pitchFamily="34" charset="0"/>
              </a:rPr>
              <a:t>Note: Be careful! In questioning, we change never to ever </a:t>
            </a:r>
            <a:endParaRPr lang="ar-SA" sz="2000" b="1" u="sng" dirty="0" smtClean="0">
              <a:solidFill>
                <a:srgbClr val="0070C0"/>
              </a:solidFill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7030A0"/>
                </a:solidFill>
              </a:rPr>
              <a:t>Exercise 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1. My friend is very clever. He _________ passes the tests.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sometimes                                                    B. always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never                                                              D. seldom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My friend is very clever. He _________ fails the tests.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always                                                            B. sometimes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never                                                              D. seldom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3. ______________ a snake? – No, I haven’t.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Have you seen ever                                     B. Have you ever seen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Have you seen never                                   D. Have you never seen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C:\Users\tuğba\Desktop\Yeni Klasör\954971vmfsomd6x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685800"/>
            <a:ext cx="965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3797301" y="1"/>
            <a:ext cx="20746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E535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entury Schoolbook" pitchFamily="18" charset="0"/>
                <a:cs typeface="+mn-cs"/>
              </a:rPr>
              <a:t>FORM</a:t>
            </a:r>
          </a:p>
        </p:txBody>
      </p:sp>
      <p:sp>
        <p:nvSpPr>
          <p:cNvPr id="9" name="8 Metin kutusu"/>
          <p:cNvSpPr txBox="1">
            <a:spLocks noChangeArrowheads="1"/>
          </p:cNvSpPr>
          <p:nvPr/>
        </p:nvSpPr>
        <p:spPr bwMode="auto">
          <a:xfrm>
            <a:off x="742950" y="990601"/>
            <a:ext cx="7759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The position of these adverbs is</a:t>
            </a:r>
            <a:r>
              <a:rPr lang="en-US" sz="2100" b="1">
                <a:solidFill>
                  <a:srgbClr val="0E535A"/>
                </a:solidFill>
                <a:latin typeface="Century Schoolbook" pitchFamily="18" charset="0"/>
              </a:rPr>
              <a:t>:</a:t>
            </a:r>
          </a:p>
        </p:txBody>
      </p:sp>
      <p:sp>
        <p:nvSpPr>
          <p:cNvPr id="10" name="9 Metin kutusu"/>
          <p:cNvSpPr txBox="1">
            <a:spLocks noChangeArrowheads="1"/>
          </p:cNvSpPr>
          <p:nvPr/>
        </p:nvSpPr>
        <p:spPr bwMode="auto">
          <a:xfrm>
            <a:off x="990600" y="1447801"/>
            <a:ext cx="6769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before </a:t>
            </a:r>
            <a:r>
              <a:rPr lang="en-US" sz="2800" b="1">
                <a:solidFill>
                  <a:srgbClr val="C00000"/>
                </a:solidFill>
                <a:latin typeface="Century Schoolbook" pitchFamily="18" charset="0"/>
              </a:rPr>
              <a:t>the main verb </a:t>
            </a:r>
          </a:p>
        </p:txBody>
      </p:sp>
      <p:graphicFrame>
        <p:nvGraphicFramePr>
          <p:cNvPr id="11" name="10 Tablo"/>
          <p:cNvGraphicFramePr>
            <a:graphicFrameLocks noGrp="1"/>
          </p:cNvGraphicFramePr>
          <p:nvPr/>
        </p:nvGraphicFramePr>
        <p:xfrm>
          <a:off x="304800" y="1981200"/>
          <a:ext cx="908050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880"/>
                <a:gridCol w="968587"/>
                <a:gridCol w="2542540"/>
                <a:gridCol w="1206077"/>
                <a:gridCol w="2910416"/>
              </a:tblGrid>
              <a:tr h="351790"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</a:rPr>
                        <a:t>Adverbs</a:t>
                      </a:r>
                      <a:r>
                        <a:rPr lang="en-US" sz="2400" b="1" baseline="0" noProof="0" dirty="0" smtClean="0">
                          <a:solidFill>
                            <a:srgbClr val="0E535A"/>
                          </a:solidFill>
                        </a:rPr>
                        <a:t> of frequency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verb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tr-TR" sz="2400" b="1" noProof="0" dirty="0" smtClean="0">
                          <a:solidFill>
                            <a:schemeClr val="tx1"/>
                          </a:solidFill>
                          <a:latin typeface="Century Schoolbook" pitchFamily="18" charset="0"/>
                        </a:rPr>
                        <a:t>I</a:t>
                      </a:r>
                      <a:r>
                        <a:rPr lang="tr-TR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 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always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get up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at</a:t>
                      </a:r>
                      <a:r>
                        <a:rPr lang="en-US" sz="2400" b="1" baseline="0" noProof="0" dirty="0" smtClean="0"/>
                        <a:t> 6.45.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Ali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can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usually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smtClean="0"/>
                        <a:t>play</a:t>
                      </a:r>
                      <a:endParaRPr lang="en-US" sz="2400" b="1" noProof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football.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Mandy</a:t>
                      </a:r>
                      <a:r>
                        <a:rPr lang="tr-TR" sz="2400" b="1" dirty="0" smtClean="0"/>
                        <a:t>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has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sometimes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got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some homework.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12" name="9 Metin kutusu"/>
          <p:cNvSpPr txBox="1">
            <a:spLocks noChangeArrowheads="1"/>
          </p:cNvSpPr>
          <p:nvPr/>
        </p:nvSpPr>
        <p:spPr bwMode="auto">
          <a:xfrm>
            <a:off x="577850" y="4267200"/>
            <a:ext cx="9328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 dirty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 dirty="0">
                <a:solidFill>
                  <a:srgbClr val="0E535A"/>
                </a:solidFill>
                <a:latin typeface="Century Schoolbook" pitchFamily="18" charset="0"/>
              </a:rPr>
              <a:t>after a form of to be </a:t>
            </a:r>
            <a:r>
              <a:rPr lang="en-US" sz="2800" b="1" dirty="0">
                <a:solidFill>
                  <a:srgbClr val="C00000"/>
                </a:solidFill>
                <a:latin typeface="Century Schoolbook" pitchFamily="18" charset="0"/>
              </a:rPr>
              <a:t>am, are, is (was, were)</a:t>
            </a:r>
          </a:p>
        </p:txBody>
      </p:sp>
      <p:graphicFrame>
        <p:nvGraphicFramePr>
          <p:cNvPr id="13" name="11 Tablo"/>
          <p:cNvGraphicFramePr>
            <a:graphicFrameLocks noGrp="1"/>
          </p:cNvGraphicFramePr>
          <p:nvPr/>
        </p:nvGraphicFramePr>
        <p:xfrm>
          <a:off x="990600" y="4876800"/>
          <a:ext cx="7620001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5395"/>
                <a:gridCol w="1478520"/>
                <a:gridCol w="2098261"/>
                <a:gridCol w="1987825"/>
              </a:tblGrid>
              <a:tr h="501968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verb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Adverbs of frequency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 marL="99060" marR="99060"/>
                </a:tc>
              </a:tr>
              <a:tr h="27527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/>
                        <a:t>Laila</a:t>
                      </a:r>
                      <a:endParaRPr lang="en-US" sz="2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noProof="0" dirty="0" smtClean="0"/>
                        <a:t>is</a:t>
                      </a:r>
                      <a:endParaRPr lang="en-US" sz="28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070C0"/>
                          </a:solidFill>
                        </a:rPr>
                        <a:t>never</a:t>
                      </a:r>
                      <a:endParaRPr lang="en-US" sz="28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/>
                        <a:t>late.</a:t>
                      </a:r>
                      <a:endParaRPr lang="en-US" sz="28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C:\Users\tuğba\Desktop\Yeni Klasör\954971vmfsomd6x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1600200"/>
            <a:ext cx="965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ubtitle 11"/>
          <p:cNvSpPr>
            <a:spLocks noGrp="1"/>
          </p:cNvSpPr>
          <p:nvPr>
            <p:ph type="subTitle" idx="4294967295"/>
          </p:nvPr>
        </p:nvSpPr>
        <p:spPr>
          <a:xfrm>
            <a:off x="0" y="2209800"/>
            <a:ext cx="7512050" cy="6096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E535A"/>
                </a:solidFill>
                <a:latin typeface="Century Schoolbook" pitchFamily="18" charset="0"/>
              </a:rPr>
              <a:t>Ali </a:t>
            </a:r>
            <a:r>
              <a:rPr lang="tr-TR" b="1" u="sng" dirty="0" smtClean="0">
                <a:solidFill>
                  <a:srgbClr val="FF0000"/>
                </a:solidFill>
                <a:latin typeface="Century Schoolbook" pitchFamily="18" charset="0"/>
              </a:rPr>
              <a:t>always</a:t>
            </a:r>
            <a:r>
              <a:rPr lang="tr-TR" dirty="0" smtClean="0">
                <a:solidFill>
                  <a:srgbClr val="0E535A"/>
                </a:solidFill>
                <a:latin typeface="Century Schoolbook" pitchFamily="18" charset="0"/>
              </a:rPr>
              <a:t> plays the </a:t>
            </a:r>
            <a:r>
              <a:rPr lang="en-US" dirty="0" smtClean="0">
                <a:solidFill>
                  <a:srgbClr val="0E535A"/>
                </a:solidFill>
                <a:latin typeface="Century Schoolbook" pitchFamily="18" charset="0"/>
              </a:rPr>
              <a:t>tennis</a:t>
            </a:r>
            <a:r>
              <a:rPr lang="tr-TR" dirty="0" smtClean="0">
                <a:solidFill>
                  <a:srgbClr val="0E535A"/>
                </a:solidFill>
                <a:latin typeface="Century Schoolbook" pitchFamily="18" charset="0"/>
              </a:rPr>
              <a:t>.</a:t>
            </a:r>
            <a:br>
              <a:rPr lang="tr-TR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dirty="0" smtClean="0">
                <a:solidFill>
                  <a:srgbClr val="0E535A"/>
                </a:solidFill>
                <a:latin typeface="Century Schoolbook" pitchFamily="18" charset="0"/>
              </a:rPr>
            </a:br>
            <a:endParaRPr lang="tr-TR" dirty="0" smtClean="0">
              <a:solidFill>
                <a:srgbClr val="0E535A"/>
              </a:solidFill>
              <a:latin typeface="Century Schoolbook" pitchFamily="18" charset="0"/>
            </a:endParaRPr>
          </a:p>
        </p:txBody>
      </p:sp>
      <p:pic>
        <p:nvPicPr>
          <p:cNvPr id="13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22860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28956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1733550" y="2819400"/>
            <a:ext cx="7016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tr-TR" sz="3200" dirty="0">
                <a:solidFill>
                  <a:srgbClr val="0E535A"/>
                </a:solidFill>
                <a:latin typeface="Century Schoolbook" pitchFamily="18" charset="0"/>
              </a:rPr>
              <a:t>She </a:t>
            </a:r>
            <a:r>
              <a:rPr lang="tr-TR" sz="3200" b="1" u="sng" dirty="0">
                <a:solidFill>
                  <a:srgbClr val="FF0000"/>
                </a:solidFill>
                <a:latin typeface="Century Schoolbook" pitchFamily="18" charset="0"/>
              </a:rPr>
              <a:t>usually</a:t>
            </a:r>
            <a:r>
              <a:rPr lang="tr-TR" sz="3200" dirty="0">
                <a:solidFill>
                  <a:srgbClr val="0E535A"/>
                </a:solidFill>
                <a:latin typeface="Century Schoolbook" pitchFamily="18" charset="0"/>
              </a:rPr>
              <a:t> eats some chocolate.</a:t>
            </a:r>
            <a:endParaRPr lang="tr-TR" sz="3200" dirty="0">
              <a:latin typeface="Calibri" pitchFamily="34" charset="0"/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1485900" y="3429000"/>
            <a:ext cx="7181850" cy="3810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l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12800" dirty="0">
                <a:solidFill>
                  <a:schemeClr val="tx1">
                    <a:tint val="75000"/>
                  </a:schemeClr>
                </a:solidFill>
                <a:latin typeface="Century Schoolbook" pitchFamily="18" charset="0"/>
                <a:cs typeface="+mn-cs"/>
              </a:rPr>
              <a:t>  </a:t>
            </a: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She </a:t>
            </a:r>
            <a:r>
              <a:rPr lang="tr-TR" sz="12800" b="1" u="sng" dirty="0">
                <a:solidFill>
                  <a:srgbClr val="FF0000"/>
                </a:solidFill>
                <a:latin typeface="Century Schoolbook" pitchFamily="18" charset="0"/>
                <a:cs typeface="+mn-cs"/>
              </a:rPr>
              <a:t>often</a:t>
            </a: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 goes shopping.</a:t>
            </a:r>
            <a:b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</a:br>
            <a:endParaRPr lang="tr-TR" sz="128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l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l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</p:txBody>
      </p:sp>
      <p:pic>
        <p:nvPicPr>
          <p:cNvPr id="18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3505200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Subtitle 2"/>
          <p:cNvSpPr txBox="1">
            <a:spLocks/>
          </p:cNvSpPr>
          <p:nvPr/>
        </p:nvSpPr>
        <p:spPr bwMode="auto">
          <a:xfrm>
            <a:off x="1485900" y="3962400"/>
            <a:ext cx="76771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tr-TR" sz="3200" dirty="0">
                <a:solidFill>
                  <a:srgbClr val="0E535A"/>
                </a:solidFill>
                <a:latin typeface="Century Schoolbook" pitchFamily="18" charset="0"/>
              </a:rPr>
              <a:t>  He is </a:t>
            </a:r>
            <a:r>
              <a:rPr lang="tr-TR" sz="3200" b="1" u="sng" dirty="0">
                <a:solidFill>
                  <a:srgbClr val="FF0000"/>
                </a:solidFill>
                <a:latin typeface="Century Schoolbook" pitchFamily="18" charset="0"/>
              </a:rPr>
              <a:t>sometimes</a:t>
            </a:r>
            <a:r>
              <a:rPr lang="tr-TR" sz="3200" dirty="0">
                <a:solidFill>
                  <a:srgbClr val="0E535A"/>
                </a:solidFill>
                <a:latin typeface="Century Schoolbook" pitchFamily="18" charset="0"/>
              </a:rPr>
              <a:t> late for work.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 dirty="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 dirty="0">
              <a:solidFill>
                <a:srgbClr val="0E535A"/>
              </a:solidFill>
              <a:latin typeface="Century Schoolbook" pitchFamily="18" charset="0"/>
            </a:endParaRPr>
          </a:p>
        </p:txBody>
      </p:sp>
      <p:pic>
        <p:nvPicPr>
          <p:cNvPr id="20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40386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Subtitle 2"/>
          <p:cNvSpPr txBox="1">
            <a:spLocks/>
          </p:cNvSpPr>
          <p:nvPr/>
        </p:nvSpPr>
        <p:spPr bwMode="auto">
          <a:xfrm>
            <a:off x="1403350" y="4495800"/>
            <a:ext cx="7016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>
                <a:solidFill>
                  <a:srgbClr val="0E535A"/>
                </a:solidFill>
                <a:latin typeface="Century Schoolbook" pitchFamily="18" charset="0"/>
              </a:rPr>
              <a:t>Ali </a:t>
            </a:r>
            <a:r>
              <a:rPr lang="tr-TR" sz="3200" b="1" u="sng">
                <a:solidFill>
                  <a:srgbClr val="FF0000"/>
                </a:solidFill>
                <a:latin typeface="Century Schoolbook" pitchFamily="18" charset="0"/>
              </a:rPr>
              <a:t>hardly ever </a:t>
            </a: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travels by </a:t>
            </a:r>
            <a:r>
              <a:rPr lang="en-US" sz="3200">
                <a:solidFill>
                  <a:srgbClr val="0E535A"/>
                </a:solidFill>
                <a:latin typeface="Century Schoolbook" pitchFamily="18" charset="0"/>
              </a:rPr>
              <a:t>cars</a:t>
            </a: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.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</p:txBody>
      </p:sp>
      <p:pic>
        <p:nvPicPr>
          <p:cNvPr id="24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46482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Subtitle 2"/>
          <p:cNvSpPr txBox="1">
            <a:spLocks/>
          </p:cNvSpPr>
          <p:nvPr/>
        </p:nvSpPr>
        <p:spPr>
          <a:xfrm>
            <a:off x="1651000" y="5181600"/>
            <a:ext cx="7759700" cy="5334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He </a:t>
            </a:r>
            <a:r>
              <a:rPr lang="tr-TR" sz="12800" b="1" u="sng" dirty="0">
                <a:solidFill>
                  <a:srgbClr val="FF0000"/>
                </a:solidFill>
                <a:latin typeface="Century Schoolbook" pitchFamily="18" charset="0"/>
                <a:cs typeface="+mn-cs"/>
              </a:rPr>
              <a:t>never</a:t>
            </a: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 smokes a cigarette.</a:t>
            </a: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32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 </a:t>
            </a: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</p:txBody>
      </p:sp>
      <p:pic>
        <p:nvPicPr>
          <p:cNvPr id="26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52578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ounded Rectangle 20"/>
          <p:cNvSpPr/>
          <p:nvPr/>
        </p:nvSpPr>
        <p:spPr>
          <a:xfrm>
            <a:off x="3879850" y="457200"/>
            <a:ext cx="24765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4000" b="1" dirty="0"/>
              <a:t>Examples</a:t>
            </a:r>
            <a:endParaRPr lang="ar-SA" sz="4000" b="1" dirty="0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937260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dirty="0" smtClean="0"/>
              <a:t>   </a:t>
            </a:r>
            <a:r>
              <a:rPr lang="en-US" sz="2000" dirty="0" smtClean="0"/>
              <a:t>Some people go to work each day and then come home. They spend time with their family and friends. Maybe they watch TV or go to a movie. Sometimes they </a:t>
            </a:r>
            <a:r>
              <a:rPr lang="en-US" sz="2000" b="1" u="sng" dirty="0" smtClean="0"/>
              <a:t>exercise</a:t>
            </a:r>
            <a:r>
              <a:rPr lang="en-US" sz="2000" dirty="0" smtClean="0"/>
              <a:t> or read. This is their life. But for other people, this is not enough. They look around their neighborhoods and see people with terrible hardships: sickness, loneness, and homelessness. Other people see problems with the environment. Many people want to help. They </a:t>
            </a:r>
            <a:r>
              <a:rPr lang="en-US" sz="2000" b="1" u="sng" dirty="0" smtClean="0"/>
              <a:t>volunteer</a:t>
            </a:r>
            <a:r>
              <a:rPr lang="en-US" sz="2000" dirty="0" smtClean="0"/>
              <a:t>. They give some of their time to help others.</a:t>
            </a:r>
          </a:p>
          <a:p>
            <a:pPr algn="l">
              <a:lnSpc>
                <a:spcPct val="150000"/>
              </a:lnSpc>
            </a:pPr>
            <a:r>
              <a:rPr lang="en-US" sz="2000" dirty="0" smtClean="0"/>
              <a:t>  Volunteers help in many ways. Some visit sick and lonely people. Some give </a:t>
            </a:r>
            <a:r>
              <a:rPr lang="en-US" sz="2000" b="1" u="sng" dirty="0" smtClean="0"/>
              <a:t>their</a:t>
            </a:r>
            <a:r>
              <a:rPr lang="en-US" sz="2000" dirty="0" smtClean="0"/>
              <a:t> friendship to children without parents. Some build houses for homeless people .</a:t>
            </a:r>
            <a:endParaRPr lang="en-US" sz="2000" b="1" u="sng" dirty="0" smtClean="0"/>
          </a:p>
          <a:p>
            <a:pPr algn="l"/>
            <a:endParaRPr lang="en-US" dirty="0"/>
          </a:p>
          <a:p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90678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 smtClean="0">
                <a:solidFill>
                  <a:srgbClr val="C00000"/>
                </a:solidFill>
              </a:rPr>
              <a:t>II. </a:t>
            </a:r>
            <a:r>
              <a:rPr lang="en-US" sz="2000" b="1" dirty="0" smtClean="0">
                <a:solidFill>
                  <a:srgbClr val="C00000"/>
                </a:solidFill>
              </a:rPr>
              <a:t>Read the following essay ,then answer the questions that follow </a:t>
            </a:r>
          </a:p>
          <a:p>
            <a:pPr algn="l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                             </a:t>
            </a:r>
            <a:r>
              <a:rPr lang="en-US" b="1" dirty="0" smtClean="0"/>
              <a:t>page 128</a:t>
            </a:r>
            <a:endParaRPr lang="ar-S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Exercise 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400" b="1" dirty="0" smtClean="0">
                <a:cs typeface="Arial" pitchFamily="34" charset="0"/>
              </a:rPr>
              <a:t> 1.</a:t>
            </a:r>
            <a:r>
              <a:rPr lang="en-US" sz="2400" b="1" dirty="0" smtClean="0"/>
              <a:t>The most suitable Topic for the passage is ____________</a:t>
            </a:r>
          </a:p>
          <a:p>
            <a:pPr lvl="0"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</a:t>
            </a:r>
            <a:r>
              <a:rPr lang="en-US" sz="2000" b="1" dirty="0" smtClean="0">
                <a:solidFill>
                  <a:srgbClr val="0070C0"/>
                </a:solidFill>
              </a:rPr>
              <a:t>Homelessness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B. </a:t>
            </a:r>
            <a:r>
              <a:rPr lang="en-US" sz="2000" b="1" dirty="0" smtClean="0">
                <a:solidFill>
                  <a:srgbClr val="0070C0"/>
                </a:solidFill>
              </a:rPr>
              <a:t>Volunteering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2000" b="1" dirty="0" smtClean="0">
                <a:solidFill>
                  <a:srgbClr val="0070C0"/>
                </a:solidFill>
              </a:rPr>
              <a:t>Hardships 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</a:t>
            </a:r>
            <a:r>
              <a:rPr lang="en-US" sz="2000" b="1" dirty="0" smtClean="0">
                <a:solidFill>
                  <a:srgbClr val="0070C0"/>
                </a:solidFill>
              </a:rPr>
              <a:t>Sickness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2400" b="1" dirty="0" smtClean="0"/>
              <a:t>2. The underlined word “ exercise ” means: ___________</a:t>
            </a:r>
          </a:p>
          <a:p>
            <a:pPr algn="l"/>
            <a:r>
              <a:rPr lang="en-US" sz="2400" b="1" dirty="0" smtClean="0"/>
              <a:t>     </a:t>
            </a:r>
            <a:r>
              <a:rPr lang="en-US" sz="2000" b="1" dirty="0" smtClean="0">
                <a:solidFill>
                  <a:srgbClr val="0070C0"/>
                </a:solidFill>
              </a:rPr>
              <a:t>A. building houses                                                      B. question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B. Practice sports                                                        D. test</a:t>
            </a:r>
          </a:p>
          <a:p>
            <a:pPr algn="l"/>
            <a:r>
              <a:rPr lang="en-US" sz="2000" b="1" dirty="0" smtClean="0"/>
              <a:t> </a:t>
            </a:r>
          </a:p>
          <a:p>
            <a:pPr algn="l"/>
            <a:r>
              <a:rPr lang="en-US" sz="2000" b="1" dirty="0" smtClean="0"/>
              <a:t>3. ________________ is an example of hardships.</a:t>
            </a:r>
          </a:p>
          <a:p>
            <a:pPr algn="l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Volunteering                                                           B. environment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C. neighborhood                                                         D. homelessness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      </a:t>
            </a:r>
            <a:endParaRPr lang="en-US" sz="2000" b="1" dirty="0" smtClean="0"/>
          </a:p>
          <a:p>
            <a:pPr algn="l" rtl="1" eaLnBrk="1" hangingPunct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400" b="1" dirty="0" smtClean="0">
                <a:cs typeface="Arial" pitchFamily="34" charset="0"/>
              </a:rPr>
              <a:t> 4. Why do some people give some of their time to others? </a:t>
            </a:r>
            <a:endParaRPr lang="en-US" sz="2400" b="1" dirty="0" smtClean="0"/>
          </a:p>
          <a:p>
            <a:pPr lvl="0"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To earn much money                                            B. To help them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2000" b="1" dirty="0" smtClean="0">
                <a:solidFill>
                  <a:srgbClr val="0070C0"/>
                </a:solidFill>
              </a:rPr>
              <a:t>To know the time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To watch TV 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2400" b="1" dirty="0" smtClean="0"/>
              <a:t> 5. The underlined pronoun “ their ” Line  9 refers to___________</a:t>
            </a:r>
          </a:p>
          <a:p>
            <a:pPr algn="l"/>
            <a:r>
              <a:rPr lang="en-US" sz="2400" b="1" dirty="0" smtClean="0"/>
              <a:t>     </a:t>
            </a:r>
            <a:r>
              <a:rPr lang="en-US" sz="2000" b="1" dirty="0" smtClean="0">
                <a:solidFill>
                  <a:srgbClr val="0070C0"/>
                </a:solidFill>
              </a:rPr>
              <a:t>A. all people                                                                  B. friendships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B. some volunteers                                                      D. all volunteers</a:t>
            </a:r>
          </a:p>
          <a:p>
            <a:pPr algn="l"/>
            <a:r>
              <a:rPr lang="en-US" sz="2000" b="1" dirty="0" smtClean="0"/>
              <a:t> </a:t>
            </a:r>
          </a:p>
          <a:p>
            <a:pPr algn="l"/>
            <a:r>
              <a:rPr lang="en-US" sz="2000" b="1" dirty="0" smtClean="0"/>
              <a:t>6. ________________ is closest in meaning to  the phrase “work for free “.</a:t>
            </a:r>
          </a:p>
          <a:p>
            <a:pPr algn="l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Volunteer                                                                B. build houses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C. give some time                                                        D. look around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      </a:t>
            </a:r>
            <a:endParaRPr lang="en-US" sz="2000" b="1" dirty="0" smtClean="0"/>
          </a:p>
          <a:p>
            <a:pPr algn="l" rtl="1" eaLnBrk="1" hangingPunct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4400" dirty="0" smtClean="0"/>
              <a:t>Past progressive VS. Past Simple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01973441"/>
      </p:ext>
    </p:extLst>
  </p:cSld>
  <p:clrMapOvr>
    <a:masterClrMapping/>
  </p:clrMapOvr>
  <p:transition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Simple Past</a:t>
            </a:r>
          </a:p>
        </p:txBody>
      </p:sp>
      <p:sp>
        <p:nvSpPr>
          <p:cNvPr id="9219" name="AutoShape 3">
            <a:hlinkClick r:id="" action="ppaction://hlinkshowjump?jump=previousslide" highlightClick="1">
              <a:snd r:embed="rId2" name="type.wav"/>
            </a:hlinkClick>
          </p:cNvPr>
          <p:cNvSpPr>
            <a:spLocks noChangeArrowheads="1"/>
          </p:cNvSpPr>
          <p:nvPr/>
        </p:nvSpPr>
        <p:spPr bwMode="auto">
          <a:xfrm>
            <a:off x="330200" y="6172200"/>
            <a:ext cx="990600" cy="457200"/>
          </a:xfrm>
          <a:prstGeom prst="actionButtonBackPrevious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AutoShape 4">
            <a:hlinkClick r:id="" action="ppaction://hlinkshowjump?jump=nextslide" highlightClick="1">
              <a:snd r:embed="rId2" name="type.wav"/>
            </a:hlinkClick>
          </p:cNvPr>
          <p:cNvSpPr>
            <a:spLocks noChangeArrowheads="1"/>
          </p:cNvSpPr>
          <p:nvPr/>
        </p:nvSpPr>
        <p:spPr bwMode="auto">
          <a:xfrm>
            <a:off x="8585200" y="6172200"/>
            <a:ext cx="990600" cy="457200"/>
          </a:xfrm>
          <a:prstGeom prst="actionButtonForwardNex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>
                <a:solidFill>
                  <a:schemeClr val="hlink"/>
                </a:solidFill>
              </a:rPr>
              <a:t>    	</a:t>
            </a:r>
            <a:r>
              <a:rPr lang="en-US" b="1">
                <a:solidFill>
                  <a:schemeClr val="folHlink"/>
                </a:solidFill>
              </a:rPr>
              <a:t>We use the simple past to indicate exactly when an action or event took place in the past.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>
              <a:solidFill>
                <a:schemeClr val="folHlink"/>
              </a:solidFill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981200" y="4800600"/>
            <a:ext cx="6686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>
                <a:solidFill>
                  <a:schemeClr val="hlink"/>
                </a:solidFill>
              </a:rPr>
              <a:t>I </a:t>
            </a:r>
            <a:r>
              <a:rPr lang="en-US" b="1" u="sng">
                <a:solidFill>
                  <a:schemeClr val="folHlink"/>
                </a:solidFill>
              </a:rPr>
              <a:t>visited</a:t>
            </a:r>
            <a:r>
              <a:rPr lang="en-US" b="1">
                <a:solidFill>
                  <a:schemeClr val="hlink"/>
                </a:solidFill>
              </a:rPr>
              <a:t> my sister </a:t>
            </a:r>
            <a:r>
              <a:rPr lang="en-US" b="1" u="sng">
                <a:solidFill>
                  <a:schemeClr val="hlink"/>
                </a:solidFill>
              </a:rPr>
              <a:t>yesterday</a:t>
            </a:r>
            <a:r>
              <a:rPr lang="en-US" b="1">
                <a:solidFill>
                  <a:schemeClr val="hlink"/>
                </a:solidFill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>
                <a:solidFill>
                  <a:schemeClr val="hlink"/>
                </a:solidFill>
              </a:rPr>
              <a:t>We </a:t>
            </a:r>
            <a:r>
              <a:rPr lang="en-US" b="1" u="sng">
                <a:solidFill>
                  <a:schemeClr val="folHlink"/>
                </a:solidFill>
              </a:rPr>
              <a:t>went</a:t>
            </a:r>
            <a:r>
              <a:rPr lang="en-US" b="1">
                <a:solidFill>
                  <a:schemeClr val="hlink"/>
                </a:solidFill>
              </a:rPr>
              <a:t> out to dinner </a:t>
            </a:r>
            <a:r>
              <a:rPr lang="en-US" b="1" u="sng">
                <a:solidFill>
                  <a:schemeClr val="hlink"/>
                </a:solidFill>
              </a:rPr>
              <a:t>last night</a:t>
            </a:r>
            <a:r>
              <a:rPr lang="en-US" b="1">
                <a:solidFill>
                  <a:schemeClr val="hlink"/>
                </a:solidFill>
              </a:rPr>
              <a:t>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9227" name="Line 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228" name="Line 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9225" name="Line 14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226" name="Line 15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5" grpId="0" autoUpdateAnimBg="0"/>
      <p:bldP spid="10246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Past Progressive</a:t>
            </a:r>
          </a:p>
        </p:txBody>
      </p:sp>
      <p:sp>
        <p:nvSpPr>
          <p:cNvPr id="11267" name="AutoShape 3">
            <a:hlinkClick r:id="" action="ppaction://hlinkshowjump?jump=previousslide" highlightClick="1">
              <a:snd r:embed="rId2" name="type.wav"/>
            </a:hlinkClick>
          </p:cNvPr>
          <p:cNvSpPr>
            <a:spLocks noChangeArrowheads="1"/>
          </p:cNvSpPr>
          <p:nvPr/>
        </p:nvSpPr>
        <p:spPr bwMode="auto">
          <a:xfrm>
            <a:off x="330200" y="6172200"/>
            <a:ext cx="990600" cy="457200"/>
          </a:xfrm>
          <a:prstGeom prst="actionButtonBackPrevious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AutoShape 4">
            <a:hlinkClick r:id="" action="ppaction://hlinkshowjump?jump=nextslide" highlightClick="1">
              <a:snd r:embed="rId2" name="type.wav"/>
            </a:hlinkClick>
          </p:cNvPr>
          <p:cNvSpPr>
            <a:spLocks noChangeArrowheads="1"/>
          </p:cNvSpPr>
          <p:nvPr/>
        </p:nvSpPr>
        <p:spPr bwMode="auto">
          <a:xfrm>
            <a:off x="8585200" y="6172200"/>
            <a:ext cx="990600" cy="457200"/>
          </a:xfrm>
          <a:prstGeom prst="actionButtonForwardNex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/>
              <a:t>    	</a:t>
            </a:r>
            <a:endParaRPr lang="en-US" sz="2000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b="1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/>
              <a:t>The </a:t>
            </a:r>
            <a:r>
              <a:rPr lang="en-US" b="1" dirty="0"/>
              <a:t>past progressive is used to talk about an activity that was in progress at a specific point of time in the past.  The emphasis is on the duration of the activity in the past.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30200" y="4419600"/>
            <a:ext cx="990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I </a:t>
            </a:r>
            <a:r>
              <a:rPr lang="en-US" b="1" u="sng" dirty="0"/>
              <a:t>was studying</a:t>
            </a:r>
            <a:r>
              <a:rPr lang="en-US" b="1" dirty="0"/>
              <a:t> for an exam while my mother </a:t>
            </a:r>
            <a:r>
              <a:rPr lang="en-US" b="1" u="sng" dirty="0"/>
              <a:t>was cooking</a:t>
            </a:r>
            <a:r>
              <a:rPr lang="en-US" b="1" dirty="0"/>
              <a:t> dinner.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We </a:t>
            </a:r>
            <a:r>
              <a:rPr lang="en-US" b="1" u="sng" dirty="0"/>
              <a:t>were walking</a:t>
            </a:r>
            <a:r>
              <a:rPr lang="en-US" b="1" dirty="0"/>
              <a:t> in the park around 7 p.m. last night.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12750" y="2438400"/>
            <a:ext cx="8750300" cy="1752600"/>
            <a:chOff x="288" y="1824"/>
            <a:chExt cx="5088" cy="1344"/>
          </a:xfrm>
        </p:grpSpPr>
        <p:sp>
          <p:nvSpPr>
            <p:cNvPr id="11277" name="Line 11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8" name="Line 12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95300" y="3124200"/>
            <a:ext cx="577850" cy="685800"/>
            <a:chOff x="768" y="2592"/>
            <a:chExt cx="336" cy="432"/>
          </a:xfrm>
        </p:grpSpPr>
        <p:sp>
          <p:nvSpPr>
            <p:cNvPr id="11275" name="Line 14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6" name="Line 15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307" name="Arc 19"/>
          <p:cNvSpPr>
            <a:spLocks/>
          </p:cNvSpPr>
          <p:nvPr/>
        </p:nvSpPr>
        <p:spPr bwMode="auto">
          <a:xfrm flipV="1">
            <a:off x="2736190" y="3429000"/>
            <a:ext cx="1970881" cy="838200"/>
          </a:xfrm>
          <a:custGeom>
            <a:avLst/>
            <a:gdLst>
              <a:gd name="T0" fmla="*/ 0 w 22421"/>
              <a:gd name="T1" fmla="*/ 621 h 21600"/>
              <a:gd name="T2" fmla="*/ 1819275 w 22421"/>
              <a:gd name="T3" fmla="*/ 838200 h 21600"/>
              <a:gd name="T4" fmla="*/ 66617 w 22421"/>
              <a:gd name="T5" fmla="*/ 8382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8" name="Arc 20"/>
          <p:cNvSpPr>
            <a:spLocks/>
          </p:cNvSpPr>
          <p:nvPr/>
        </p:nvSpPr>
        <p:spPr bwMode="auto">
          <a:xfrm flipH="1" flipV="1">
            <a:off x="825500" y="3429000"/>
            <a:ext cx="1816100" cy="8382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838200 h 21600"/>
              <a:gd name="T4" fmla="*/ 0 w 21600"/>
              <a:gd name="T5" fmla="*/ 8382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3" grpId="0" autoUpdateAnimBg="0"/>
      <p:bldP spid="12294" grpId="0" autoUpdateAnimBg="0"/>
      <p:bldP spid="12307" grpId="0" animBg="1"/>
      <p:bldP spid="1230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Past Progressive</a:t>
            </a:r>
          </a:p>
        </p:txBody>
      </p:sp>
      <p:sp>
        <p:nvSpPr>
          <p:cNvPr id="12291" name="AutoShape 3">
            <a:hlinkClick r:id="" action="ppaction://hlinkshowjump?jump=previousslide" highlightClick="1">
              <a:snd r:embed="rId2" name="type.wav"/>
            </a:hlinkClick>
          </p:cNvPr>
          <p:cNvSpPr>
            <a:spLocks noChangeArrowheads="1"/>
          </p:cNvSpPr>
          <p:nvPr/>
        </p:nvSpPr>
        <p:spPr bwMode="auto">
          <a:xfrm>
            <a:off x="330200" y="6172200"/>
            <a:ext cx="990600" cy="457200"/>
          </a:xfrm>
          <a:prstGeom prst="actionButtonBackPrevious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AutoShape 4">
            <a:hlinkClick r:id="" action="ppaction://hlinkshowjump?jump=nextslide" highlightClick="1">
              <a:snd r:embed="rId2" name="type.wav"/>
            </a:hlinkClick>
          </p:cNvPr>
          <p:cNvSpPr>
            <a:spLocks noChangeArrowheads="1"/>
          </p:cNvSpPr>
          <p:nvPr/>
        </p:nvSpPr>
        <p:spPr bwMode="auto">
          <a:xfrm>
            <a:off x="8585200" y="6172200"/>
            <a:ext cx="990600" cy="457200"/>
          </a:xfrm>
          <a:prstGeom prst="actionButtonForwardNex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65100" y="762000"/>
            <a:ext cx="94107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/>
              <a:t>    	</a:t>
            </a:r>
            <a:endParaRPr lang="en-US" sz="2000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b="1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/>
              <a:t>The </a:t>
            </a:r>
            <a:r>
              <a:rPr lang="en-US" b="1" dirty="0"/>
              <a:t>past progressive is often used with the simple past to show that one action was in progress when another action occurred.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30200" y="4648200"/>
            <a:ext cx="9906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I </a:t>
            </a:r>
            <a:r>
              <a:rPr lang="en-US" b="1" u="sng" dirty="0"/>
              <a:t>was taking</a:t>
            </a:r>
            <a:r>
              <a:rPr lang="en-US" b="1" dirty="0"/>
              <a:t> a bath when the doorbell </a:t>
            </a:r>
            <a:r>
              <a:rPr lang="en-US" b="1" u="sng" dirty="0"/>
              <a:t>rang</a:t>
            </a:r>
            <a:r>
              <a:rPr lang="en-US" b="1" dirty="0"/>
              <a:t>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They </a:t>
            </a:r>
            <a:r>
              <a:rPr lang="en-US" b="1" u="sng" dirty="0"/>
              <a:t>were eating</a:t>
            </a:r>
            <a:r>
              <a:rPr lang="en-US" b="1" dirty="0"/>
              <a:t> dinner when the neighbors </a:t>
            </a:r>
            <a:r>
              <a:rPr lang="en-US" b="1" u="sng" dirty="0"/>
              <a:t>stopped</a:t>
            </a:r>
            <a:r>
              <a:rPr lang="en-US" b="1" dirty="0"/>
              <a:t> by for a visit.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12750" y="2133600"/>
            <a:ext cx="8750300" cy="1905000"/>
            <a:chOff x="288" y="1824"/>
            <a:chExt cx="5088" cy="1344"/>
          </a:xfrm>
        </p:grpSpPr>
        <p:sp>
          <p:nvSpPr>
            <p:cNvPr id="12304" name="Line 8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305" name="Line 9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95300" y="2895600"/>
            <a:ext cx="577850" cy="685800"/>
            <a:chOff x="768" y="2592"/>
            <a:chExt cx="336" cy="432"/>
          </a:xfrm>
        </p:grpSpPr>
        <p:sp>
          <p:nvSpPr>
            <p:cNvPr id="12302" name="Line 1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303" name="Line 1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3326" name="Arc 14"/>
          <p:cNvSpPr>
            <a:spLocks/>
          </p:cNvSpPr>
          <p:nvPr/>
        </p:nvSpPr>
        <p:spPr bwMode="auto">
          <a:xfrm flipH="1" flipV="1">
            <a:off x="825500" y="32766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2641600" y="2819400"/>
            <a:ext cx="0" cy="1828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311400" y="2895600"/>
            <a:ext cx="577850" cy="685800"/>
            <a:chOff x="768" y="2592"/>
            <a:chExt cx="336" cy="432"/>
          </a:xfrm>
        </p:grpSpPr>
        <p:sp>
          <p:nvSpPr>
            <p:cNvPr id="12300" name="Line 16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301" name="Line 17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utoUpdateAnimBg="0"/>
      <p:bldP spid="13318" grpId="0" autoUpdateAnimBg="0"/>
      <p:bldP spid="13326" grpId="0" animBg="1"/>
      <p:bldP spid="133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 : Past Progressive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400" b="1" dirty="0" smtClean="0">
                <a:cs typeface="Arial" pitchFamily="34" charset="0"/>
              </a:rPr>
              <a:t> I. We saw an accident while we ____________ to university. </a:t>
            </a:r>
            <a:endParaRPr lang="en-US" sz="2400" b="1" dirty="0" smtClean="0"/>
          </a:p>
          <a:p>
            <a:pPr lvl="0"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go                                                                              B. have gone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2000" b="1" dirty="0" smtClean="0">
                <a:solidFill>
                  <a:srgbClr val="0070C0"/>
                </a:solidFill>
              </a:rPr>
              <a:t>were going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was going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2400" b="1" dirty="0" smtClean="0"/>
              <a:t> 2. When he ________, it was raining heavily.</a:t>
            </a:r>
          </a:p>
          <a:p>
            <a:pPr algn="l"/>
            <a:r>
              <a:rPr lang="en-US" sz="2400" b="1" dirty="0" smtClean="0"/>
              <a:t>     </a:t>
            </a:r>
            <a:r>
              <a:rPr lang="en-US" sz="2000" b="1" dirty="0" smtClean="0">
                <a:solidFill>
                  <a:srgbClr val="0070C0"/>
                </a:solidFill>
              </a:rPr>
              <a:t>A. was arriving                                                              B. arrived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B. arrives                                                                        D. is arriving</a:t>
            </a:r>
          </a:p>
          <a:p>
            <a:pPr algn="l"/>
            <a:r>
              <a:rPr lang="en-US" sz="2000" b="1" dirty="0" smtClean="0"/>
              <a:t> </a:t>
            </a:r>
          </a:p>
          <a:p>
            <a:pPr algn="l"/>
            <a:r>
              <a:rPr lang="en-US" sz="2000" b="1" dirty="0" smtClean="0"/>
              <a:t>3. As the children ________________  in the park, someone fell down.</a:t>
            </a:r>
          </a:p>
          <a:p>
            <a:pPr algn="l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were playing                                                            B. played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C. play                                                                            D. are playing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      </a:t>
            </a:r>
            <a:endParaRPr lang="en-US" sz="2000" b="1" dirty="0" smtClean="0"/>
          </a:p>
          <a:p>
            <a:pPr algn="l" rtl="1" eaLnBrk="1" hangingPunct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7030A0"/>
                </a:solidFill>
              </a:rPr>
              <a:t>Exercise : Adverbs of Frequency 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1. Hind is very punctual. She _________ comes late to her work.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always                                                            B. never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sometimes                                                     D. often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2</a:t>
            </a:r>
            <a:r>
              <a:rPr lang="en-US" sz="2400" b="1" dirty="0" smtClean="0">
                <a:cs typeface="Arial" pitchFamily="34" charset="0"/>
              </a:rPr>
              <a:t>. </a:t>
            </a:r>
            <a:r>
              <a:rPr lang="en-US" sz="2400" b="1" dirty="0" err="1" smtClean="0">
                <a:cs typeface="Arial" pitchFamily="34" charset="0"/>
              </a:rPr>
              <a:t>Rami</a:t>
            </a:r>
            <a:r>
              <a:rPr lang="en-US" sz="2400" b="1" dirty="0" smtClean="0">
                <a:cs typeface="Arial" pitchFamily="34" charset="0"/>
              </a:rPr>
              <a:t> plays football three times a week. He ______ plays football.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always                                                             B. sometimes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never                                                               D. seldom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3. ______________ the homework alone?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Do you do usually                                          B. Do you never do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Do usually you do                                          D. Do you  usually do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0"/>
            <a:ext cx="5715000" cy="621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1927</TotalTime>
  <Words>1539</Words>
  <Application>Microsoft Office PowerPoint</Application>
  <PresentationFormat>A4 Paper (210x297 mm)</PresentationFormat>
  <Paragraphs>300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Arial Black</vt:lpstr>
      <vt:lpstr>AYM Wadiy S_U normal.</vt:lpstr>
      <vt:lpstr>Calibri</vt:lpstr>
      <vt:lpstr>Century Schoolbook</vt:lpstr>
      <vt:lpstr>EddaCaps</vt:lpstr>
      <vt:lpstr>Times New Roman</vt:lpstr>
      <vt:lpstr>Wingdings</vt:lpstr>
      <vt:lpstr>Office Theme</vt:lpstr>
      <vt:lpstr>PowerPoint Presentation</vt:lpstr>
      <vt:lpstr>PowerPoint Presentation</vt:lpstr>
      <vt:lpstr>   Contents of Lecture 9   </vt:lpstr>
      <vt:lpstr>Vocabulary  Previewing ( pages 127 / 132 / 139 ) </vt:lpstr>
      <vt:lpstr>Vocabulary  Previewing ( pages 127 / 132 / 139 ) </vt:lpstr>
      <vt:lpstr>Exercise</vt:lpstr>
      <vt:lpstr>Exercise</vt:lpstr>
      <vt:lpstr>Adverbs  of  Frequency</vt:lpstr>
      <vt:lpstr>Always 100% Usually 80% Often 65% Sometimes 50% Seldom 30% Rarely 15%  Never 0%</vt:lpstr>
      <vt:lpstr> Location or position of Frequency Adverbs  in sentences. </vt:lpstr>
      <vt:lpstr>Location or position of Frequency Adverbs  in sentences. </vt:lpstr>
      <vt:lpstr>Exercise </vt:lpstr>
      <vt:lpstr>PowerPoint Presentation</vt:lpstr>
      <vt:lpstr>PowerPoint Presentation</vt:lpstr>
      <vt:lpstr>PowerPoint Presentation</vt:lpstr>
      <vt:lpstr>Exercise  </vt:lpstr>
      <vt:lpstr>Exercise</vt:lpstr>
      <vt:lpstr>PowerPoint Presentation</vt:lpstr>
      <vt:lpstr>PowerPoint Presentation</vt:lpstr>
      <vt:lpstr>PowerPoint Presentation</vt:lpstr>
      <vt:lpstr>PowerPoint Presentation</vt:lpstr>
      <vt:lpstr>Exercise : Past Progressive</vt:lpstr>
      <vt:lpstr>Exercise : Adverbs of Frequency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Bassim Ali Yoseif Alsabbgh</cp:lastModifiedBy>
  <cp:revision>147</cp:revision>
  <dcterms:created xsi:type="dcterms:W3CDTF">2009-10-14T19:14:34Z</dcterms:created>
  <dcterms:modified xsi:type="dcterms:W3CDTF">2015-03-10T09:48:00Z</dcterms:modified>
</cp:coreProperties>
</file>