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varScale="1">
        <p:scale>
          <a:sx n="73" d="100"/>
          <a:sy n="73" d="100"/>
        </p:scale>
        <p:origin x="-900"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4/5/2015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553851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9276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381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0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e- Learning Deanship</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&amp;  Distance Education </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124200"/>
            <a:ext cx="5327650" cy="2286000"/>
          </a:xfrm>
          <a:prstGeom prst="rect">
            <a:avLst/>
          </a:prstGeom>
          <a:noFill/>
          <a:ln w="9525">
            <a:noFill/>
            <a:miter lim="800000"/>
            <a:headEnd/>
            <a:tailEnd/>
          </a:ln>
        </p:spPr>
        <p:txBody>
          <a:bodyPr anchor="ctr"/>
          <a:lstStyle/>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2800" b="1" dirty="0" smtClean="0">
              <a:solidFill>
                <a:srgbClr val="376092"/>
              </a:solidFill>
              <a:latin typeface="AYM Wadiy S_U normal."/>
              <a:cs typeface="Times New Roman" pitchFamily="18" charset="0"/>
            </a:endParaRPr>
          </a:p>
          <a:p>
            <a:pPr algn="l" rtl="0">
              <a:lnSpc>
                <a:spcPct val="80000"/>
              </a:lnSpc>
            </a:pPr>
            <a:r>
              <a:rPr lang="en-US" sz="2800" b="1" dirty="0" smtClean="0">
                <a:solidFill>
                  <a:srgbClr val="376092"/>
                </a:solidFill>
                <a:latin typeface="AYM Wadiy S_U normal."/>
                <a:cs typeface="Times New Roman" pitchFamily="18" charset="0"/>
              </a:rPr>
              <a:t>General English Language </a:t>
            </a:r>
          </a:p>
          <a:p>
            <a:pPr algn="l">
              <a:lnSpc>
                <a:spcPct val="80000"/>
              </a:lnSpc>
            </a:pPr>
            <a:endParaRPr lang="en-US" sz="1400" b="1" dirty="0" smtClean="0">
              <a:solidFill>
                <a:srgbClr val="376092"/>
              </a:solidFill>
              <a:latin typeface="AYM Wadiy S_U normal."/>
              <a:cs typeface="Times New Roman" pitchFamily="18" charset="0"/>
            </a:endParaRPr>
          </a:p>
          <a:p>
            <a:pPr algn="l">
              <a:lnSpc>
                <a:spcPct val="80000"/>
              </a:lnSpc>
            </a:pPr>
            <a:r>
              <a:rPr lang="en-US" sz="2800" b="1" dirty="0" smtClean="0">
                <a:solidFill>
                  <a:srgbClr val="C00000"/>
                </a:solidFill>
                <a:latin typeface="AYM Wadiy S_U normal."/>
                <a:cs typeface="Times New Roman" pitchFamily="18" charset="0"/>
              </a:rPr>
              <a:t>Lecture 3</a:t>
            </a: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a:t>
            </a:r>
          </a:p>
          <a:p>
            <a:pPr algn="l">
              <a:lnSpc>
                <a:spcPct val="80000"/>
              </a:lnSpc>
            </a:pPr>
            <a:endParaRPr lang="en-US" sz="2000" b="1" dirty="0" smtClean="0">
              <a:latin typeface="Calibri" pitchFamily="34" charset="0"/>
              <a:cs typeface="Times New Roman" pitchFamily="18" charset="0"/>
            </a:endParaRPr>
          </a:p>
          <a:p>
            <a:pPr lvl="0" algn="l">
              <a:lnSpc>
                <a:spcPct val="80000"/>
              </a:lnSpc>
            </a:pPr>
            <a:r>
              <a:rPr lang="en-US" sz="2800" b="1" dirty="0" smtClean="0">
                <a:latin typeface="Calibri" pitchFamily="34" charset="0"/>
                <a:cs typeface="Times New Roman" pitchFamily="18" charset="0"/>
              </a:rPr>
              <a:t>Instructor: </a:t>
            </a:r>
            <a:r>
              <a:rPr lang="en-US" sz="2800" b="1" spc="-150" dirty="0" smtClean="0">
                <a:solidFill>
                  <a:prstClr val="black"/>
                </a:solidFill>
                <a:latin typeface="Calibri" pitchFamily="34" charset="0"/>
                <a:cs typeface="Times New Roman" pitchFamily="18" charset="0"/>
              </a:rPr>
              <a:t>Mohamed </a:t>
            </a:r>
            <a:r>
              <a:rPr lang="en-US" sz="2800" b="1" spc="-150" dirty="0">
                <a:solidFill>
                  <a:prstClr val="black"/>
                </a:solidFill>
                <a:latin typeface="Calibri" pitchFamily="34" charset="0"/>
                <a:cs typeface="Times New Roman" pitchFamily="18" charset="0"/>
              </a:rPr>
              <a:t>Fathi</a:t>
            </a:r>
            <a:endParaRPr lang="en-US" sz="2800" b="1" spc="-150" dirty="0">
              <a:solidFill>
                <a:prstClr val="black"/>
              </a:solidFill>
              <a:latin typeface="Calibri" pitchFamily="34" charset="0"/>
            </a:endParaRPr>
          </a:p>
          <a:p>
            <a:pPr algn="l" rtl="0">
              <a:lnSpc>
                <a:spcPct val="80000"/>
              </a:lnSpc>
            </a:pPr>
            <a:endParaRPr lang="en-US" sz="1700" b="1" dirty="0">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Lecture Three</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smtClean="0">
                <a:solidFill>
                  <a:srgbClr val="0070C0"/>
                </a:solidFill>
                <a:cs typeface="Arial" pitchFamily="34" charset="0"/>
              </a:rPr>
              <a:t>Grammar</a:t>
            </a:r>
            <a:r>
              <a:rPr lang="en-US" b="1" smtClean="0">
                <a:solidFill>
                  <a:schemeClr val="tx1"/>
                </a:solidFill>
                <a:cs typeface="Arial" pitchFamily="34" charset="0"/>
              </a:rPr>
              <a:t> </a:t>
            </a:r>
            <a:r>
              <a:rPr lang="en-US" b="1" dirty="0" smtClean="0">
                <a:solidFill>
                  <a:schemeClr val="tx1"/>
                </a:solidFill>
                <a:cs typeface="Arial" pitchFamily="34" charset="0"/>
              </a:rPr>
              <a:t>– </a:t>
            </a:r>
            <a:r>
              <a:rPr lang="en-US" b="1" dirty="0" smtClean="0">
                <a:solidFill>
                  <a:srgbClr val="FF0066"/>
                </a:solidFill>
                <a:cs typeface="Arial" pitchFamily="34" charset="0"/>
              </a:rPr>
              <a:t>Vocabulary</a:t>
            </a:r>
            <a:r>
              <a:rPr lang="en-US" b="1" dirty="0" smtClean="0">
                <a:solidFill>
                  <a:schemeClr val="tx1"/>
                </a:solidFill>
                <a:cs typeface="Arial" pitchFamily="34" charset="0"/>
              </a:rPr>
              <a:t> - </a:t>
            </a:r>
            <a:r>
              <a:rPr lang="en-US" b="1" dirty="0" smtClean="0">
                <a:solidFill>
                  <a:srgbClr val="00B050"/>
                </a:solidFill>
                <a:cs typeface="Arial" pitchFamily="34" charset="0"/>
              </a:rPr>
              <a:t>Reading</a:t>
            </a:r>
            <a:r>
              <a:rPr lang="en-US" b="1" dirty="0" smtClean="0">
                <a:solidFill>
                  <a:schemeClr val="tx1"/>
                </a:solidFill>
                <a:cs typeface="Arial" pitchFamily="34" charset="0"/>
              </a:rPr>
              <a:t> </a:t>
            </a:r>
          </a:p>
          <a:p>
            <a:pPr eaLnBrk="1" hangingPunct="1"/>
            <a:r>
              <a:rPr lang="en-US" b="1" dirty="0" smtClean="0">
                <a:solidFill>
                  <a:schemeClr val="tx1"/>
                </a:solidFill>
                <a:cs typeface="Arial" pitchFamily="34" charset="0"/>
              </a:rPr>
              <a:t>Chapter </a:t>
            </a:r>
            <a:r>
              <a:rPr lang="en-US" b="1" dirty="0" smtClean="0">
                <a:solidFill>
                  <a:srgbClr val="C00000"/>
                </a:solidFill>
                <a:cs typeface="Arial" pitchFamily="34" charset="0"/>
              </a:rPr>
              <a:t>Three</a:t>
            </a:r>
          </a:p>
          <a:p>
            <a:pPr eaLnBrk="1" hangingPunct="1"/>
            <a:endParaRPr lang="en-US" sz="1200" b="1" dirty="0" smtClean="0">
              <a:solidFill>
                <a:schemeClr val="tx1"/>
              </a:solidFill>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a:xfrm>
            <a:off x="495300" y="1493837"/>
            <a:ext cx="8915400" cy="4678363"/>
          </a:xfrm>
        </p:spPr>
        <p:txBody>
          <a:bodyPr/>
          <a:lstStyle/>
          <a:p>
            <a:pPr algn="l" rtl="1" eaLnBrk="1" hangingPunct="1"/>
            <a:r>
              <a:rPr lang="en-US" b="1" dirty="0" smtClean="0">
                <a:cs typeface="Arial" pitchFamily="34" charset="0"/>
              </a:rPr>
              <a:t> I- Articles ( A , An ) </a:t>
            </a:r>
          </a:p>
          <a:p>
            <a:pPr algn="l" rtl="1" eaLnBrk="1" hangingPunct="1"/>
            <a:r>
              <a:rPr lang="en-US" b="1" dirty="0" smtClean="0">
                <a:cs typeface="Arial" pitchFamily="34" charset="0"/>
              </a:rPr>
              <a:t> 2- Pronouns</a:t>
            </a:r>
          </a:p>
          <a:p>
            <a:pPr algn="l" rtl="1" eaLnBrk="1" hangingPunct="1"/>
            <a:r>
              <a:rPr lang="ar-SA" b="1" dirty="0" smtClean="0">
                <a:cs typeface="Arial" pitchFamily="34" charset="0"/>
              </a:rPr>
              <a:t> </a:t>
            </a:r>
            <a:r>
              <a:rPr lang="en-US" b="1" dirty="0" smtClean="0">
                <a:cs typeface="Arial" pitchFamily="34" charset="0"/>
              </a:rPr>
              <a:t> 3-  Auxiliary Verbs :  to Be</a:t>
            </a:r>
          </a:p>
          <a:p>
            <a:pPr algn="l" rtl="1" eaLnBrk="1" hangingPunct="1"/>
            <a:r>
              <a:rPr lang="en-US" b="1" dirty="0" smtClean="0">
                <a:cs typeface="Arial" pitchFamily="34" charset="0"/>
              </a:rPr>
              <a:t> 4. Have / Has / Had</a:t>
            </a:r>
          </a:p>
          <a:p>
            <a:pPr algn="l" rtl="1" eaLnBrk="1" hangingPunct="1"/>
            <a:r>
              <a:rPr lang="en-US" b="1" dirty="0" smtClean="0">
                <a:cs typeface="Arial" pitchFamily="34" charset="0"/>
              </a:rPr>
              <a:t> 5. </a:t>
            </a:r>
            <a:r>
              <a:rPr lang="en-US" b="1" dirty="0" smtClean="0"/>
              <a:t> Previewing Vocabulary</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1. </a:t>
            </a:r>
            <a:r>
              <a:rPr lang="en-US" b="1" dirty="0" smtClean="0">
                <a:solidFill>
                  <a:srgbClr val="C00000"/>
                </a:solidFill>
                <a:latin typeface="Arial Black" pitchFamily="34" charset="0"/>
              </a:rPr>
              <a:t>Articles</a:t>
            </a:r>
            <a:r>
              <a:rPr lang="en-US" dirty="0" smtClean="0">
                <a:solidFill>
                  <a:srgbClr val="C00000"/>
                </a:solidFill>
                <a:latin typeface="Arial Black" pitchFamily="34" charset="0"/>
              </a:rPr>
              <a:t>- </a:t>
            </a:r>
            <a:r>
              <a:rPr lang="en-US" sz="2800" b="1" dirty="0" smtClean="0">
                <a:solidFill>
                  <a:srgbClr val="C00000"/>
                </a:solidFill>
                <a:latin typeface="Arial Black" pitchFamily="34" charset="0"/>
              </a:rPr>
              <a:t>Indefinite</a:t>
            </a:r>
            <a:r>
              <a:rPr lang="en-US" dirty="0" smtClean="0">
                <a:solidFill>
                  <a:srgbClr val="C00000"/>
                </a:solidFill>
                <a:latin typeface="Arial Black" pitchFamily="34" charset="0"/>
              </a:rPr>
              <a:t> </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228600" y="1219200"/>
            <a:ext cx="9182100" cy="4906963"/>
          </a:xfrm>
        </p:spPr>
        <p:txBody>
          <a:bodyPr/>
          <a:lstStyle/>
          <a:p>
            <a:pPr algn="l" rtl="1" eaLnBrk="1" hangingPunct="1"/>
            <a:r>
              <a:rPr lang="en-US" b="1" dirty="0" smtClean="0">
                <a:cs typeface="Arial" pitchFamily="34" charset="0"/>
              </a:rPr>
              <a:t> </a:t>
            </a:r>
            <a:r>
              <a:rPr lang="en-US" sz="2400" b="1" i="1" u="sng" dirty="0" smtClean="0">
                <a:cs typeface="Arial" pitchFamily="34" charset="0"/>
              </a:rPr>
              <a:t>There are 2 indefinite articles in English</a:t>
            </a:r>
            <a:r>
              <a:rPr lang="en-US" b="1" dirty="0" smtClean="0">
                <a:cs typeface="Arial" pitchFamily="34" charset="0"/>
              </a:rPr>
              <a:t>:</a:t>
            </a:r>
          </a:p>
          <a:p>
            <a:pPr algn="l" rtl="1" eaLnBrk="1" hangingPunct="1"/>
            <a:r>
              <a:rPr lang="en-US" b="1" dirty="0" smtClean="0">
                <a:cs typeface="Arial" pitchFamily="34" charset="0"/>
              </a:rPr>
              <a:t>  </a:t>
            </a:r>
            <a:r>
              <a:rPr lang="en-US" b="1" dirty="0" smtClean="0">
                <a:solidFill>
                  <a:srgbClr val="0070C0"/>
                </a:solidFill>
                <a:cs typeface="Arial" pitchFamily="34" charset="0"/>
              </a:rPr>
              <a:t>A</a:t>
            </a:r>
            <a:r>
              <a:rPr lang="en-US" b="1" dirty="0" smtClean="0">
                <a:cs typeface="Arial" pitchFamily="34" charset="0"/>
              </a:rPr>
              <a:t>= </a:t>
            </a:r>
            <a:r>
              <a:rPr lang="en-US" sz="2400" b="1" dirty="0" smtClean="0">
                <a:cs typeface="Arial" pitchFamily="34" charset="0"/>
              </a:rPr>
              <a:t>used before singular nouns that begin with consonants. </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An</a:t>
            </a:r>
            <a:r>
              <a:rPr lang="en-US" sz="2400" b="1" dirty="0" smtClean="0">
                <a:cs typeface="Arial" pitchFamily="34" charset="0"/>
              </a:rPr>
              <a:t>= used before singular nouns  that begin with vowels     </a:t>
            </a:r>
          </a:p>
          <a:p>
            <a:pPr algn="l" rtl="1" eaLnBrk="1" hangingPunct="1"/>
            <a:r>
              <a:rPr lang="en-US" sz="2400" b="1" dirty="0" smtClean="0">
                <a:cs typeface="Arial" pitchFamily="34" charset="0"/>
              </a:rPr>
              <a:t>         Consonants= all letters in English except ( a , e , </a:t>
            </a:r>
            <a:r>
              <a:rPr lang="en-US" sz="2400" b="1" dirty="0" err="1" smtClean="0">
                <a:cs typeface="Arial" pitchFamily="34" charset="0"/>
              </a:rPr>
              <a:t>i</a:t>
            </a:r>
            <a:r>
              <a:rPr lang="en-US" sz="2400" b="1" dirty="0" smtClean="0">
                <a:cs typeface="Arial" pitchFamily="34" charset="0"/>
              </a:rPr>
              <a:t>, o ,( u) )u sometimes it is a consonant in a word like: university</a:t>
            </a:r>
          </a:p>
          <a:p>
            <a:pPr algn="l" rtl="1" eaLnBrk="1" hangingPunct="1"/>
            <a:r>
              <a:rPr lang="en-US" sz="2400" b="1" dirty="0" smtClean="0">
                <a:cs typeface="Arial" pitchFamily="34" charset="0"/>
              </a:rPr>
              <a:t>         Vowels= ( </a:t>
            </a:r>
            <a:r>
              <a:rPr lang="en-US" sz="2400" b="1" dirty="0" smtClean="0">
                <a:solidFill>
                  <a:srgbClr val="C00000"/>
                </a:solidFill>
                <a:cs typeface="Arial" pitchFamily="34" charset="0"/>
              </a:rPr>
              <a:t>a, e , </a:t>
            </a:r>
            <a:r>
              <a:rPr lang="en-US" sz="2400" b="1" dirty="0" err="1" smtClean="0">
                <a:solidFill>
                  <a:srgbClr val="C00000"/>
                </a:solidFill>
                <a:cs typeface="Arial" pitchFamily="34" charset="0"/>
              </a:rPr>
              <a:t>i</a:t>
            </a:r>
            <a:r>
              <a:rPr lang="en-US" sz="2400" b="1" dirty="0" smtClean="0">
                <a:solidFill>
                  <a:srgbClr val="C00000"/>
                </a:solidFill>
                <a:cs typeface="Arial" pitchFamily="34" charset="0"/>
              </a:rPr>
              <a:t> ,o , u </a:t>
            </a:r>
            <a:r>
              <a:rPr lang="en-US" sz="2400" b="1" dirty="0" smtClean="0">
                <a:cs typeface="Arial" pitchFamily="34" charset="0"/>
              </a:rPr>
              <a:t>)</a:t>
            </a:r>
          </a:p>
          <a:p>
            <a:pPr algn="l" rtl="1" eaLnBrk="1" hangingPunct="1"/>
            <a:r>
              <a:rPr lang="en-US" sz="2400" b="1" dirty="0" smtClean="0">
                <a:cs typeface="Arial" pitchFamily="34" charset="0"/>
              </a:rPr>
              <a:t> </a:t>
            </a:r>
            <a:r>
              <a:rPr lang="en-US" sz="2400" b="1" dirty="0" smtClean="0">
                <a:solidFill>
                  <a:srgbClr val="7030A0"/>
                </a:solidFill>
                <a:cs typeface="Arial" pitchFamily="34" charset="0"/>
              </a:rPr>
              <a:t>Examples.</a:t>
            </a:r>
            <a:r>
              <a:rPr lang="en-US" sz="2400" b="1" dirty="0" smtClean="0">
                <a:cs typeface="Arial" pitchFamily="34" charset="0"/>
              </a:rPr>
              <a:t> </a:t>
            </a:r>
          </a:p>
          <a:p>
            <a:pPr algn="l" rtl="1" eaLnBrk="1" hangingPunct="1"/>
            <a:r>
              <a:rPr lang="ar-SA" sz="2400" b="1" dirty="0" smtClean="0">
                <a:cs typeface="Arial" pitchFamily="34" charset="0"/>
              </a:rPr>
              <a:t>  </a:t>
            </a:r>
            <a:r>
              <a:rPr lang="en-US" sz="2400" b="1" dirty="0" smtClean="0">
                <a:cs typeface="Arial" pitchFamily="34" charset="0"/>
              </a:rPr>
              <a:t>   __</a:t>
            </a:r>
            <a:r>
              <a:rPr lang="en-US" sz="2400" b="1" dirty="0" smtClean="0">
                <a:solidFill>
                  <a:srgbClr val="C00000"/>
                </a:solidFill>
                <a:cs typeface="Arial" pitchFamily="34" charset="0"/>
              </a:rPr>
              <a:t>b</a:t>
            </a:r>
            <a:r>
              <a:rPr lang="en-US" sz="2400" b="1" dirty="0" smtClean="0">
                <a:cs typeface="Arial" pitchFamily="34" charset="0"/>
              </a:rPr>
              <a:t>ook      __</a:t>
            </a:r>
            <a:r>
              <a:rPr lang="en-US" sz="2400" b="1" dirty="0" smtClean="0">
                <a:solidFill>
                  <a:srgbClr val="C00000"/>
                </a:solidFill>
                <a:cs typeface="Arial" pitchFamily="34" charset="0"/>
              </a:rPr>
              <a:t>o</a:t>
            </a:r>
            <a:r>
              <a:rPr lang="en-US" sz="2400" b="1" dirty="0" smtClean="0">
                <a:cs typeface="Arial" pitchFamily="34" charset="0"/>
              </a:rPr>
              <a:t>range         __ </a:t>
            </a:r>
            <a:r>
              <a:rPr lang="en-US" sz="2400" b="1" dirty="0" smtClean="0">
                <a:solidFill>
                  <a:srgbClr val="C00000"/>
                </a:solidFill>
                <a:cs typeface="Arial" pitchFamily="34" charset="0"/>
              </a:rPr>
              <a:t>c</a:t>
            </a:r>
            <a:r>
              <a:rPr lang="en-US" sz="2400" b="1" dirty="0" smtClean="0">
                <a:cs typeface="Arial" pitchFamily="34" charset="0"/>
              </a:rPr>
              <a:t>ar       __</a:t>
            </a:r>
            <a:r>
              <a:rPr lang="en-US" sz="2400" b="1" dirty="0" smtClean="0">
                <a:solidFill>
                  <a:srgbClr val="C00000"/>
                </a:solidFill>
                <a:cs typeface="Arial" pitchFamily="34" charset="0"/>
              </a:rPr>
              <a:t>s</a:t>
            </a:r>
            <a:r>
              <a:rPr lang="en-US" sz="2400" b="1" dirty="0" smtClean="0">
                <a:cs typeface="Arial" pitchFamily="34" charset="0"/>
              </a:rPr>
              <a:t>tory       __ </a:t>
            </a:r>
            <a:r>
              <a:rPr lang="en-US" sz="2400" b="1" dirty="0" smtClean="0">
                <a:solidFill>
                  <a:srgbClr val="C00000"/>
                </a:solidFill>
                <a:cs typeface="Arial" pitchFamily="34" charset="0"/>
              </a:rPr>
              <a:t>e</a:t>
            </a:r>
            <a:r>
              <a:rPr lang="en-US" sz="2400" b="1" dirty="0" smtClean="0">
                <a:cs typeface="Arial" pitchFamily="34" charset="0"/>
              </a:rPr>
              <a:t>gg     __</a:t>
            </a:r>
            <a:r>
              <a:rPr lang="en-US" sz="2400" b="1" dirty="0" smtClean="0">
                <a:solidFill>
                  <a:srgbClr val="C00000"/>
                </a:solidFill>
                <a:cs typeface="Arial" pitchFamily="34" charset="0"/>
              </a:rPr>
              <a:t>l</a:t>
            </a:r>
            <a:r>
              <a:rPr lang="en-US" sz="2400" b="1" dirty="0" smtClean="0">
                <a:cs typeface="Arial" pitchFamily="34" charset="0"/>
              </a:rPr>
              <a:t>ecture</a:t>
            </a:r>
          </a:p>
          <a:p>
            <a:pPr algn="l" rtl="1" eaLnBrk="1" hangingPunct="1"/>
            <a:r>
              <a:rPr lang="en-US" sz="2400" b="1" dirty="0" smtClean="0">
                <a:cs typeface="Arial" pitchFamily="34" charset="0"/>
              </a:rPr>
              <a:t>   __ </a:t>
            </a:r>
            <a:r>
              <a:rPr lang="en-US" sz="2400" b="1" dirty="0" smtClean="0">
                <a:solidFill>
                  <a:srgbClr val="C00000"/>
                </a:solidFill>
                <a:cs typeface="Arial" pitchFamily="34" charset="0"/>
              </a:rPr>
              <a:t>m</a:t>
            </a:r>
            <a:r>
              <a:rPr lang="en-US" sz="2400" b="1" dirty="0" smtClean="0">
                <a:cs typeface="Arial" pitchFamily="34" charset="0"/>
              </a:rPr>
              <a:t>an       __</a:t>
            </a:r>
            <a:r>
              <a:rPr lang="en-US" sz="2400" b="1" dirty="0" smtClean="0">
                <a:solidFill>
                  <a:srgbClr val="C00000"/>
                </a:solidFill>
                <a:cs typeface="Arial" pitchFamily="34" charset="0"/>
              </a:rPr>
              <a:t>u</a:t>
            </a:r>
            <a:r>
              <a:rPr lang="en-US" sz="2400" b="1" dirty="0" smtClean="0">
                <a:cs typeface="Arial" pitchFamily="34" charset="0"/>
              </a:rPr>
              <a:t>mbrella    __</a:t>
            </a:r>
            <a:r>
              <a:rPr lang="en-US" sz="2400" b="1" dirty="0" smtClean="0">
                <a:solidFill>
                  <a:srgbClr val="C00000"/>
                </a:solidFill>
                <a:cs typeface="Arial" pitchFamily="34" charset="0"/>
              </a:rPr>
              <a:t>a</a:t>
            </a:r>
            <a:r>
              <a:rPr lang="en-US" sz="2400" b="1" dirty="0" smtClean="0">
                <a:cs typeface="Arial" pitchFamily="34" charset="0"/>
              </a:rPr>
              <a:t>pple   __ </a:t>
            </a:r>
            <a:r>
              <a:rPr lang="en-US" sz="2400" b="1" dirty="0" smtClean="0">
                <a:solidFill>
                  <a:srgbClr val="C00000"/>
                </a:solidFill>
                <a:cs typeface="Arial" pitchFamily="34" charset="0"/>
              </a:rPr>
              <a:t>p</a:t>
            </a:r>
            <a:r>
              <a:rPr lang="en-US" sz="2400" b="1" dirty="0" smtClean="0">
                <a:cs typeface="Arial" pitchFamily="34" charset="0"/>
              </a:rPr>
              <a:t>encil   __</a:t>
            </a:r>
            <a:r>
              <a:rPr lang="en-US" sz="2400" b="1" dirty="0" smtClean="0">
                <a:solidFill>
                  <a:srgbClr val="C00000"/>
                </a:solidFill>
                <a:cs typeface="Arial" pitchFamily="34" charset="0"/>
              </a:rPr>
              <a:t>t</a:t>
            </a:r>
            <a:r>
              <a:rPr lang="en-US" sz="2400" b="1" dirty="0" smtClean="0">
                <a:cs typeface="Arial" pitchFamily="34" charset="0"/>
              </a:rPr>
              <a:t>able   __ </a:t>
            </a:r>
            <a:r>
              <a:rPr lang="en-US" sz="2400" b="1" dirty="0" smtClean="0">
                <a:solidFill>
                  <a:srgbClr val="C00000"/>
                </a:solidFill>
                <a:cs typeface="Arial" pitchFamily="34" charset="0"/>
              </a:rPr>
              <a:t>e</a:t>
            </a:r>
            <a:r>
              <a:rPr lang="en-US" sz="2400" b="1" dirty="0" smtClean="0">
                <a:cs typeface="Arial" pitchFamily="34" charset="0"/>
              </a:rPr>
              <a:t>mail    </a:t>
            </a:r>
            <a:endParaRPr lang="ar-SA"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en-US" sz="2400" b="1" dirty="0" smtClean="0">
                <a:cs typeface="Arial" pitchFamily="34" charset="0"/>
              </a:rPr>
              <a:t>Note: </a:t>
            </a:r>
            <a:r>
              <a:rPr lang="en-US" sz="2000" b="1" dirty="0" smtClean="0">
                <a:solidFill>
                  <a:srgbClr val="FF0000"/>
                </a:solidFill>
                <a:cs typeface="Arial" pitchFamily="34" charset="0"/>
              </a:rPr>
              <a:t>1.Remember that all the above words are Singular</a:t>
            </a:r>
          </a:p>
          <a:p>
            <a:pPr algn="l" rtl="1" eaLnBrk="1" hangingPunct="1"/>
            <a:r>
              <a:rPr lang="en-US" sz="2000" b="1" dirty="0" smtClean="0">
                <a:solidFill>
                  <a:srgbClr val="FF0000"/>
                </a:solidFill>
                <a:cs typeface="Arial" pitchFamily="34" charset="0"/>
              </a:rPr>
              <a:t>             2. We can’t use ( A or An ) before proper nouns, cities, days, months, et</a:t>
            </a:r>
            <a:r>
              <a:rPr lang="en-US" sz="2400" b="1" dirty="0" smtClean="0">
                <a:solidFill>
                  <a:srgbClr val="FF0000"/>
                </a:solidFill>
                <a:cs typeface="Arial" pitchFamily="34" charset="0"/>
              </a:rPr>
              <a:t>c </a:t>
            </a:r>
            <a:endParaRPr lang="ar-SA"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 Exercise ( an &amp; a )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Could you please give me _____ piece of cake?</a:t>
            </a:r>
          </a:p>
          <a:p>
            <a:pPr algn="l" rtl="1" eaLnBrk="1" hangingPunct="1"/>
            <a:r>
              <a:rPr lang="en-US" sz="2000" b="1" dirty="0" smtClean="0">
                <a:solidFill>
                  <a:srgbClr val="0070C0"/>
                </a:solidFill>
                <a:latin typeface="Arial" pitchFamily="34" charset="0"/>
                <a:cs typeface="Arial" pitchFamily="34" charset="0"/>
              </a:rPr>
              <a:t>      a. an              b. two             c. a                d. many</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___ dog is ____ animal.</a:t>
            </a:r>
          </a:p>
          <a:p>
            <a:pPr algn="l" rtl="1" eaLnBrk="1" hangingPunct="1"/>
            <a:r>
              <a:rPr lang="en-US" sz="2000" b="1" dirty="0" smtClean="0">
                <a:solidFill>
                  <a:srgbClr val="0070C0"/>
                </a:solidFill>
                <a:latin typeface="Arial" pitchFamily="34" charset="0"/>
                <a:cs typeface="Arial" pitchFamily="34" charset="0"/>
              </a:rPr>
              <a:t>     a. An/a           b. An/an          c. A/an          d. A/a</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visited ____Ahmed last week.</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an              b. the               c. a               d. Nothing</a:t>
            </a:r>
          </a:p>
          <a:p>
            <a:pPr algn="l" rtl="1" eaLnBrk="1" hangingPunct="1"/>
            <a:r>
              <a:rPr lang="en-US" sz="2000" b="1" dirty="0" smtClean="0">
                <a:latin typeface="Arial" pitchFamily="34" charset="0"/>
                <a:cs typeface="Arial" pitchFamily="34" charset="0"/>
              </a:rPr>
              <a:t>4. The capital of Saudi Arabia is ____ Riyadh.</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Nothing    b. an                 c. a               d. the</a:t>
            </a:r>
          </a:p>
          <a:p>
            <a:pPr algn="l" rtl="1" eaLnBrk="1" hangingPunct="1"/>
            <a:r>
              <a:rPr lang="en-US" sz="2000" b="1" dirty="0" smtClean="0">
                <a:latin typeface="Arial" pitchFamily="34" charset="0"/>
                <a:cs typeface="Arial" pitchFamily="34" charset="0"/>
              </a:rPr>
              <a:t>5. I finished ____ unit in English language course.</a:t>
            </a:r>
          </a:p>
          <a:p>
            <a:pPr algn="l" rtl="1" eaLnBrk="1" hangingPunct="1"/>
            <a:r>
              <a:rPr lang="en-US" sz="2000" b="1" dirty="0" smtClean="0">
                <a:solidFill>
                  <a:srgbClr val="0070C0"/>
                </a:solidFill>
                <a:latin typeface="Arial" pitchFamily="34" charset="0"/>
                <a:cs typeface="Arial" pitchFamily="34" charset="0"/>
              </a:rPr>
              <a:t>     a. an             b. a                    c. three        d. few</a:t>
            </a:r>
          </a:p>
          <a:p>
            <a:pPr algn="l" rtl="1" eaLnBrk="1" hangingPunct="1"/>
            <a:r>
              <a:rPr lang="en-US" sz="2000" b="1" dirty="0" smtClean="0">
                <a:latin typeface="Arial" pitchFamily="34" charset="0"/>
                <a:cs typeface="Arial" pitchFamily="34" charset="0"/>
              </a:rPr>
              <a:t>6. I take___ umbrella when it rains.</a:t>
            </a:r>
          </a:p>
          <a:p>
            <a:pPr algn="l" rtl="1" eaLnBrk="1" hangingPunct="1"/>
            <a:r>
              <a:rPr lang="en-US" sz="2000" b="1" dirty="0" smtClean="0">
                <a:solidFill>
                  <a:srgbClr val="0070C0"/>
                </a:solidFill>
                <a:latin typeface="Arial" pitchFamily="34" charset="0"/>
                <a:cs typeface="Arial" pitchFamily="34" charset="0"/>
              </a:rPr>
              <a:t>     a. a               b. an                  c. two           d. several</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 The Definite Article: (The ) </a:t>
            </a:r>
            <a:r>
              <a:rPr lang="en-US" dirty="0" smtClean="0"/>
              <a:t> </a:t>
            </a:r>
            <a:endParaRPr lang="en-US" dirty="0"/>
          </a:p>
        </p:txBody>
      </p:sp>
      <p:sp>
        <p:nvSpPr>
          <p:cNvPr id="3" name="Content Placeholder 2"/>
          <p:cNvSpPr>
            <a:spLocks noGrp="1"/>
          </p:cNvSpPr>
          <p:nvPr>
            <p:ph idx="1"/>
          </p:nvPr>
        </p:nvSpPr>
        <p:spPr/>
        <p:txBody>
          <a:bodyPr/>
          <a:lstStyle/>
          <a:p>
            <a:pPr algn="l"/>
            <a:endParaRPr lang="en-US" sz="1800" b="1" dirty="0" smtClean="0"/>
          </a:p>
          <a:p>
            <a:pPr algn="l"/>
            <a:endParaRPr lang="en-US" sz="1800" b="1" dirty="0"/>
          </a:p>
          <a:p>
            <a:pPr algn="l"/>
            <a:r>
              <a:rPr lang="en-US" sz="2400" b="1" dirty="0" smtClean="0"/>
              <a:t>The</a:t>
            </a:r>
            <a:r>
              <a:rPr lang="en-US" sz="1800" b="1" dirty="0" smtClean="0"/>
              <a:t> = definite article (used with a specific object that both the speaker and the listener know)</a:t>
            </a:r>
            <a:r>
              <a:rPr lang="en-US" sz="1800" b="1" i="1" dirty="0" smtClean="0"/>
              <a:t/>
            </a:r>
            <a:br>
              <a:rPr lang="en-US" sz="1800" b="1" i="1" dirty="0" smtClean="0"/>
            </a:br>
            <a:r>
              <a:rPr lang="en-US" sz="1800" b="1" i="1" dirty="0" smtClean="0"/>
              <a:t>The car over there is fast.</a:t>
            </a:r>
            <a:br>
              <a:rPr lang="en-US" sz="1800" b="1" i="1" dirty="0" smtClean="0"/>
            </a:br>
            <a:r>
              <a:rPr lang="en-US" sz="1800" b="1" i="1" dirty="0" smtClean="0"/>
              <a:t>The teacher is very good, isn't he?</a:t>
            </a:r>
          </a:p>
          <a:p>
            <a:pPr algn="l"/>
            <a:endParaRPr lang="en-US" sz="1800" b="1" dirty="0" smtClean="0"/>
          </a:p>
          <a:p>
            <a:pPr algn="l"/>
            <a:r>
              <a:rPr lang="en-US" sz="1800" b="1" dirty="0" smtClean="0">
                <a:solidFill>
                  <a:srgbClr val="FF0000"/>
                </a:solidFill>
              </a:rPr>
              <a:t>The first time you speak of something use "a or an", the next time you repeat that object use "the". </a:t>
            </a:r>
            <a:r>
              <a:rPr lang="en-US" sz="1800" b="1" i="1" dirty="0" smtClean="0"/>
              <a:t/>
            </a:r>
            <a:br>
              <a:rPr lang="en-US" sz="1800" b="1" i="1" dirty="0" smtClean="0"/>
            </a:br>
            <a:r>
              <a:rPr lang="en-US" sz="1800" b="1" i="1" dirty="0" smtClean="0"/>
              <a:t>I live in </a:t>
            </a:r>
            <a:r>
              <a:rPr lang="en-US" sz="1800" b="1" i="1" u="sng" dirty="0" smtClean="0"/>
              <a:t>a</a:t>
            </a:r>
            <a:r>
              <a:rPr lang="en-US" sz="1800" b="1" i="1" dirty="0" smtClean="0"/>
              <a:t> house. </a:t>
            </a:r>
            <a:r>
              <a:rPr lang="en-US" sz="1800" b="1" i="1" u="sng" dirty="0" smtClean="0"/>
              <a:t>The</a:t>
            </a:r>
            <a:r>
              <a:rPr lang="en-US" sz="1800" b="1" i="1" dirty="0" smtClean="0"/>
              <a:t> house is quite old and has four </a:t>
            </a:r>
            <a:endParaRPr lang="en-US" sz="1800" b="1" dirty="0" smtClean="0"/>
          </a:p>
          <a:p>
            <a:pPr algn="l"/>
            <a:endParaRPr lang="en-US" sz="1800"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2400" dirty="0" smtClean="0">
                <a:solidFill>
                  <a:srgbClr val="FF0000"/>
                </a:solidFill>
              </a:rPr>
              <a:t>DO NOT use an article </a:t>
            </a:r>
            <a:r>
              <a:rPr lang="en-US" sz="2400" dirty="0" smtClean="0"/>
              <a:t>with countries, states, counties or provinces, lakes and mountains except when the country is a collection of states such as "The United States".</a:t>
            </a:r>
            <a:r>
              <a:rPr lang="en-US" sz="2400" i="1" dirty="0" smtClean="0"/>
              <a:t/>
            </a:r>
            <a:br>
              <a:rPr lang="en-US" sz="2400" i="1" dirty="0" smtClean="0"/>
            </a:br>
            <a:r>
              <a:rPr lang="en-US" sz="2400" i="1" dirty="0" smtClean="0"/>
              <a:t>He lives in Washington near Mount Rainier.</a:t>
            </a:r>
            <a:br>
              <a:rPr lang="en-US" sz="2400" i="1" dirty="0" smtClean="0"/>
            </a:br>
            <a:r>
              <a:rPr lang="en-US" sz="2400" i="1" dirty="0" smtClean="0"/>
              <a:t>They live in northern British Columbia.</a:t>
            </a:r>
          </a:p>
          <a:p>
            <a:pPr algn="l"/>
            <a:endParaRPr lang="en-US" sz="2400" dirty="0" smtClean="0"/>
          </a:p>
          <a:p>
            <a:pPr algn="l"/>
            <a:r>
              <a:rPr lang="en-US" sz="2400" dirty="0" smtClean="0">
                <a:solidFill>
                  <a:srgbClr val="FF0000"/>
                </a:solidFill>
              </a:rPr>
              <a:t>Use an article </a:t>
            </a:r>
            <a:r>
              <a:rPr lang="en-US" sz="2400" dirty="0" smtClean="0"/>
              <a:t>with bodies of water, oceans and seas - </a:t>
            </a:r>
            <a:r>
              <a:rPr lang="en-US" sz="2400" i="1" dirty="0" smtClean="0"/>
              <a:t/>
            </a:r>
            <a:br>
              <a:rPr lang="en-US" sz="2400" i="1" dirty="0" smtClean="0"/>
            </a:br>
            <a:r>
              <a:rPr lang="en-US" sz="2400" i="1" dirty="0" smtClean="0"/>
              <a:t>My country is on the Pacific Ocean</a:t>
            </a:r>
          </a:p>
          <a:p>
            <a:pPr algn="l"/>
            <a:endParaRPr lang="en-US" sz="1800" dirty="0" smtClean="0"/>
          </a:p>
          <a:p>
            <a:pPr algn="l"/>
            <a:endParaRPr lang="en-US" sz="18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solidFill>
                  <a:srgbClr val="FF0000"/>
                </a:solidFill>
              </a:rPr>
              <a:t>DO NOT use an article </a:t>
            </a:r>
            <a:r>
              <a:rPr lang="en-US" sz="1800" dirty="0" smtClean="0"/>
              <a:t>when you are speaking about things </a:t>
            </a:r>
            <a:r>
              <a:rPr lang="en-US" sz="1800" u="sng" dirty="0" smtClean="0"/>
              <a:t>in general</a:t>
            </a:r>
            <a:r>
              <a:rPr lang="en-US" sz="1800" dirty="0" smtClean="0"/>
              <a:t> </a:t>
            </a:r>
            <a:r>
              <a:rPr lang="en-US" sz="1800" i="1" dirty="0" smtClean="0"/>
              <a:t/>
            </a:r>
            <a:br>
              <a:rPr lang="en-US" sz="1800" i="1" dirty="0" smtClean="0"/>
            </a:br>
            <a:r>
              <a:rPr lang="en-US" sz="1800" i="1" dirty="0" smtClean="0"/>
              <a:t>I like Russian tea.</a:t>
            </a:r>
            <a:br>
              <a:rPr lang="en-US" sz="1800" i="1" dirty="0" smtClean="0"/>
            </a:br>
            <a:r>
              <a:rPr lang="en-US" sz="1800" i="1" dirty="0" smtClean="0"/>
              <a:t>She likes reading books.</a:t>
            </a:r>
          </a:p>
          <a:p>
            <a:pPr algn="l"/>
            <a:endParaRPr lang="en-US" sz="1800" i="1" dirty="0" smtClean="0"/>
          </a:p>
          <a:p>
            <a:pPr algn="l"/>
            <a:endParaRPr lang="en-US" sz="1800" dirty="0" smtClean="0"/>
          </a:p>
          <a:p>
            <a:pPr algn="l"/>
            <a:r>
              <a:rPr lang="en-US" sz="1800" dirty="0" smtClean="0">
                <a:solidFill>
                  <a:srgbClr val="FF0000"/>
                </a:solidFill>
              </a:rPr>
              <a:t>DO NOT use an article </a:t>
            </a:r>
            <a:r>
              <a:rPr lang="en-US" sz="1800" dirty="0" smtClean="0"/>
              <a:t>when you are speaking about meals, places (in certain occasions), and transport</a:t>
            </a:r>
            <a:r>
              <a:rPr lang="en-US" sz="1800" i="1" dirty="0" smtClean="0"/>
              <a:t/>
            </a:r>
            <a:br>
              <a:rPr lang="en-US" sz="1800" i="1" dirty="0" smtClean="0"/>
            </a:br>
            <a:r>
              <a:rPr lang="en-US" sz="1800" i="1" dirty="0" smtClean="0"/>
              <a:t>He has breakfast at home.</a:t>
            </a:r>
            <a:br>
              <a:rPr lang="en-US" sz="1800" i="1" dirty="0" smtClean="0"/>
            </a:br>
            <a:r>
              <a:rPr lang="en-US" sz="1800" i="1" dirty="0" smtClean="0"/>
              <a:t>I go to university.</a:t>
            </a:r>
            <a:br>
              <a:rPr lang="en-US" sz="1800" i="1" dirty="0" smtClean="0"/>
            </a:br>
            <a:r>
              <a:rPr lang="en-US" sz="1800" i="1" dirty="0" smtClean="0"/>
              <a:t>He comes to work by taxi.</a:t>
            </a:r>
            <a:endParaRPr lang="en-US" sz="1800" dirty="0" smtClean="0"/>
          </a:p>
          <a:p>
            <a:pPr algn="l"/>
            <a:endParaRPr lang="en-US" sz="18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 Word &amp; Pronoun Reference</a:t>
            </a:r>
            <a:br>
              <a:rPr lang="en-US" sz="3600" b="1" dirty="0" smtClean="0">
                <a:solidFill>
                  <a:srgbClr val="C00000"/>
                </a:solidFill>
              </a:rPr>
            </a:br>
            <a:r>
              <a:rPr lang="en-US" sz="2800" b="1" dirty="0" smtClean="0">
                <a:solidFill>
                  <a:srgbClr val="7030A0"/>
                </a:solidFill>
              </a:rPr>
              <a:t>A. Personal Pronouns</a:t>
            </a: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6" name="جدول 5"/>
          <p:cNvGraphicFramePr>
            <a:graphicFrameLocks noGrp="1"/>
          </p:cNvGraphicFramePr>
          <p:nvPr/>
        </p:nvGraphicFramePr>
        <p:xfrm>
          <a:off x="350292" y="1600200"/>
          <a:ext cx="9352128" cy="3657600"/>
        </p:xfrm>
        <a:graphic>
          <a:graphicData uri="http://schemas.openxmlformats.org/drawingml/2006/table">
            <a:tbl>
              <a:tblPr rtl="1" firstRow="1" bandRow="1">
                <a:tableStyleId>{5C22544A-7EE6-4342-B048-85BDC9FD1C3A}</a:tableStyleId>
              </a:tblPr>
              <a:tblGrid>
                <a:gridCol w="2871715"/>
                <a:gridCol w="1400153"/>
                <a:gridCol w="1615248"/>
                <a:gridCol w="1307528"/>
                <a:gridCol w="1210102"/>
                <a:gridCol w="947382"/>
              </a:tblGrid>
              <a:tr h="372049">
                <a:tc>
                  <a:txBody>
                    <a:bodyPr/>
                    <a:lstStyle/>
                    <a:p>
                      <a:pPr rtl="1"/>
                      <a:r>
                        <a:rPr lang="en-US" sz="2400" dirty="0" smtClean="0"/>
                        <a:t>Reflexives  </a:t>
                      </a:r>
                      <a:endParaRPr lang="ar-SA" sz="2400" dirty="0"/>
                    </a:p>
                  </a:txBody>
                  <a:tcPr/>
                </a:tc>
                <a:tc>
                  <a:txBody>
                    <a:bodyPr/>
                    <a:lstStyle/>
                    <a:p>
                      <a:pPr rtl="1"/>
                      <a:r>
                        <a:rPr lang="en-US" sz="2000" dirty="0" smtClean="0"/>
                        <a:t>Possessive</a:t>
                      </a:r>
                      <a:endParaRPr lang="ar-SA" sz="2000" dirty="0"/>
                    </a:p>
                  </a:txBody>
                  <a:tcPr/>
                </a:tc>
                <a:tc>
                  <a:txBody>
                    <a:bodyPr/>
                    <a:lstStyle/>
                    <a:p>
                      <a:pPr rtl="1"/>
                      <a:r>
                        <a:rPr lang="en-US" sz="2400" dirty="0" smtClean="0"/>
                        <a:t>Possessive </a:t>
                      </a:r>
                      <a:endParaRPr lang="ar-SA" sz="2400" dirty="0"/>
                    </a:p>
                  </a:txBody>
                  <a:tcPr/>
                </a:tc>
                <a:tc>
                  <a:txBody>
                    <a:bodyPr/>
                    <a:lstStyle/>
                    <a:p>
                      <a:pPr rtl="1"/>
                      <a:r>
                        <a:rPr lang="en-US" sz="2400" dirty="0" smtClean="0"/>
                        <a:t>Object</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Myself</a:t>
                      </a:r>
                      <a:endParaRPr lang="ar-SA" sz="2400" dirty="0"/>
                    </a:p>
                  </a:txBody>
                  <a:tcPr/>
                </a:tc>
                <a:tc>
                  <a:txBody>
                    <a:bodyPr/>
                    <a:lstStyle/>
                    <a:p>
                      <a:pPr rtl="1"/>
                      <a:r>
                        <a:rPr lang="en-US" sz="2400" dirty="0" smtClean="0"/>
                        <a:t>Mine</a:t>
                      </a:r>
                      <a:endParaRPr lang="ar-SA" sz="2400" dirty="0"/>
                    </a:p>
                  </a:txBody>
                  <a:tcPr/>
                </a:tc>
                <a:tc>
                  <a:txBody>
                    <a:bodyPr/>
                    <a:lstStyle/>
                    <a:p>
                      <a:pPr rtl="1"/>
                      <a:r>
                        <a:rPr lang="en-US" sz="2400" dirty="0" smtClean="0"/>
                        <a:t>My</a:t>
                      </a:r>
                      <a:endParaRPr lang="ar-SA" sz="2400" dirty="0"/>
                    </a:p>
                  </a:txBody>
                  <a:tcPr/>
                </a:tc>
                <a:tc>
                  <a:txBody>
                    <a:bodyPr/>
                    <a:lstStyle/>
                    <a:p>
                      <a:pPr rtl="1"/>
                      <a:r>
                        <a:rPr lang="en-US" sz="2400" dirty="0" smtClean="0"/>
                        <a:t>Me</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Himself</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Him</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Herself</a:t>
                      </a:r>
                      <a:endParaRPr lang="ar-SA" sz="2400" dirty="0"/>
                    </a:p>
                  </a:txBody>
                  <a:tcPr/>
                </a:tc>
                <a:tc>
                  <a:txBody>
                    <a:bodyPr/>
                    <a:lstStyle/>
                    <a:p>
                      <a:pPr rtl="1"/>
                      <a:r>
                        <a:rPr lang="en-US" sz="2400" dirty="0" smtClean="0"/>
                        <a:t>Hers</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Itself</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Yourself / yourselves</a:t>
                      </a:r>
                      <a:endParaRPr lang="ar-SA" sz="2400" dirty="0"/>
                    </a:p>
                  </a:txBody>
                  <a:tcPr/>
                </a:tc>
                <a:tc>
                  <a:txBody>
                    <a:bodyPr/>
                    <a:lstStyle/>
                    <a:p>
                      <a:pPr rtl="1"/>
                      <a:r>
                        <a:rPr lang="en-US" sz="2400" dirty="0" smtClean="0"/>
                        <a:t>Yours</a:t>
                      </a:r>
                      <a:endParaRPr lang="ar-SA" sz="2400" dirty="0"/>
                    </a:p>
                  </a:txBody>
                  <a:tcPr/>
                </a:tc>
                <a:tc>
                  <a:txBody>
                    <a:bodyPr/>
                    <a:lstStyle/>
                    <a:p>
                      <a:pPr rtl="1"/>
                      <a:r>
                        <a:rPr lang="en-US" sz="2400" dirty="0" smtClean="0"/>
                        <a:t>Your</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Ourselves</a:t>
                      </a:r>
                      <a:endParaRPr lang="ar-SA" sz="2400" dirty="0"/>
                    </a:p>
                  </a:txBody>
                  <a:tcPr/>
                </a:tc>
                <a:tc>
                  <a:txBody>
                    <a:bodyPr/>
                    <a:lstStyle/>
                    <a:p>
                      <a:pPr rtl="1"/>
                      <a:r>
                        <a:rPr lang="en-US" sz="2400" dirty="0" smtClean="0"/>
                        <a:t>Ours</a:t>
                      </a:r>
                      <a:endParaRPr lang="ar-SA" sz="2400" dirty="0"/>
                    </a:p>
                  </a:txBody>
                  <a:tcPr/>
                </a:tc>
                <a:tc>
                  <a:txBody>
                    <a:bodyPr/>
                    <a:lstStyle/>
                    <a:p>
                      <a:pPr rtl="1"/>
                      <a:r>
                        <a:rPr lang="en-US" sz="2400" dirty="0" smtClean="0"/>
                        <a:t>Our</a:t>
                      </a:r>
                      <a:endParaRPr lang="ar-SA" sz="2400" dirty="0"/>
                    </a:p>
                  </a:txBody>
                  <a:tcPr/>
                </a:tc>
                <a:tc>
                  <a:txBody>
                    <a:bodyPr/>
                    <a:lstStyle/>
                    <a:p>
                      <a:pPr rtl="1"/>
                      <a:r>
                        <a:rPr lang="en-US" sz="2400" dirty="0" smtClean="0"/>
                        <a:t>Us</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themselves</a:t>
                      </a:r>
                      <a:endParaRPr lang="ar-SA" sz="2400" dirty="0"/>
                    </a:p>
                  </a:txBody>
                  <a:tcPr/>
                </a:tc>
                <a:tc>
                  <a:txBody>
                    <a:bodyPr/>
                    <a:lstStyle/>
                    <a:p>
                      <a:pPr rtl="1"/>
                      <a:r>
                        <a:rPr lang="en-US" sz="2400" dirty="0" smtClean="0"/>
                        <a:t>theirs</a:t>
                      </a:r>
                      <a:endParaRPr lang="ar-SA" sz="2400" dirty="0"/>
                    </a:p>
                  </a:txBody>
                  <a:tcPr/>
                </a:tc>
                <a:tc>
                  <a:txBody>
                    <a:bodyPr/>
                    <a:lstStyle/>
                    <a:p>
                      <a:pPr rtl="1"/>
                      <a:r>
                        <a:rPr lang="en-US" sz="2400" dirty="0" smtClean="0"/>
                        <a:t>their</a:t>
                      </a:r>
                      <a:endParaRPr lang="ar-SA" sz="2400" dirty="0"/>
                    </a:p>
                  </a:txBody>
                  <a:tcPr/>
                </a:tc>
                <a:tc>
                  <a:txBody>
                    <a:bodyPr/>
                    <a:lstStyle/>
                    <a:p>
                      <a:pPr rtl="1"/>
                      <a:r>
                        <a:rPr lang="en-US" sz="2400" dirty="0" smtClean="0"/>
                        <a:t>them</a:t>
                      </a:r>
                      <a:endParaRPr lang="ar-SA" sz="2400" dirty="0"/>
                    </a:p>
                  </a:txBody>
                  <a:tcPr/>
                </a:tc>
                <a:tc>
                  <a:txBody>
                    <a:bodyPr/>
                    <a:lstStyle/>
                    <a:p>
                      <a:pPr rtl="1"/>
                      <a:r>
                        <a:rPr lang="en-US" sz="2400" dirty="0" smtClean="0"/>
                        <a:t> They</a:t>
                      </a:r>
                      <a:r>
                        <a:rPr lang="ar-SA" sz="2400" dirty="0" smtClean="0"/>
                        <a:t> </a:t>
                      </a:r>
                      <a:endParaRPr lang="ar-SA" sz="2400" dirty="0"/>
                    </a:p>
                  </a:txBody>
                  <a:tcPr/>
                </a:tc>
                <a:tc>
                  <a:txBody>
                    <a:bodyPr/>
                    <a:lstStyle/>
                    <a:p>
                      <a:pPr rtl="1"/>
                      <a:r>
                        <a:rPr lang="ar-SA" sz="2400" dirty="0" smtClean="0"/>
                        <a:t>7</a:t>
                      </a:r>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sz="half" idx="13"/>
          </p:nvPr>
        </p:nvSpPr>
        <p:spPr/>
        <p:txBody>
          <a:bodyPr/>
          <a:lstStyle/>
          <a:p>
            <a:pPr algn="l"/>
            <a:r>
              <a:rPr lang="en-US" sz="1800" b="1" dirty="0" smtClean="0"/>
              <a:t>Object Pronouns - me, you, him, her, it, us, you, them </a:t>
            </a:r>
            <a:r>
              <a:rPr lang="en-US" sz="1800" dirty="0" smtClean="0"/>
              <a:t>serve as the object of a verb:</a:t>
            </a:r>
          </a:p>
          <a:p>
            <a:pPr algn="l"/>
            <a:r>
              <a:rPr lang="en-US" sz="1800" dirty="0" smtClean="0"/>
              <a:t>Give </a:t>
            </a:r>
            <a:r>
              <a:rPr lang="en-US" sz="1800" b="1" dirty="0" smtClean="0"/>
              <a:t>me</a:t>
            </a:r>
            <a:r>
              <a:rPr lang="en-US" sz="1800" dirty="0" smtClean="0"/>
              <a:t> the book.</a:t>
            </a:r>
            <a:br>
              <a:rPr lang="en-US" sz="1800" dirty="0" smtClean="0"/>
            </a:br>
            <a:r>
              <a:rPr lang="en-US" sz="1800" dirty="0" smtClean="0"/>
              <a:t>He told </a:t>
            </a:r>
            <a:r>
              <a:rPr lang="en-US" sz="1800" b="1" dirty="0" smtClean="0"/>
              <a:t>you</a:t>
            </a:r>
            <a:r>
              <a:rPr lang="en-US" sz="1800" dirty="0" smtClean="0"/>
              <a:t> to come tonight.</a:t>
            </a:r>
            <a:br>
              <a:rPr lang="en-US" sz="1800" dirty="0" smtClean="0"/>
            </a:br>
            <a:r>
              <a:rPr lang="en-US" sz="1800" dirty="0" smtClean="0"/>
              <a:t>She asked </a:t>
            </a:r>
            <a:r>
              <a:rPr lang="en-US" sz="1800" b="1" dirty="0" smtClean="0"/>
              <a:t>him </a:t>
            </a:r>
            <a:r>
              <a:rPr lang="en-US" sz="1800" dirty="0" smtClean="0"/>
              <a:t>to help.</a:t>
            </a:r>
            <a:br>
              <a:rPr lang="en-US" sz="1800" dirty="0" smtClean="0"/>
            </a:br>
            <a:r>
              <a:rPr lang="en-US" sz="1800" dirty="0" smtClean="0"/>
              <a:t>They visited </a:t>
            </a:r>
            <a:r>
              <a:rPr lang="en-US" sz="1800" b="1" dirty="0" smtClean="0"/>
              <a:t>her </a:t>
            </a:r>
            <a:r>
              <a:rPr lang="en-US" sz="1800" dirty="0" smtClean="0"/>
              <a:t>when they came to New York.</a:t>
            </a:r>
            <a:br>
              <a:rPr lang="en-US" sz="1800" dirty="0" smtClean="0"/>
            </a:br>
            <a:r>
              <a:rPr lang="en-US" sz="1800" dirty="0" smtClean="0"/>
              <a:t>She bought </a:t>
            </a:r>
            <a:r>
              <a:rPr lang="en-US" sz="1800" b="1" dirty="0" smtClean="0"/>
              <a:t>it </a:t>
            </a:r>
            <a:r>
              <a:rPr lang="en-US" sz="1800" dirty="0" smtClean="0"/>
              <a:t>at the store.</a:t>
            </a:r>
            <a:br>
              <a:rPr lang="en-US" sz="1800" dirty="0" smtClean="0"/>
            </a:br>
            <a:r>
              <a:rPr lang="en-US" sz="1800" dirty="0" smtClean="0"/>
              <a:t>He picked </a:t>
            </a:r>
            <a:r>
              <a:rPr lang="en-US" sz="1800" b="1" dirty="0" smtClean="0"/>
              <a:t>us </a:t>
            </a:r>
            <a:r>
              <a:rPr lang="en-US" sz="1800" dirty="0" smtClean="0"/>
              <a:t>up at the airport.</a:t>
            </a:r>
            <a:br>
              <a:rPr lang="en-US" sz="1800" dirty="0" smtClean="0"/>
            </a:br>
            <a:r>
              <a:rPr lang="en-US" sz="1800" dirty="0" smtClean="0"/>
              <a:t>The teacher asked </a:t>
            </a:r>
            <a:r>
              <a:rPr lang="en-US" sz="1800" b="1" dirty="0" smtClean="0"/>
              <a:t>you </a:t>
            </a:r>
            <a:r>
              <a:rPr lang="en-US" sz="1800" dirty="0" smtClean="0"/>
              <a:t>to finish your homework.</a:t>
            </a:r>
            <a:br>
              <a:rPr lang="en-US" sz="1800" dirty="0" smtClean="0"/>
            </a:br>
            <a:r>
              <a:rPr lang="en-US" sz="1800" dirty="0" smtClean="0"/>
              <a:t>I invited </a:t>
            </a:r>
            <a:r>
              <a:rPr lang="en-US" sz="1800" b="1" dirty="0" smtClean="0"/>
              <a:t>them </a:t>
            </a:r>
            <a:r>
              <a:rPr lang="en-US" sz="1800" dirty="0" smtClean="0"/>
              <a:t>to a party.</a:t>
            </a:r>
          </a:p>
          <a:p>
            <a:pPr algn="l"/>
            <a:endParaRPr lang="en-US" sz="1800" dirty="0"/>
          </a:p>
        </p:txBody>
      </p:sp>
      <p:sp>
        <p:nvSpPr>
          <p:cNvPr id="3" name="Content Placeholder 2"/>
          <p:cNvSpPr>
            <a:spLocks noGrp="1"/>
          </p:cNvSpPr>
          <p:nvPr>
            <p:ph sz="half" idx="1"/>
          </p:nvPr>
        </p:nvSpPr>
        <p:spPr/>
        <p:txBody>
          <a:bodyPr/>
          <a:lstStyle/>
          <a:p>
            <a:pPr algn="l"/>
            <a:r>
              <a:rPr lang="en-US" sz="1800" b="1" dirty="0" smtClean="0"/>
              <a:t>Subject Pronouns - I, you, he, she, it, we, you, they</a:t>
            </a:r>
            <a:r>
              <a:rPr lang="en-US" sz="1800" dirty="0" smtClean="0"/>
              <a:t> function as the </a:t>
            </a:r>
            <a:r>
              <a:rPr lang="en-US" sz="1800" i="1" dirty="0" smtClean="0"/>
              <a:t>subject</a:t>
            </a:r>
            <a:r>
              <a:rPr lang="en-US" sz="1800" dirty="0" smtClean="0"/>
              <a:t> of a sentence: </a:t>
            </a:r>
          </a:p>
          <a:p>
            <a:pPr algn="l"/>
            <a:r>
              <a:rPr lang="en-US" sz="1800" b="1" dirty="0" smtClean="0"/>
              <a:t>I</a:t>
            </a:r>
            <a:r>
              <a:rPr lang="en-US" sz="1800" dirty="0" smtClean="0"/>
              <a:t> live in New York.</a:t>
            </a:r>
            <a:br>
              <a:rPr lang="en-US" sz="1800" dirty="0" smtClean="0"/>
            </a:br>
            <a:r>
              <a:rPr lang="en-US" sz="1800" dirty="0" smtClean="0"/>
              <a:t>Do </a:t>
            </a:r>
            <a:r>
              <a:rPr lang="en-US" sz="1800" b="1" dirty="0" smtClean="0"/>
              <a:t>you</a:t>
            </a:r>
            <a:r>
              <a:rPr lang="en-US" sz="1800" dirty="0" smtClean="0"/>
              <a:t> like playing tennis?</a:t>
            </a:r>
            <a:br>
              <a:rPr lang="en-US" sz="1800" dirty="0" smtClean="0"/>
            </a:br>
            <a:r>
              <a:rPr lang="en-US" sz="1800" b="1" dirty="0" smtClean="0"/>
              <a:t>He</a:t>
            </a:r>
            <a:r>
              <a:rPr lang="en-US" sz="1800" dirty="0" smtClean="0"/>
              <a:t> doesn't want to come this evening.</a:t>
            </a:r>
            <a:br>
              <a:rPr lang="en-US" sz="1800" dirty="0" smtClean="0"/>
            </a:br>
            <a:r>
              <a:rPr lang="en-US" sz="1800" b="1" dirty="0" smtClean="0"/>
              <a:t>She</a:t>
            </a:r>
            <a:r>
              <a:rPr lang="en-US" sz="1800" dirty="0" smtClean="0"/>
              <a:t> works in London.</a:t>
            </a:r>
            <a:br>
              <a:rPr lang="en-US" sz="1800" dirty="0" smtClean="0"/>
            </a:br>
            <a:r>
              <a:rPr lang="en-US" sz="1800" b="1" dirty="0" smtClean="0"/>
              <a:t>It</a:t>
            </a:r>
            <a:r>
              <a:rPr lang="en-US" sz="1800" dirty="0" smtClean="0"/>
              <a:t> won't be easy.</a:t>
            </a:r>
            <a:br>
              <a:rPr lang="en-US" sz="1800" dirty="0" smtClean="0"/>
            </a:br>
            <a:r>
              <a:rPr lang="en-US" sz="1800" b="1" dirty="0" smtClean="0"/>
              <a:t>We</a:t>
            </a:r>
            <a:r>
              <a:rPr lang="en-US" sz="1800" dirty="0" smtClean="0"/>
              <a:t> are studying pronouns at the moment.</a:t>
            </a:r>
            <a:br>
              <a:rPr lang="en-US" sz="1800" dirty="0" smtClean="0"/>
            </a:br>
            <a:r>
              <a:rPr lang="en-US" sz="1800" b="1" dirty="0" smtClean="0"/>
              <a:t>You</a:t>
            </a:r>
            <a:r>
              <a:rPr lang="en-US" sz="1800" dirty="0" smtClean="0"/>
              <a:t> went to Paris last year, didn't you?</a:t>
            </a:r>
            <a:br>
              <a:rPr lang="en-US" sz="1800" dirty="0" smtClean="0"/>
            </a:br>
            <a:r>
              <a:rPr lang="en-US" sz="1800" b="1" dirty="0" smtClean="0"/>
              <a:t>They</a:t>
            </a:r>
            <a:r>
              <a:rPr lang="en-US" sz="1800" dirty="0" smtClean="0"/>
              <a:t> bought a new car last month.</a:t>
            </a:r>
          </a:p>
          <a:p>
            <a:pPr algn="l"/>
            <a:endParaRPr lang="en-US" sz="18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pPr algn="l"/>
            <a:r>
              <a:rPr lang="en-US" sz="1800" b="1" dirty="0" smtClean="0"/>
              <a:t>P</a:t>
            </a:r>
            <a:r>
              <a:rPr lang="en-US" sz="1800" b="1" u="sng" dirty="0" smtClean="0"/>
              <a:t>osse</a:t>
            </a:r>
            <a:r>
              <a:rPr lang="en-US" sz="1800" b="1" dirty="0" smtClean="0"/>
              <a:t>ssive Pronouns - mine, yours, his, hers, its, ours, yours, theirs</a:t>
            </a:r>
            <a:r>
              <a:rPr lang="en-US" sz="1800" dirty="0" smtClean="0"/>
              <a:t> show that something belongs to someone. Note that the possessive pronouns are similar to possessive adjectives (my, his, her). The difference is that the object follows the possessive adjective but does not follow the possessive pronoun. For example </a:t>
            </a:r>
          </a:p>
          <a:p>
            <a:pPr algn="l"/>
            <a:r>
              <a:rPr lang="en-US" sz="1800" dirty="0"/>
              <a:t>	</a:t>
            </a:r>
            <a:r>
              <a:rPr lang="en-US" sz="1800" dirty="0" smtClean="0"/>
              <a:t>- Possessive Pronoun: That book is </a:t>
            </a:r>
            <a:r>
              <a:rPr lang="en-US" sz="1800" u="sng" dirty="0" smtClean="0"/>
              <a:t>mine</a:t>
            </a:r>
            <a:r>
              <a:rPr lang="en-US" sz="1800" dirty="0" smtClean="0"/>
              <a:t>.	   - Possessive Adjective: That is </a:t>
            </a:r>
            <a:r>
              <a:rPr lang="en-US" sz="1800" u="sng" dirty="0" smtClean="0"/>
              <a:t>my book</a:t>
            </a:r>
            <a:r>
              <a:rPr lang="en-US" sz="1800" dirty="0" smtClean="0"/>
              <a:t>.</a:t>
            </a:r>
          </a:p>
          <a:p>
            <a:pPr algn="l"/>
            <a:endParaRPr lang="en-US" sz="1800" dirty="0" smtClean="0"/>
          </a:p>
          <a:p>
            <a:pPr algn="l"/>
            <a:r>
              <a:rPr lang="en-US" sz="1800" u="sng" dirty="0" smtClean="0"/>
              <a:t>More examples:</a:t>
            </a:r>
          </a:p>
          <a:p>
            <a:pPr algn="l"/>
            <a:r>
              <a:rPr lang="en-US" sz="1800" dirty="0" smtClean="0"/>
              <a:t>	That house is </a:t>
            </a:r>
            <a:r>
              <a:rPr lang="en-US" sz="1800" b="1" dirty="0" smtClean="0"/>
              <a:t>mine</a:t>
            </a:r>
            <a:r>
              <a:rPr lang="en-US" sz="1800" dirty="0" smtClean="0"/>
              <a:t>. </a:t>
            </a:r>
            <a:br>
              <a:rPr lang="en-US" sz="1800" dirty="0" smtClean="0"/>
            </a:br>
            <a:r>
              <a:rPr lang="en-US" sz="1800" dirty="0" smtClean="0"/>
              <a:t>This is </a:t>
            </a:r>
            <a:r>
              <a:rPr lang="en-US" sz="1800" b="1" dirty="0" smtClean="0"/>
              <a:t>yours</a:t>
            </a:r>
            <a:r>
              <a:rPr lang="en-US" sz="1800" dirty="0" smtClean="0"/>
              <a:t>.</a:t>
            </a:r>
            <a:br>
              <a:rPr lang="en-US" sz="1800" dirty="0" smtClean="0"/>
            </a:br>
            <a:r>
              <a:rPr lang="en-US" sz="1800" dirty="0" smtClean="0"/>
              <a:t>I'm sorry, that's </a:t>
            </a:r>
            <a:r>
              <a:rPr lang="en-US" sz="1800" b="1" dirty="0" smtClean="0"/>
              <a:t>his</a:t>
            </a:r>
            <a:r>
              <a:rPr lang="en-US" sz="1800" dirty="0" smtClean="0"/>
              <a:t>.</a:t>
            </a:r>
            <a:br>
              <a:rPr lang="en-US" sz="1800" dirty="0" smtClean="0"/>
            </a:br>
            <a:r>
              <a:rPr lang="en-US" sz="1800" dirty="0" smtClean="0"/>
              <a:t>Those books are </a:t>
            </a:r>
            <a:r>
              <a:rPr lang="en-US" sz="1800" b="1" dirty="0" smtClean="0"/>
              <a:t>hers</a:t>
            </a:r>
            <a:r>
              <a:rPr lang="en-US" sz="1800" dirty="0" smtClean="0"/>
              <a:t>.</a:t>
            </a:r>
            <a:br>
              <a:rPr lang="en-US" sz="1800" dirty="0" smtClean="0"/>
            </a:br>
            <a:r>
              <a:rPr lang="en-US" sz="1800" dirty="0" smtClean="0"/>
              <a:t>Those students are </a:t>
            </a:r>
            <a:r>
              <a:rPr lang="en-US" sz="1800" b="1" dirty="0" smtClean="0"/>
              <a:t>ours</a:t>
            </a:r>
            <a:r>
              <a:rPr lang="en-US" sz="1800" dirty="0" smtClean="0"/>
              <a:t>.</a:t>
            </a:r>
            <a:br>
              <a:rPr lang="en-US" sz="1800" dirty="0" smtClean="0"/>
            </a:br>
            <a:r>
              <a:rPr lang="en-US" sz="1800" dirty="0" smtClean="0"/>
              <a:t>Look over there, those seats are </a:t>
            </a:r>
            <a:r>
              <a:rPr lang="en-US" sz="1800" b="1" dirty="0" smtClean="0"/>
              <a:t>yours</a:t>
            </a:r>
            <a:r>
              <a:rPr lang="en-US" sz="1800" dirty="0" smtClean="0"/>
              <a:t>.</a:t>
            </a:r>
            <a:br>
              <a:rPr lang="en-US" sz="1800" dirty="0" smtClean="0"/>
            </a:br>
            <a:r>
              <a:rPr lang="en-US" sz="1800" b="1" dirty="0" smtClean="0"/>
              <a:t>Theirs </a:t>
            </a:r>
            <a:r>
              <a:rPr lang="en-US" sz="1800" dirty="0" smtClean="0"/>
              <a:t>will be green.</a:t>
            </a:r>
          </a:p>
          <a:p>
            <a:pPr algn="l"/>
            <a:endParaRPr lang="en-US" sz="18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a:t>
            </a:r>
            <a:r>
              <a:rPr lang="en-US" sz="3600" b="1" smtClean="0">
                <a:solidFill>
                  <a:srgbClr val="C00000"/>
                </a:solidFill>
              </a:rPr>
              <a:t>.  </a:t>
            </a:r>
            <a:r>
              <a:rPr lang="en-US" sz="3600" b="1" dirty="0" smtClean="0">
                <a:solidFill>
                  <a:srgbClr val="C00000"/>
                </a:solidFill>
              </a:rPr>
              <a:t>Pronoun Reference</a:t>
            </a:r>
            <a:br>
              <a:rPr lang="en-US" sz="3600" b="1" dirty="0" smtClean="0">
                <a:solidFill>
                  <a:srgbClr val="C00000"/>
                </a:solidFill>
              </a:rPr>
            </a:br>
            <a:r>
              <a:rPr lang="en-US" sz="3600" b="1" dirty="0" smtClean="0">
                <a:solidFill>
                  <a:srgbClr val="C00000"/>
                </a:solidFill>
              </a:rPr>
              <a:t>B. </a:t>
            </a:r>
            <a:r>
              <a:rPr lang="en-US" sz="2800" b="1" dirty="0" smtClean="0">
                <a:solidFill>
                  <a:srgbClr val="7030A0"/>
                </a:solidFill>
              </a:rPr>
              <a:t>Demonstrative Pronouns</a:t>
            </a:r>
            <a:endParaRPr lang="en-US" sz="3600" b="1" dirty="0">
              <a:solidFill>
                <a:srgbClr val="7030A0"/>
              </a:solidFill>
            </a:endParaRPr>
          </a:p>
        </p:txBody>
      </p:sp>
      <p:sp>
        <p:nvSpPr>
          <p:cNvPr id="7171" name="Text Placeholder 5"/>
          <p:cNvSpPr>
            <a:spLocks noGrp="1"/>
          </p:cNvSpPr>
          <p:nvPr>
            <p:ph idx="1"/>
          </p:nvPr>
        </p:nvSpPr>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sp>
        <p:nvSpPr>
          <p:cNvPr id="9" name="TextBox 8"/>
          <p:cNvSpPr txBox="1"/>
          <p:nvPr/>
        </p:nvSpPr>
        <p:spPr>
          <a:xfrm>
            <a:off x="304800" y="3505200"/>
            <a:ext cx="8839200" cy="2308324"/>
          </a:xfrm>
          <a:prstGeom prst="rect">
            <a:avLst/>
          </a:prstGeom>
          <a:noFill/>
        </p:spPr>
        <p:txBody>
          <a:bodyPr wrap="square" rtlCol="0">
            <a:spAutoFit/>
          </a:bodyPr>
          <a:lstStyle/>
          <a:p>
            <a:pPr algn="l"/>
            <a:r>
              <a:rPr lang="en-US" b="1" dirty="0" smtClean="0"/>
              <a:t>Demonstrative Pronouns - this, that, these, those</a:t>
            </a:r>
            <a:r>
              <a:rPr lang="en-US" dirty="0" smtClean="0"/>
              <a:t> refer to things. 'this' and 'these' refer to something that is near. 'that' and 'those' refer to things that are farther away.</a:t>
            </a:r>
          </a:p>
          <a:p>
            <a:pPr algn="l"/>
            <a:endParaRPr lang="en-US" b="1" dirty="0" smtClean="0"/>
          </a:p>
          <a:p>
            <a:pPr algn="l"/>
            <a:r>
              <a:rPr lang="en-US" b="1" dirty="0" smtClean="0"/>
              <a:t>This</a:t>
            </a:r>
            <a:r>
              <a:rPr lang="en-US" dirty="0" smtClean="0"/>
              <a:t> is my house.</a:t>
            </a:r>
            <a:br>
              <a:rPr lang="en-US" dirty="0" smtClean="0"/>
            </a:br>
            <a:r>
              <a:rPr lang="en-US" b="1" dirty="0" smtClean="0"/>
              <a:t>That</a:t>
            </a:r>
            <a:r>
              <a:rPr lang="en-US" dirty="0" smtClean="0"/>
              <a:t> is our car over there.</a:t>
            </a:r>
            <a:br>
              <a:rPr lang="en-US" dirty="0" smtClean="0"/>
            </a:br>
            <a:r>
              <a:rPr lang="en-US" b="1" dirty="0" smtClean="0"/>
              <a:t>These</a:t>
            </a:r>
            <a:r>
              <a:rPr lang="en-US" dirty="0" smtClean="0"/>
              <a:t> are my colleagues in this room.</a:t>
            </a:r>
            <a:br>
              <a:rPr lang="en-US" dirty="0" smtClean="0"/>
            </a:br>
            <a:r>
              <a:rPr lang="en-US" b="1" dirty="0" smtClean="0"/>
              <a:t>Those</a:t>
            </a:r>
            <a:r>
              <a:rPr lang="en-US" dirty="0" smtClean="0"/>
              <a:t> are beautiful flowers in the next field.</a:t>
            </a:r>
          </a:p>
          <a:p>
            <a:pPr algn="l"/>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1. The doctor gave__________ a lecture about pronouns.</a:t>
            </a:r>
          </a:p>
          <a:p>
            <a:pPr algn="l" rtl="1" eaLnBrk="1" hangingPunct="1"/>
            <a:r>
              <a:rPr lang="en-US" sz="2400" dirty="0" smtClean="0"/>
              <a:t> a. we</a:t>
            </a:r>
          </a:p>
          <a:p>
            <a:pPr algn="l" rtl="1" eaLnBrk="1" hangingPunct="1"/>
            <a:r>
              <a:rPr lang="en-US" sz="2400" dirty="0" smtClean="0"/>
              <a:t> b. us</a:t>
            </a:r>
          </a:p>
          <a:p>
            <a:pPr algn="l" rtl="1" eaLnBrk="1" hangingPunct="1"/>
            <a:r>
              <a:rPr lang="en-US" sz="2400" dirty="0" smtClean="0"/>
              <a:t> c. our</a:t>
            </a:r>
          </a:p>
          <a:p>
            <a:pPr algn="l" rtl="1" eaLnBrk="1" hangingPunct="1"/>
            <a:r>
              <a:rPr lang="en-US" sz="2400" dirty="0" smtClean="0"/>
              <a:t> d. ours</a:t>
            </a:r>
          </a:p>
          <a:p>
            <a:pPr algn="l" rtl="1" eaLnBrk="1" hangingPunct="1"/>
            <a:r>
              <a:rPr lang="en-US" sz="2400" dirty="0" smtClean="0"/>
              <a:t>2. ______ friend sent an email to the doctor regarding the homework.</a:t>
            </a:r>
          </a:p>
          <a:p>
            <a:pPr algn="l" rtl="1" eaLnBrk="1" hangingPunct="1"/>
            <a:r>
              <a:rPr lang="en-US" sz="2400" dirty="0" smtClean="0"/>
              <a:t> a. I</a:t>
            </a:r>
          </a:p>
          <a:p>
            <a:pPr algn="l" rtl="1" eaLnBrk="1" hangingPunct="1"/>
            <a:r>
              <a:rPr lang="en-US" sz="2400" dirty="0" smtClean="0"/>
              <a:t> b. Me</a:t>
            </a:r>
          </a:p>
          <a:p>
            <a:pPr algn="l" rtl="1" eaLnBrk="1" hangingPunct="1"/>
            <a:r>
              <a:rPr lang="en-US" sz="2400" dirty="0" smtClean="0"/>
              <a:t> c. Mine</a:t>
            </a:r>
          </a:p>
          <a:p>
            <a:pPr algn="l" rtl="1" eaLnBrk="1" hangingPunct="1"/>
            <a:r>
              <a:rPr lang="en-US" sz="2400" dirty="0" smtClean="0"/>
              <a:t> d. My</a:t>
            </a:r>
            <a:r>
              <a:rPr lang="ar-SA" sz="2400" dirty="0" smtClean="0"/>
              <a:t> </a:t>
            </a:r>
            <a:endParaRPr lang="en-US" sz="2400" dirty="0" smtClean="0"/>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sz="3200"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3. Hani   visits _______ every week.</a:t>
            </a:r>
          </a:p>
          <a:p>
            <a:pPr algn="l" rtl="1" eaLnBrk="1" hangingPunct="1"/>
            <a:r>
              <a:rPr lang="en-US" sz="2400" dirty="0" smtClean="0"/>
              <a:t> a. them</a:t>
            </a:r>
          </a:p>
          <a:p>
            <a:pPr algn="l" rtl="1" eaLnBrk="1" hangingPunct="1"/>
            <a:r>
              <a:rPr lang="en-US" sz="2400" dirty="0" smtClean="0"/>
              <a:t> b. they</a:t>
            </a:r>
          </a:p>
          <a:p>
            <a:pPr algn="l" rtl="1" eaLnBrk="1" hangingPunct="1"/>
            <a:r>
              <a:rPr lang="en-US" sz="2400" dirty="0" smtClean="0"/>
              <a:t> c. theirs</a:t>
            </a:r>
          </a:p>
          <a:p>
            <a:pPr algn="l" rtl="1" eaLnBrk="1" hangingPunct="1"/>
            <a:r>
              <a:rPr lang="en-US" sz="2400" dirty="0" smtClean="0"/>
              <a:t> d. their</a:t>
            </a:r>
          </a:p>
          <a:p>
            <a:pPr algn="l" rtl="1" eaLnBrk="1" hangingPunct="1"/>
            <a:r>
              <a:rPr lang="en-US" sz="2400" dirty="0" smtClean="0"/>
              <a:t>4. _______ are the books you told me about.</a:t>
            </a:r>
          </a:p>
          <a:p>
            <a:pPr algn="l" rtl="1" eaLnBrk="1" hangingPunct="1"/>
            <a:r>
              <a:rPr lang="en-US" sz="2400" dirty="0" smtClean="0"/>
              <a:t> a. That</a:t>
            </a:r>
          </a:p>
          <a:p>
            <a:pPr algn="l" rtl="1" eaLnBrk="1" hangingPunct="1"/>
            <a:r>
              <a:rPr lang="en-US" sz="2400" dirty="0" smtClean="0"/>
              <a:t> b. These</a:t>
            </a:r>
          </a:p>
          <a:p>
            <a:pPr algn="l" rtl="1" eaLnBrk="1" hangingPunct="1"/>
            <a:r>
              <a:rPr lang="en-US" sz="2400" dirty="0" smtClean="0"/>
              <a:t> c. You</a:t>
            </a:r>
          </a:p>
          <a:p>
            <a:pPr algn="l" rtl="1" eaLnBrk="1" hangingPunct="1"/>
            <a:r>
              <a:rPr lang="en-US" sz="2400" dirty="0" smtClean="0"/>
              <a:t> d. Their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cs typeface="Arial" pitchFamily="34" charset="0"/>
              </a:rPr>
              <a:t>5. The building you need is ___________.</a:t>
            </a:r>
          </a:p>
          <a:p>
            <a:pPr algn="l" rtl="1" eaLnBrk="1" hangingPunct="1"/>
            <a:r>
              <a:rPr lang="en-US" sz="2400" dirty="0" smtClean="0">
                <a:cs typeface="Arial" pitchFamily="34" charset="0"/>
              </a:rPr>
              <a:t> a. these</a:t>
            </a:r>
          </a:p>
          <a:p>
            <a:pPr algn="l" rtl="1" eaLnBrk="1" hangingPunct="1"/>
            <a:r>
              <a:rPr lang="en-US" sz="2400" dirty="0" smtClean="0">
                <a:cs typeface="Arial" pitchFamily="34" charset="0"/>
              </a:rPr>
              <a:t> b. those</a:t>
            </a:r>
          </a:p>
          <a:p>
            <a:pPr algn="l" rtl="1" eaLnBrk="1" hangingPunct="1"/>
            <a:r>
              <a:rPr lang="en-US" sz="2400" dirty="0" smtClean="0">
                <a:cs typeface="Arial" pitchFamily="34" charset="0"/>
              </a:rPr>
              <a:t> c. there</a:t>
            </a:r>
          </a:p>
          <a:p>
            <a:pPr algn="l" rtl="1" eaLnBrk="1" hangingPunct="1"/>
            <a:r>
              <a:rPr lang="en-US" sz="2400" dirty="0" smtClean="0">
                <a:cs typeface="Arial" pitchFamily="34" charset="0"/>
              </a:rPr>
              <a:t> d. her</a:t>
            </a:r>
          </a:p>
          <a:p>
            <a:pPr algn="l" rtl="1" eaLnBrk="1" hangingPunct="1"/>
            <a:r>
              <a:rPr lang="en-US" sz="2400" dirty="0" smtClean="0">
                <a:cs typeface="Arial" pitchFamily="34" charset="0"/>
              </a:rPr>
              <a:t>6. That car over there is __________.</a:t>
            </a:r>
          </a:p>
          <a:p>
            <a:pPr algn="l" rtl="1" eaLnBrk="1" hangingPunct="1"/>
            <a:r>
              <a:rPr lang="en-US" sz="2400" dirty="0" smtClean="0">
                <a:cs typeface="Arial" pitchFamily="34" charset="0"/>
              </a:rPr>
              <a:t>a. mine</a:t>
            </a:r>
          </a:p>
          <a:p>
            <a:pPr algn="l" rtl="1" eaLnBrk="1" hangingPunct="1"/>
            <a:r>
              <a:rPr lang="en-US" sz="2400" dirty="0" smtClean="0">
                <a:cs typeface="Arial" pitchFamily="34" charset="0"/>
              </a:rPr>
              <a:t> b. me</a:t>
            </a:r>
          </a:p>
          <a:p>
            <a:pPr algn="l" rtl="1" eaLnBrk="1" hangingPunct="1"/>
            <a:r>
              <a:rPr lang="en-US" sz="2400" b="1" dirty="0" smtClean="0">
                <a:cs typeface="Arial" pitchFamily="34" charset="0"/>
              </a:rPr>
              <a:t> </a:t>
            </a:r>
            <a:r>
              <a:rPr lang="en-US" sz="2400" dirty="0" smtClean="0">
                <a:cs typeface="Arial" pitchFamily="34" charset="0"/>
              </a:rPr>
              <a:t>c. my</a:t>
            </a:r>
          </a:p>
          <a:p>
            <a:pPr algn="l" rtl="1" eaLnBrk="1" hangingPunct="1"/>
            <a:r>
              <a:rPr lang="en-US" sz="2400" dirty="0" smtClean="0">
                <a:cs typeface="Arial" pitchFamily="34" charset="0"/>
              </a:rPr>
              <a:t> d. I</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533400"/>
            <a:ext cx="8915400" cy="533400"/>
          </a:xfrm>
        </p:spPr>
        <p:txBody>
          <a:bodyPr/>
          <a:lstStyle/>
          <a:p>
            <a:pPr algn="l" eaLnBrk="1" hangingPunct="1">
              <a:defRPr/>
            </a:pPr>
            <a:r>
              <a:rPr lang="en-US" sz="3600" b="1" dirty="0" smtClean="0">
                <a:solidFill>
                  <a:srgbClr val="C00000"/>
                </a:solidFill>
              </a:rPr>
              <a:t/>
            </a:r>
            <a:br>
              <a:rPr lang="en-US" sz="3600" b="1" dirty="0" smtClean="0">
                <a:solidFill>
                  <a:srgbClr val="C00000"/>
                </a:solidFill>
              </a:rPr>
            </a:br>
            <a:r>
              <a:rPr lang="en-US" sz="3600" b="1" dirty="0" smtClean="0">
                <a:solidFill>
                  <a:srgbClr val="C00000"/>
                </a:solidFill>
              </a:rPr>
              <a:t>3.  Verb :  to Be</a:t>
            </a:r>
            <a:br>
              <a:rPr lang="en-US" sz="3600" b="1" dirty="0" smtClean="0">
                <a:solidFill>
                  <a:srgbClr val="C00000"/>
                </a:solidFill>
              </a:rPr>
            </a:b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graphicFrame>
        <p:nvGraphicFramePr>
          <p:cNvPr id="6" name="جدول 5"/>
          <p:cNvGraphicFramePr>
            <a:graphicFrameLocks noGrp="1"/>
          </p:cNvGraphicFramePr>
          <p:nvPr/>
        </p:nvGraphicFramePr>
        <p:xfrm>
          <a:off x="350292" y="1600200"/>
          <a:ext cx="9352128" cy="4297680"/>
        </p:xfrm>
        <a:graphic>
          <a:graphicData uri="http://schemas.openxmlformats.org/drawingml/2006/table">
            <a:tbl>
              <a:tblPr rtl="1" firstRow="1" bandRow="1">
                <a:tableStyleId>{8A107856-5554-42FB-B03E-39F5DBC370BA}</a:tableStyleId>
              </a:tblPr>
              <a:tblGrid>
                <a:gridCol w="2692020"/>
                <a:gridCol w="2590800"/>
                <a:gridCol w="899160"/>
                <a:gridCol w="1234440"/>
                <a:gridCol w="1219200"/>
                <a:gridCol w="716508"/>
              </a:tblGrid>
              <a:tr h="372049">
                <a:tc>
                  <a:txBody>
                    <a:bodyPr/>
                    <a:lstStyle/>
                    <a:p>
                      <a:pPr rtl="1"/>
                      <a:r>
                        <a:rPr lang="ar-SA" sz="2400" dirty="0" smtClean="0"/>
                        <a:t> </a:t>
                      </a:r>
                      <a:r>
                        <a:rPr lang="en-US" sz="2400" dirty="0" smtClean="0"/>
                        <a:t> After modals </a:t>
                      </a:r>
                      <a:r>
                        <a:rPr lang="en-US" sz="1800" dirty="0" smtClean="0"/>
                        <a:t>( will, </a:t>
                      </a:r>
                      <a:r>
                        <a:rPr lang="en-US" sz="1800" baseline="0" dirty="0" smtClean="0"/>
                        <a:t> c</a:t>
                      </a:r>
                      <a:r>
                        <a:rPr lang="en-US" sz="1800" dirty="0" smtClean="0"/>
                        <a:t>an, shall, Would……..etc )</a:t>
                      </a:r>
                      <a:r>
                        <a:rPr lang="en-US" sz="2400" dirty="0" smtClean="0"/>
                        <a:t> </a:t>
                      </a:r>
                      <a:endParaRPr lang="ar-SA" sz="2400" dirty="0"/>
                    </a:p>
                  </a:txBody>
                  <a:tcPr/>
                </a:tc>
                <a:tc>
                  <a:txBody>
                    <a:bodyPr/>
                    <a:lstStyle/>
                    <a:p>
                      <a:pPr rtl="1"/>
                      <a:r>
                        <a:rPr lang="en-US" sz="2000" dirty="0" smtClean="0"/>
                        <a:t>After  has, have,</a:t>
                      </a:r>
                      <a:r>
                        <a:rPr lang="en-US" sz="2000" baseline="0" dirty="0" smtClean="0"/>
                        <a:t> had</a:t>
                      </a:r>
                      <a:endParaRPr lang="ar-SA" sz="2000" dirty="0"/>
                    </a:p>
                  </a:txBody>
                  <a:tcPr/>
                </a:tc>
                <a:tc>
                  <a:txBody>
                    <a:bodyPr/>
                    <a:lstStyle/>
                    <a:p>
                      <a:pPr rtl="1"/>
                      <a:r>
                        <a:rPr lang="en-US" sz="2400" dirty="0" smtClean="0"/>
                        <a:t>Past </a:t>
                      </a:r>
                      <a:endParaRPr lang="ar-SA" sz="2400" dirty="0"/>
                    </a:p>
                  </a:txBody>
                  <a:tcPr/>
                </a:tc>
                <a:tc>
                  <a:txBody>
                    <a:bodyPr/>
                    <a:lstStyle/>
                    <a:p>
                      <a:pPr rtl="1"/>
                      <a:r>
                        <a:rPr lang="en-US" sz="2400" dirty="0" smtClean="0"/>
                        <a:t>Present </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am</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They </a:t>
                      </a:r>
                      <a:endParaRPr lang="ar-SA" sz="2400" dirty="0"/>
                    </a:p>
                  </a:txBody>
                  <a:tcPr/>
                </a:tc>
                <a:tc>
                  <a:txBody>
                    <a:bodyPr/>
                    <a:lstStyle/>
                    <a:p>
                      <a:pPr rtl="1"/>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III. Exercise ( verb to be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at home now.</a:t>
            </a:r>
          </a:p>
          <a:p>
            <a:pPr algn="l" rtl="1" eaLnBrk="1" hangingPunct="1"/>
            <a:r>
              <a:rPr lang="en-US" sz="2000" b="1" dirty="0" smtClean="0">
                <a:solidFill>
                  <a:srgbClr val="0070C0"/>
                </a:solidFill>
                <a:latin typeface="Arial" pitchFamily="34" charset="0"/>
                <a:cs typeface="Arial" pitchFamily="34" charset="0"/>
              </a:rPr>
              <a:t>      a. be             b. was             c. is                           d. been</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will_____________ here after 15 minutes.</a:t>
            </a:r>
          </a:p>
          <a:p>
            <a:pPr algn="l" rtl="1" eaLnBrk="1" hangingPunct="1"/>
            <a:r>
              <a:rPr lang="en-US" sz="2000" b="1" dirty="0" smtClean="0">
                <a:solidFill>
                  <a:srgbClr val="0070C0"/>
                </a:solidFill>
                <a:latin typeface="Arial" pitchFamily="34" charset="0"/>
                <a:cs typeface="Arial" pitchFamily="34" charset="0"/>
              </a:rPr>
              <a:t>     a. are           b. were             c. been                     d. be</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____in Riyadh two weeks ago.</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was          b. am                c. be                         d. were</a:t>
            </a:r>
          </a:p>
          <a:p>
            <a:pPr algn="l" rtl="1" eaLnBrk="1" hangingPunct="1"/>
            <a:r>
              <a:rPr lang="en-US" sz="2000" b="1" dirty="0" smtClean="0">
                <a:latin typeface="Arial" pitchFamily="34" charset="0"/>
                <a:cs typeface="Arial" pitchFamily="34" charset="0"/>
              </a:rPr>
              <a:t>4.  We _________ ready to start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were        b. aren’t                 c. weren’t            d. isn’t</a:t>
            </a:r>
          </a:p>
          <a:p>
            <a:pPr algn="l" rtl="1" eaLnBrk="1" hangingPunct="1"/>
            <a:r>
              <a:rPr lang="en-US" sz="2000" b="1" dirty="0" smtClean="0">
                <a:latin typeface="Arial" pitchFamily="34" charset="0"/>
                <a:cs typeface="Arial" pitchFamily="34" charset="0"/>
              </a:rPr>
              <a:t>5.  ____ </a:t>
            </a:r>
            <a:r>
              <a:rPr lang="en-US" sz="2000" b="1" dirty="0" err="1" smtClean="0">
                <a:latin typeface="Arial" pitchFamily="34" charset="0"/>
                <a:cs typeface="Arial" pitchFamily="34" charset="0"/>
              </a:rPr>
              <a:t>Hiba</a:t>
            </a:r>
            <a:r>
              <a:rPr lang="en-US" sz="2000" b="1" dirty="0" smtClean="0">
                <a:latin typeface="Arial" pitchFamily="34" charset="0"/>
                <a:cs typeface="Arial" pitchFamily="34" charset="0"/>
              </a:rPr>
              <a:t> at university yesterday?</a:t>
            </a:r>
          </a:p>
          <a:p>
            <a:pPr algn="l" rtl="1" eaLnBrk="1" hangingPunct="1"/>
            <a:r>
              <a:rPr lang="en-US" sz="2000" b="1" dirty="0" smtClean="0">
                <a:solidFill>
                  <a:srgbClr val="0070C0"/>
                </a:solidFill>
                <a:latin typeface="Arial" pitchFamily="34" charset="0"/>
                <a:cs typeface="Arial" pitchFamily="34" charset="0"/>
              </a:rPr>
              <a:t>     a. Is             b. Are                    c. Were                 d. Was</a:t>
            </a:r>
          </a:p>
          <a:p>
            <a:pPr algn="l" rtl="1" eaLnBrk="1" hangingPunct="1"/>
            <a:r>
              <a:rPr lang="en-US" sz="2000" b="1" dirty="0" smtClean="0">
                <a:latin typeface="Arial" pitchFamily="34" charset="0"/>
                <a:cs typeface="Arial" pitchFamily="34" charset="0"/>
              </a:rPr>
              <a:t>6. Will </a:t>
            </a:r>
            <a:r>
              <a:rPr lang="en-US" sz="2000" b="1" dirty="0" err="1" smtClean="0">
                <a:latin typeface="Arial" pitchFamily="34" charset="0"/>
                <a:cs typeface="Arial" pitchFamily="34" charset="0"/>
              </a:rPr>
              <a:t>Rashed</a:t>
            </a:r>
            <a:r>
              <a:rPr lang="en-US" sz="2000" b="1" dirty="0" smtClean="0">
                <a:latin typeface="Arial" pitchFamily="34" charset="0"/>
                <a:cs typeface="Arial" pitchFamily="34" charset="0"/>
              </a:rPr>
              <a:t>___ at university tomorrow?</a:t>
            </a:r>
          </a:p>
          <a:p>
            <a:pPr algn="l" rtl="1" eaLnBrk="1" hangingPunct="1"/>
            <a:r>
              <a:rPr lang="en-US" sz="2000" b="1" dirty="0" smtClean="0">
                <a:solidFill>
                  <a:srgbClr val="0070C0"/>
                </a:solidFill>
                <a:latin typeface="Arial" pitchFamily="34" charset="0"/>
                <a:cs typeface="Arial" pitchFamily="34" charset="0"/>
              </a:rPr>
              <a:t>     a. be               b. is                   c. was                   d. been</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4. Verb to Have</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381000" y="1219200"/>
            <a:ext cx="9296400" cy="4906963"/>
          </a:xfrm>
        </p:spPr>
        <p:txBody>
          <a:bodyPr/>
          <a:lstStyle/>
          <a:p>
            <a:pPr algn="l" rtl="1" eaLnBrk="1" hangingPunct="1"/>
            <a:r>
              <a:rPr lang="en-US" b="1" dirty="0" smtClean="0">
                <a:cs typeface="Arial" pitchFamily="34" charset="0"/>
              </a:rPr>
              <a:t> </a:t>
            </a:r>
            <a:r>
              <a:rPr lang="en-US" sz="2000" b="1" dirty="0" smtClean="0">
                <a:solidFill>
                  <a:srgbClr val="002060"/>
                </a:solidFill>
                <a:latin typeface="Arial" pitchFamily="34" charset="0"/>
                <a:cs typeface="Arial" pitchFamily="34" charset="0"/>
              </a:rPr>
              <a:t>There are THREE forms of HAVE</a:t>
            </a:r>
          </a:p>
          <a:p>
            <a:pPr algn="l" rtl="1" eaLnBrk="1" hangingPunct="1"/>
            <a:r>
              <a:rPr lang="en-US" sz="2000" b="1" dirty="0" smtClean="0">
                <a:latin typeface="Arial" pitchFamily="34" charset="0"/>
                <a:cs typeface="Arial" pitchFamily="34" charset="0"/>
              </a:rPr>
              <a:t>A. Have=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I , You, They, We or after plural nouns) </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B. Has =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He, she , it or after singular nouns )</a:t>
            </a:r>
          </a:p>
          <a:p>
            <a:pPr algn="l" rtl="1" eaLnBrk="1" hangingPunct="1"/>
            <a:r>
              <a:rPr lang="en-US" sz="2000" b="1" dirty="0" smtClean="0">
                <a:latin typeface="Arial" pitchFamily="34" charset="0"/>
                <a:cs typeface="Arial" pitchFamily="34" charset="0"/>
              </a:rPr>
              <a:t>C. Had=  </a:t>
            </a:r>
            <a:r>
              <a:rPr lang="en-US" sz="2000" b="1" dirty="0" smtClean="0">
                <a:solidFill>
                  <a:srgbClr val="FF0000"/>
                </a:solidFill>
                <a:latin typeface="Arial" pitchFamily="34" charset="0"/>
                <a:cs typeface="Arial" pitchFamily="34" charset="0"/>
              </a:rPr>
              <a:t>Past        </a:t>
            </a:r>
            <a:r>
              <a:rPr lang="en-US" sz="2000" b="1" dirty="0" smtClean="0">
                <a:latin typeface="Arial" pitchFamily="34" charset="0"/>
                <a:cs typeface="Arial" pitchFamily="34" charset="0"/>
              </a:rPr>
              <a:t>comes after all kinds of nouns plural or singular</a:t>
            </a:r>
          </a:p>
          <a:p>
            <a:pPr algn="ctr" rtl="1" eaLnBrk="1" hangingPunct="1"/>
            <a:r>
              <a:rPr lang="ar-SA" sz="1200" b="1" dirty="0" smtClean="0">
                <a:latin typeface="Arial" pitchFamily="34" charset="0"/>
                <a:cs typeface="Arial" pitchFamily="34" charset="0"/>
              </a:rPr>
              <a:t>******************************************************</a:t>
            </a:r>
            <a:r>
              <a:rPr lang="en-US" sz="1200" b="1" dirty="0" smtClean="0">
                <a:latin typeface="Arial" pitchFamily="34" charset="0"/>
                <a:cs typeface="Arial" pitchFamily="34" charset="0"/>
              </a:rPr>
              <a:t>        </a:t>
            </a:r>
            <a:endParaRPr lang="en-US" sz="2000" b="1" dirty="0" smtClean="0">
              <a:latin typeface="Arial" pitchFamily="34" charset="0"/>
              <a:cs typeface="Arial" pitchFamily="34" charset="0"/>
            </a:endParaRPr>
          </a:p>
          <a:p>
            <a:pPr algn="l" rtl="1" eaLnBrk="1" hangingPunct="1"/>
            <a:r>
              <a:rPr lang="ar-SA" sz="2000" dirty="0" smtClean="0">
                <a:latin typeface="Arial" pitchFamily="34" charset="0"/>
                <a:cs typeface="Arial" pitchFamily="34" charset="0"/>
              </a:rPr>
              <a:t>  </a:t>
            </a:r>
            <a:r>
              <a:rPr lang="en-US" sz="2000" dirty="0" smtClean="0">
                <a:latin typeface="Arial" pitchFamily="34" charset="0"/>
                <a:cs typeface="Arial" pitchFamily="34" charset="0"/>
              </a:rPr>
              <a:t>Exercise:</a:t>
            </a:r>
          </a:p>
          <a:p>
            <a:pPr algn="l" rtl="1" eaLnBrk="1" hangingPunct="1"/>
            <a:r>
              <a:rPr lang="en-US" sz="2000" dirty="0" smtClean="0">
                <a:latin typeface="Arial" pitchFamily="34" charset="0"/>
                <a:cs typeface="Arial" pitchFamily="34" charset="0"/>
              </a:rPr>
              <a:t>1. We _______ a lecture in English yesterday. ( has, have , had, having )</a:t>
            </a:r>
          </a:p>
          <a:p>
            <a:pPr algn="l" rtl="1" eaLnBrk="1" hangingPunct="1"/>
            <a:r>
              <a:rPr lang="en-US" sz="2000" dirty="0" smtClean="0">
                <a:latin typeface="Arial" pitchFamily="34" charset="0"/>
                <a:cs typeface="Arial" pitchFamily="34" charset="0"/>
              </a:rPr>
              <a:t>2. My friend________ a new car nowadays. ( has, having, had, have)</a:t>
            </a:r>
          </a:p>
          <a:p>
            <a:pPr algn="l" rtl="1" eaLnBrk="1" hangingPunct="1"/>
            <a:r>
              <a:rPr lang="en-US" sz="2000" dirty="0" smtClean="0">
                <a:latin typeface="Arial" pitchFamily="34" charset="0"/>
                <a:cs typeface="Arial" pitchFamily="34" charset="0"/>
              </a:rPr>
              <a:t>3. The students _____ studied English for a month.( has, have, had, having)</a:t>
            </a:r>
          </a:p>
          <a:p>
            <a:pPr algn="l" rtl="1" eaLnBrk="1" hangingPunct="1"/>
            <a:r>
              <a:rPr lang="en-US" sz="2000" dirty="0" smtClean="0">
                <a:latin typeface="Arial" pitchFamily="34" charset="0"/>
                <a:cs typeface="Arial" pitchFamily="34" charset="0"/>
              </a:rPr>
              <a:t>4. He has a car.  He </a:t>
            </a:r>
            <a:r>
              <a:rPr lang="en-US" sz="2000" dirty="0" smtClean="0">
                <a:solidFill>
                  <a:srgbClr val="C00000"/>
                </a:solidFill>
                <a:latin typeface="Arial" pitchFamily="34" charset="0"/>
                <a:cs typeface="Arial" pitchFamily="34" charset="0"/>
              </a:rPr>
              <a:t>doesn’t have </a:t>
            </a:r>
            <a:r>
              <a:rPr lang="en-US" sz="2000" dirty="0" smtClean="0">
                <a:latin typeface="Arial" pitchFamily="34" charset="0"/>
                <a:cs typeface="Arial" pitchFamily="34" charset="0"/>
              </a:rPr>
              <a:t>a car. </a:t>
            </a:r>
            <a:r>
              <a:rPr lang="en-US" sz="2000" dirty="0" smtClean="0">
                <a:solidFill>
                  <a:srgbClr val="C00000"/>
                </a:solidFill>
                <a:latin typeface="Arial" pitchFamily="34" charset="0"/>
                <a:cs typeface="Arial" pitchFamily="34" charset="0"/>
              </a:rPr>
              <a:t>Does he have </a:t>
            </a:r>
            <a:r>
              <a:rPr lang="en-US" sz="2000" dirty="0" smtClean="0">
                <a:latin typeface="Arial" pitchFamily="34" charset="0"/>
                <a:cs typeface="Arial" pitchFamily="34" charset="0"/>
              </a:rPr>
              <a:t>a car?</a:t>
            </a:r>
          </a:p>
          <a:p>
            <a:pPr algn="l" rtl="1" eaLnBrk="1" hangingPunct="1"/>
            <a:r>
              <a:rPr lang="en-US" sz="2000" dirty="0" smtClean="0">
                <a:latin typeface="Arial" pitchFamily="34" charset="0"/>
                <a:cs typeface="Arial" pitchFamily="34" charset="0"/>
              </a:rPr>
              <a:t>5. He has got a car. He </a:t>
            </a:r>
            <a:r>
              <a:rPr lang="en-US" sz="2000" dirty="0" smtClean="0">
                <a:solidFill>
                  <a:srgbClr val="C00000"/>
                </a:solidFill>
                <a:latin typeface="Arial" pitchFamily="34" charset="0"/>
                <a:cs typeface="Arial" pitchFamily="34" charset="0"/>
              </a:rPr>
              <a:t>hasn’t </a:t>
            </a:r>
            <a:r>
              <a:rPr lang="en-US" sz="2000" dirty="0" smtClean="0">
                <a:latin typeface="Arial" pitchFamily="34" charset="0"/>
                <a:cs typeface="Arial" pitchFamily="34" charset="0"/>
              </a:rPr>
              <a:t>got a car. Has he got a car? </a:t>
            </a:r>
          </a:p>
          <a:p>
            <a:pPr algn="l" rtl="1" eaLnBrk="1" hangingPunct="1"/>
            <a:r>
              <a:rPr lang="en-US" sz="2000" b="1" dirty="0" smtClean="0">
                <a:solidFill>
                  <a:srgbClr val="C00000"/>
                </a:solidFill>
                <a:latin typeface="Arial" pitchFamily="34" charset="0"/>
                <a:cs typeface="Arial" pitchFamily="34" charset="0"/>
              </a:rPr>
              <a:t>Note: 1. ( has, have, had) can be used as main verbs like 1 &amp; 2 &amp; 4 in the    </a:t>
            </a:r>
          </a:p>
          <a:p>
            <a:pPr algn="l" rtl="1" eaLnBrk="1" hangingPunct="1"/>
            <a:r>
              <a:rPr lang="en-US" sz="2000" b="1" dirty="0" smtClean="0">
                <a:solidFill>
                  <a:srgbClr val="C00000"/>
                </a:solidFill>
                <a:latin typeface="Arial" pitchFamily="34" charset="0"/>
                <a:cs typeface="Arial" pitchFamily="34" charset="0"/>
              </a:rPr>
              <a:t>                exercise or as helping verbs as 3 &amp; 5.</a:t>
            </a:r>
            <a:endParaRPr lang="ar-SA" sz="2000" b="1" dirty="0" smtClean="0">
              <a:solidFill>
                <a:srgbClr val="C00000"/>
              </a:solidFill>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IV. Exercise ( verb have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 new car nowadays.</a:t>
            </a:r>
          </a:p>
          <a:p>
            <a:pPr algn="l" rtl="1" eaLnBrk="1" hangingPunct="1"/>
            <a:r>
              <a:rPr lang="en-US" sz="2000" b="1" dirty="0" smtClean="0">
                <a:solidFill>
                  <a:srgbClr val="0070C0"/>
                </a:solidFill>
                <a:latin typeface="Arial" pitchFamily="34" charset="0"/>
                <a:cs typeface="Arial" pitchFamily="34" charset="0"/>
              </a:rPr>
              <a:t>      a. had                      b. have             c. has                        d. hasn’t</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___________been  here for 15 minutes.</a:t>
            </a:r>
          </a:p>
          <a:p>
            <a:pPr algn="l" rtl="1" eaLnBrk="1" hangingPunct="1"/>
            <a:r>
              <a:rPr lang="en-US" sz="2000" b="1" dirty="0" smtClean="0">
                <a:solidFill>
                  <a:srgbClr val="0070C0"/>
                </a:solidFill>
                <a:latin typeface="Arial" pitchFamily="34" charset="0"/>
                <a:cs typeface="Arial" pitchFamily="34" charset="0"/>
              </a:rPr>
              <a:t>     a. has                       b. have               c. hasn’t                  d. aren’t</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____an English lecture yesterday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had                       b. have                c. has                      d. haven’t</a:t>
            </a:r>
          </a:p>
          <a:p>
            <a:pPr algn="l" rtl="1" eaLnBrk="1" hangingPunct="1"/>
            <a:r>
              <a:rPr lang="en-US" sz="2000" b="1" dirty="0" smtClean="0">
                <a:latin typeface="Arial" pitchFamily="34" charset="0"/>
                <a:cs typeface="Arial" pitchFamily="34" charset="0"/>
              </a:rPr>
              <a:t>4.  Hind  _________ a dictionary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hasn’t                   b. doesn’t have  c. haven’t               d. didn’t have</a:t>
            </a:r>
          </a:p>
          <a:p>
            <a:pPr algn="l" rtl="1" eaLnBrk="1" hangingPunct="1"/>
            <a:r>
              <a:rPr lang="en-US" sz="2000" b="1" dirty="0" smtClean="0">
                <a:latin typeface="Arial" pitchFamily="34" charset="0"/>
                <a:cs typeface="Arial" pitchFamily="34" charset="0"/>
              </a:rPr>
              <a:t>5.  Ahmed and Abdullah  _________a mathematics test now?</a:t>
            </a:r>
          </a:p>
          <a:p>
            <a:pPr algn="l" rtl="1" eaLnBrk="1" hangingPunct="1"/>
            <a:r>
              <a:rPr lang="en-US" sz="2000" b="1" dirty="0" smtClean="0">
                <a:solidFill>
                  <a:srgbClr val="0070C0"/>
                </a:solidFill>
                <a:latin typeface="Arial" pitchFamily="34" charset="0"/>
                <a:cs typeface="Arial" pitchFamily="34" charset="0"/>
              </a:rPr>
              <a:t>     a. has                        b. have               c. doesn’t have      d. had</a:t>
            </a:r>
          </a:p>
          <a:p>
            <a:pPr algn="l" rtl="1" eaLnBrk="1" hangingPunct="1"/>
            <a:r>
              <a:rPr lang="en-US" sz="2000" b="1" dirty="0" smtClean="0">
                <a:latin typeface="Arial" pitchFamily="34" charset="0"/>
                <a:cs typeface="Arial" pitchFamily="34" charset="0"/>
              </a:rPr>
              <a:t>6. _______ she been here before ?</a:t>
            </a:r>
          </a:p>
          <a:p>
            <a:pPr algn="l" rtl="1" eaLnBrk="1" hangingPunct="1"/>
            <a:r>
              <a:rPr lang="en-US" sz="2000" b="1" dirty="0" smtClean="0">
                <a:solidFill>
                  <a:srgbClr val="0070C0"/>
                </a:solidFill>
                <a:latin typeface="Arial" pitchFamily="34" charset="0"/>
                <a:cs typeface="Arial" pitchFamily="34" charset="0"/>
              </a:rPr>
              <a:t>     a. Have                      b. Has                c. Is                         d. Was</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5.Vocabulary  Previewing </a:t>
            </a:r>
            <a:r>
              <a:rPr lang="en-US" sz="2400" b="1" smtClean="0">
                <a:solidFill>
                  <a:schemeClr val="tx1"/>
                </a:solidFill>
              </a:rPr>
              <a:t>( pages 5+ 18 </a:t>
            </a:r>
            <a:r>
              <a:rPr lang="en-US" sz="2400" b="1" dirty="0" smtClean="0">
                <a:solidFill>
                  <a:schemeClr val="tx1"/>
                </a:solidFill>
              </a:rPr>
              <a:t>) </a:t>
            </a:r>
            <a:endParaRPr lang="en-US" sz="24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343400"/>
                <a:gridCol w="19268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Write the same thing</a:t>
                      </a:r>
                      <a:endParaRPr lang="ar-SA" sz="2000" b="1" dirty="0"/>
                    </a:p>
                  </a:txBody>
                  <a:tcPr/>
                </a:tc>
                <a:tc>
                  <a:txBody>
                    <a:bodyPr/>
                    <a:lstStyle/>
                    <a:p>
                      <a:pPr rtl="1"/>
                      <a:r>
                        <a:rPr lang="en-US" sz="2000" b="1" dirty="0" smtClean="0"/>
                        <a:t>Copy</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Very, very good/ fantastic</a:t>
                      </a:r>
                      <a:endParaRPr lang="ar-SA" sz="2000" b="1" dirty="0"/>
                    </a:p>
                  </a:txBody>
                  <a:tcPr/>
                </a:tc>
                <a:tc>
                  <a:txBody>
                    <a:bodyPr/>
                    <a:lstStyle/>
                    <a:p>
                      <a:pPr rtl="1"/>
                      <a:r>
                        <a:rPr lang="en-US" sz="2000" b="1" dirty="0" smtClean="0"/>
                        <a:t>Wonderful</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Number of people in one squire</a:t>
                      </a:r>
                      <a:r>
                        <a:rPr lang="en-US" sz="2000" b="1" baseline="0" dirty="0" smtClean="0"/>
                        <a:t> mile</a:t>
                      </a:r>
                      <a:endParaRPr lang="ar-SA" sz="2000" b="1" dirty="0"/>
                    </a:p>
                  </a:txBody>
                  <a:tcPr/>
                </a:tc>
                <a:tc>
                  <a:txBody>
                    <a:bodyPr/>
                    <a:lstStyle/>
                    <a:p>
                      <a:pPr rtl="1"/>
                      <a:r>
                        <a:rPr lang="en-US" sz="2000" b="1" dirty="0" smtClean="0"/>
                        <a:t>Population</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Having lots of people in one place</a:t>
                      </a:r>
                      <a:endParaRPr lang="ar-SA" sz="2000" b="1" dirty="0"/>
                    </a:p>
                  </a:txBody>
                  <a:tcPr/>
                </a:tc>
                <a:tc>
                  <a:txBody>
                    <a:bodyPr/>
                    <a:lstStyle/>
                    <a:p>
                      <a:pPr rtl="1"/>
                      <a:r>
                        <a:rPr lang="en-US" sz="2000" b="1" dirty="0" smtClean="0"/>
                        <a:t>Crowded</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Fearful creature</a:t>
                      </a:r>
                      <a:endParaRPr lang="ar-SA" sz="2000" b="1" dirty="0"/>
                    </a:p>
                  </a:txBody>
                  <a:tcPr/>
                </a:tc>
                <a:tc>
                  <a:txBody>
                    <a:bodyPr/>
                    <a:lstStyle/>
                    <a:p>
                      <a:pPr rtl="1"/>
                      <a:r>
                        <a:rPr lang="en-US" sz="2000" b="1" dirty="0" smtClean="0"/>
                        <a:t>Monster</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Very</a:t>
                      </a:r>
                      <a:r>
                        <a:rPr lang="en-US" sz="2000" b="1" baseline="0" dirty="0" smtClean="0"/>
                        <a:t> bad</a:t>
                      </a:r>
                      <a:endParaRPr lang="ar-SA" sz="2000" b="1" dirty="0"/>
                    </a:p>
                  </a:txBody>
                  <a:tcPr/>
                </a:tc>
                <a:tc>
                  <a:txBody>
                    <a:bodyPr/>
                    <a:lstStyle/>
                    <a:p>
                      <a:pPr rtl="1"/>
                      <a:r>
                        <a:rPr lang="en-US" sz="2000" b="1" dirty="0" smtClean="0"/>
                        <a:t>Terrible</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frightened</a:t>
                      </a:r>
                      <a:endParaRPr lang="ar-SA" sz="2000" b="1" dirty="0"/>
                    </a:p>
                  </a:txBody>
                  <a:tcPr/>
                </a:tc>
                <a:tc>
                  <a:txBody>
                    <a:bodyPr/>
                    <a:lstStyle/>
                    <a:p>
                      <a:pPr rtl="1"/>
                      <a:r>
                        <a:rPr lang="en-US" sz="2000" b="1" dirty="0" smtClean="0"/>
                        <a:t>Afraid</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Shopping centre</a:t>
                      </a:r>
                      <a:endParaRPr lang="ar-SA" sz="2000" b="1" dirty="0"/>
                    </a:p>
                  </a:txBody>
                  <a:tcPr/>
                </a:tc>
                <a:tc>
                  <a:txBody>
                    <a:bodyPr/>
                    <a:lstStyle/>
                    <a:p>
                      <a:pPr rtl="1"/>
                      <a:r>
                        <a:rPr lang="en-US" sz="2000" b="1" dirty="0" smtClean="0"/>
                        <a:t>Mall</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Very big or large</a:t>
                      </a:r>
                      <a:endParaRPr lang="ar-SA" sz="2000" b="1" dirty="0"/>
                    </a:p>
                  </a:txBody>
                  <a:tcPr/>
                </a:tc>
                <a:tc>
                  <a:txBody>
                    <a:bodyPr/>
                    <a:lstStyle/>
                    <a:p>
                      <a:pPr rtl="1"/>
                      <a:r>
                        <a:rPr lang="en-US" sz="2000" b="1" dirty="0" smtClean="0"/>
                        <a:t>Huge</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Leave / give up</a:t>
                      </a:r>
                      <a:endParaRPr lang="ar-SA" sz="2000" b="1" dirty="0"/>
                    </a:p>
                  </a:txBody>
                  <a:tcPr/>
                </a:tc>
                <a:tc>
                  <a:txBody>
                    <a:bodyPr/>
                    <a:lstStyle/>
                    <a:p>
                      <a:pPr rtl="1"/>
                      <a:r>
                        <a:rPr lang="en-US" sz="2000" b="1" dirty="0" smtClean="0"/>
                        <a:t>Quit</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000" b="1" dirty="0" smtClean="0">
                <a:cs typeface="Arial" pitchFamily="34" charset="0"/>
              </a:rPr>
              <a:t>1.   You can go to the new ___________ and buy whatever you need.</a:t>
            </a:r>
          </a:p>
          <a:p>
            <a:pPr algn="l" rtl="1" eaLnBrk="1" hangingPunct="1"/>
            <a:r>
              <a:rPr lang="en-US" sz="2000" b="1" dirty="0" smtClean="0">
                <a:cs typeface="Arial" pitchFamily="34" charset="0"/>
              </a:rPr>
              <a:t>       A. hospital                                                B. school</a:t>
            </a:r>
          </a:p>
          <a:p>
            <a:pPr algn="l" rtl="1" eaLnBrk="1" hangingPunct="1"/>
            <a:r>
              <a:rPr lang="en-US" sz="2000" b="1" dirty="0" smtClean="0">
                <a:cs typeface="Arial" pitchFamily="34" charset="0"/>
              </a:rPr>
              <a:t>       C. mall                                                       D. cinema</a:t>
            </a:r>
          </a:p>
          <a:p>
            <a:pPr algn="l" rtl="1" eaLnBrk="1" hangingPunct="1"/>
            <a:r>
              <a:rPr lang="en-US" sz="2000" b="1" dirty="0" smtClean="0">
                <a:cs typeface="Arial" pitchFamily="34" charset="0"/>
              </a:rPr>
              <a:t>2.   Doctors always advise smokers to </a:t>
            </a:r>
            <a:r>
              <a:rPr lang="en-US" sz="2000" b="1" u="sng" dirty="0" smtClean="0">
                <a:solidFill>
                  <a:srgbClr val="C00000"/>
                </a:solidFill>
                <a:cs typeface="Arial" pitchFamily="34" charset="0"/>
              </a:rPr>
              <a:t>give up</a:t>
            </a:r>
            <a:r>
              <a:rPr lang="en-US" sz="2000" b="1" dirty="0" smtClean="0">
                <a:solidFill>
                  <a:srgbClr val="C00000"/>
                </a:solidFill>
                <a:cs typeface="Arial" pitchFamily="34" charset="0"/>
              </a:rPr>
              <a:t>  </a:t>
            </a:r>
            <a:r>
              <a:rPr lang="en-US" sz="2000" b="1" dirty="0" smtClean="0">
                <a:cs typeface="Arial" pitchFamily="34" charset="0"/>
              </a:rPr>
              <a:t>smoking. The underlined word </a:t>
            </a:r>
            <a:r>
              <a:rPr lang="en-US" sz="2000" b="1" u="sng" dirty="0" smtClean="0">
                <a:cs typeface="Arial" pitchFamily="34" charset="0"/>
              </a:rPr>
              <a:t>give up</a:t>
            </a:r>
            <a:r>
              <a:rPr lang="en-US" sz="2000" b="1" dirty="0" smtClean="0">
                <a:cs typeface="Arial" pitchFamily="34" charset="0"/>
              </a:rPr>
              <a:t>   </a:t>
            </a:r>
          </a:p>
          <a:p>
            <a:pPr algn="l" rtl="1" eaLnBrk="1" hangingPunct="1"/>
            <a:r>
              <a:rPr lang="ar-SA" sz="2000" b="1" dirty="0" smtClean="0">
                <a:cs typeface="Arial" pitchFamily="34" charset="0"/>
              </a:rPr>
              <a:t> </a:t>
            </a:r>
            <a:r>
              <a:rPr lang="en-US" sz="2000" b="1" dirty="0" smtClean="0">
                <a:cs typeface="Arial" pitchFamily="34" charset="0"/>
              </a:rPr>
              <a:t>      has the same meaning as: </a:t>
            </a:r>
          </a:p>
          <a:p>
            <a:pPr algn="l" rtl="1" eaLnBrk="1" hangingPunct="1"/>
            <a:r>
              <a:rPr lang="ar-SA" sz="2000" b="1" dirty="0" smtClean="0">
                <a:cs typeface="Arial" pitchFamily="34" charset="0"/>
              </a:rPr>
              <a:t> </a:t>
            </a:r>
            <a:r>
              <a:rPr lang="en-US" sz="2000" b="1" dirty="0" smtClean="0">
                <a:cs typeface="Arial" pitchFamily="34" charset="0"/>
              </a:rPr>
              <a:t>      A. quit                                                        B.  Start</a:t>
            </a:r>
          </a:p>
          <a:p>
            <a:pPr algn="l" rtl="1" eaLnBrk="1" hangingPunct="1"/>
            <a:r>
              <a:rPr lang="en-US" sz="2000" b="1" dirty="0" smtClean="0">
                <a:cs typeface="Arial" pitchFamily="34" charset="0"/>
              </a:rPr>
              <a:t>      C. help                                                        D. study</a:t>
            </a:r>
          </a:p>
          <a:p>
            <a:pPr algn="l" rtl="1" eaLnBrk="1" hangingPunct="1"/>
            <a:r>
              <a:rPr lang="en-US" sz="2000" b="1" dirty="0" smtClean="0">
                <a:cs typeface="Arial" pitchFamily="34" charset="0"/>
              </a:rPr>
              <a:t>3. The children were afraid when they saw the ________________in the Luna park. </a:t>
            </a:r>
          </a:p>
          <a:p>
            <a:pPr algn="l" rtl="1" eaLnBrk="1" hangingPunct="1"/>
            <a:r>
              <a:rPr lang="en-US" sz="2000" b="1" dirty="0" smtClean="0">
                <a:cs typeface="Arial" pitchFamily="34" charset="0"/>
              </a:rPr>
              <a:t>    A. food                                                        C. monster</a:t>
            </a:r>
          </a:p>
          <a:p>
            <a:pPr algn="l" rtl="1" eaLnBrk="1" hangingPunct="1"/>
            <a:r>
              <a:rPr lang="en-US" sz="2000" b="1" dirty="0" smtClean="0">
                <a:cs typeface="Arial" pitchFamily="34" charset="0"/>
              </a:rPr>
              <a:t>    C. games                                                     D. juice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400" dirty="0" smtClean="0">
                <a:cs typeface="Arial" pitchFamily="34" charset="0"/>
              </a:rPr>
              <a:t>4.</a:t>
            </a:r>
            <a:r>
              <a:rPr lang="en-US" b="1" dirty="0" smtClean="0">
                <a:cs typeface="Arial" pitchFamily="34" charset="0"/>
              </a:rPr>
              <a:t> </a:t>
            </a:r>
            <a:r>
              <a:rPr lang="en-US" sz="2000" b="1" dirty="0" smtClean="0">
                <a:cs typeface="Arial" pitchFamily="34" charset="0"/>
              </a:rPr>
              <a:t>The phrase “ </a:t>
            </a:r>
            <a:r>
              <a:rPr lang="en-US" sz="2000" b="1" u="sng" dirty="0" smtClean="0">
                <a:solidFill>
                  <a:srgbClr val="C00000"/>
                </a:solidFill>
                <a:cs typeface="Arial" pitchFamily="34" charset="0"/>
              </a:rPr>
              <a:t>write the same thing</a:t>
            </a:r>
            <a:r>
              <a:rPr lang="en-US" sz="2000" b="1" dirty="0" smtClean="0">
                <a:cs typeface="Arial" pitchFamily="34" charset="0"/>
              </a:rPr>
              <a:t>’ means ________________ .</a:t>
            </a:r>
          </a:p>
          <a:p>
            <a:pPr algn="l" rtl="1" eaLnBrk="1" hangingPunct="1"/>
            <a:r>
              <a:rPr lang="en-US" sz="2000" b="1" dirty="0" smtClean="0">
                <a:cs typeface="Arial" pitchFamily="34" charset="0"/>
              </a:rPr>
              <a:t>       A. cut                                                          B. paste</a:t>
            </a:r>
          </a:p>
          <a:p>
            <a:pPr algn="l" rtl="1" eaLnBrk="1" hangingPunct="1"/>
            <a:r>
              <a:rPr lang="en-US" sz="2000" b="1" dirty="0" smtClean="0">
                <a:cs typeface="Arial" pitchFamily="34" charset="0"/>
              </a:rPr>
              <a:t>       C. copy                                                       D. delete</a:t>
            </a:r>
          </a:p>
          <a:p>
            <a:pPr algn="l" rtl="1" eaLnBrk="1" hangingPunct="1"/>
            <a:r>
              <a:rPr lang="en-US" sz="2000" b="1" dirty="0" smtClean="0">
                <a:cs typeface="Arial" pitchFamily="34" charset="0"/>
              </a:rPr>
              <a:t>5.   The trip to the sea was </a:t>
            </a:r>
            <a:r>
              <a:rPr lang="en-US" sz="2000" b="1" u="sng" dirty="0" smtClean="0">
                <a:solidFill>
                  <a:srgbClr val="C00000"/>
                </a:solidFill>
                <a:cs typeface="Arial" pitchFamily="34" charset="0"/>
              </a:rPr>
              <a:t>very, very </a:t>
            </a:r>
            <a:r>
              <a:rPr lang="en-US" sz="2000" b="1" dirty="0" smtClean="0">
                <a:solidFill>
                  <a:srgbClr val="C00000"/>
                </a:solidFill>
                <a:cs typeface="Arial" pitchFamily="34" charset="0"/>
              </a:rPr>
              <a:t>good</a:t>
            </a:r>
            <a:r>
              <a:rPr lang="en-US" sz="2000" b="1" dirty="0" smtClean="0">
                <a:cs typeface="Arial" pitchFamily="34" charset="0"/>
              </a:rPr>
              <a:t>. “ very, very good” means:- </a:t>
            </a:r>
          </a:p>
          <a:p>
            <a:pPr algn="l" rtl="1" eaLnBrk="1" hangingPunct="1"/>
            <a:r>
              <a:rPr lang="ar-SA" sz="2000" b="1" dirty="0" smtClean="0">
                <a:cs typeface="Arial" pitchFamily="34" charset="0"/>
              </a:rPr>
              <a:t> </a:t>
            </a:r>
            <a:r>
              <a:rPr lang="en-US" sz="2000" b="1" dirty="0" smtClean="0">
                <a:cs typeface="Arial" pitchFamily="34" charset="0"/>
              </a:rPr>
              <a:t>      A. wonderful                                             B.  dangerous</a:t>
            </a:r>
          </a:p>
          <a:p>
            <a:pPr algn="l" rtl="1" eaLnBrk="1" hangingPunct="1"/>
            <a:r>
              <a:rPr lang="en-US" sz="2000" b="1" dirty="0" smtClean="0">
                <a:cs typeface="Arial" pitchFamily="34" charset="0"/>
              </a:rPr>
              <a:t>      C. terrible                                                   D. easy</a:t>
            </a:r>
          </a:p>
          <a:p>
            <a:pPr algn="l" rtl="1" eaLnBrk="1" hangingPunct="1"/>
            <a:r>
              <a:rPr lang="en-US" sz="2000" b="1" dirty="0" smtClean="0">
                <a:cs typeface="Arial" pitchFamily="34" charset="0"/>
              </a:rPr>
              <a:t>3. The </a:t>
            </a:r>
            <a:r>
              <a:rPr lang="en-US" sz="2000" b="1" u="sng" dirty="0" smtClean="0">
                <a:solidFill>
                  <a:srgbClr val="C00000"/>
                </a:solidFill>
                <a:cs typeface="Arial" pitchFamily="34" charset="0"/>
              </a:rPr>
              <a:t>men, women and children </a:t>
            </a:r>
            <a:r>
              <a:rPr lang="en-US" sz="2000" b="1" dirty="0" smtClean="0">
                <a:cs typeface="Arial" pitchFamily="34" charset="0"/>
              </a:rPr>
              <a:t>in Saudi Arabia are kind and generous. The   </a:t>
            </a:r>
          </a:p>
          <a:p>
            <a:pPr algn="l" rtl="1" eaLnBrk="1" hangingPunct="1"/>
            <a:r>
              <a:rPr lang="en-US" sz="2000" b="1" dirty="0" smtClean="0">
                <a:cs typeface="Arial" pitchFamily="34" charset="0"/>
              </a:rPr>
              <a:t>     underlined phrase can be replaced by: </a:t>
            </a:r>
          </a:p>
          <a:p>
            <a:pPr algn="l" rtl="1" eaLnBrk="1" hangingPunct="1"/>
            <a:r>
              <a:rPr lang="en-US" sz="2000" b="1" dirty="0" smtClean="0">
                <a:cs typeface="Arial" pitchFamily="34" charset="0"/>
              </a:rPr>
              <a:t>    A. visitors                                                    C. people</a:t>
            </a:r>
          </a:p>
          <a:p>
            <a:pPr algn="l" rtl="1" eaLnBrk="1" hangingPunct="1"/>
            <a:r>
              <a:rPr lang="en-US" sz="2000" b="1" dirty="0" smtClean="0">
                <a:cs typeface="Arial" pitchFamily="34" charset="0"/>
              </a:rPr>
              <a:t>    C. soldiers                                                   D. vehicles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1448</TotalTime>
  <Words>1615</Words>
  <Application>Microsoft Office PowerPoint</Application>
  <PresentationFormat>A4 Paper (210x297 mm)‎</PresentationFormat>
  <Paragraphs>375</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vt:lpstr>
      <vt:lpstr> Lecture Three </vt:lpstr>
      <vt:lpstr>Elements of the Lecture </vt:lpstr>
      <vt:lpstr>1. Articles- Indefinite </vt:lpstr>
      <vt:lpstr>I. Exercise ( an &amp; a ) </vt:lpstr>
      <vt:lpstr> The Definite Article: (The )  </vt:lpstr>
      <vt:lpstr>الشريحة 7</vt:lpstr>
      <vt:lpstr>الشريحة 8</vt:lpstr>
      <vt:lpstr>2. Word &amp; Pronoun Reference A. Personal Pronouns</vt:lpstr>
      <vt:lpstr>الشريحة 10</vt:lpstr>
      <vt:lpstr>الشريحة 11</vt:lpstr>
      <vt:lpstr>2.  Pronoun Reference B. Demonstrative Pronouns</vt:lpstr>
      <vt:lpstr> II. Exercise</vt:lpstr>
      <vt:lpstr>II. Exercise</vt:lpstr>
      <vt:lpstr>  II. Exercise</vt:lpstr>
      <vt:lpstr> 3.  Verb :  to Be </vt:lpstr>
      <vt:lpstr>III. Exercise ( verb to be )</vt:lpstr>
      <vt:lpstr>4. Verb to Have</vt:lpstr>
      <vt:lpstr>IV. Exercise ( verb have )</vt:lpstr>
      <vt:lpstr>5.Vocabulary  Previewing ( pages 5+ 18 ) </vt:lpstr>
      <vt:lpstr>Exercise</vt:lpstr>
      <vt:lpstr>Exercise</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121</cp:revision>
  <dcterms:created xsi:type="dcterms:W3CDTF">2009-10-14T19:14:34Z</dcterms:created>
  <dcterms:modified xsi:type="dcterms:W3CDTF">2015-04-05T09:50:36Z</dcterms:modified>
</cp:coreProperties>
</file>