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308" r:id="rId4"/>
    <p:sldId id="303" r:id="rId5"/>
    <p:sldId id="304" r:id="rId6"/>
    <p:sldId id="305" r:id="rId7"/>
    <p:sldId id="280" r:id="rId8"/>
    <p:sldId id="282" r:id="rId9"/>
    <p:sldId id="284" r:id="rId10"/>
    <p:sldId id="283" r:id="rId11"/>
    <p:sldId id="286" r:id="rId12"/>
    <p:sldId id="288" r:id="rId13"/>
    <p:sldId id="313" r:id="rId14"/>
    <p:sldId id="309" r:id="rId15"/>
    <p:sldId id="310" r:id="rId16"/>
    <p:sldId id="311" r:id="rId17"/>
    <p:sldId id="312" r:id="rId18"/>
    <p:sldId id="314" r:id="rId19"/>
    <p:sldId id="315" r:id="rId20"/>
    <p:sldId id="306" r:id="rId21"/>
    <p:sldId id="290" r:id="rId22"/>
    <p:sldId id="291" r:id="rId23"/>
    <p:sldId id="292" r:id="rId24"/>
    <p:sldId id="289" r:id="rId25"/>
    <p:sldId id="301" r:id="rId26"/>
    <p:sldId id="302" r:id="rId27"/>
    <p:sldId id="295" r:id="rId28"/>
    <p:sldId id="298" r:id="rId29"/>
    <p:sldId id="300" r:id="rId30"/>
    <p:sldId id="307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87" d="100"/>
          <a:sy n="87" d="100"/>
        </p:scale>
        <p:origin x="88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743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8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Dr.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Mohamed Fathi</a:t>
            </a:r>
            <a:endParaRPr lang="en-US" sz="2800" b="1" spc="-150" dirty="0">
              <a:latin typeface="Calibri" pitchFamily="34" charset="0"/>
            </a:endParaRPr>
          </a:p>
          <a:p>
            <a:pPr algn="l" rtl="0">
              <a:lnSpc>
                <a:spcPct val="80000"/>
              </a:lnSpc>
            </a:pPr>
            <a:endParaRPr lang="en-US" sz="17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Fifth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</a:p>
          <a:p>
            <a:pPr eaLnBrk="1" hangingPunct="1"/>
            <a:r>
              <a:rPr lang="en-US" b="1" smtClean="0">
                <a:solidFill>
                  <a:srgbClr val="00B050"/>
                </a:solidFill>
                <a:cs typeface="Arial" pitchFamily="34" charset="0"/>
              </a:rPr>
              <a:t>Ch 3-4</a:t>
            </a:r>
            <a:r>
              <a:rPr lang="en-US" b="1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Lecture 5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I- </a:t>
            </a:r>
            <a:r>
              <a:rPr lang="en-US" b="1" dirty="0" smtClean="0"/>
              <a:t>Previewing Vocabulary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2- Present Simple Tense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 Negative Forms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4. Forming Questions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5- Spelling &amp; Pronunciation Of Final – </a:t>
            </a:r>
            <a:r>
              <a:rPr lang="en-US" b="1" dirty="0" err="1" smtClean="0">
                <a:cs typeface="Arial" pitchFamily="34" charset="0"/>
              </a:rPr>
              <a:t>es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6- Scanning &amp; Skimming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1. 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Interaction Textbook pages 45, 50, 56,57, 61)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579383"/>
              </p:ext>
            </p:extLst>
          </p:nvPr>
        </p:nvGraphicFramePr>
        <p:xfrm>
          <a:off x="1447800" y="14478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19268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most important things /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basics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/>
                      <a:r>
                        <a:rPr lang="en-US" sz="1600" b="1" dirty="0" smtClean="0"/>
                        <a:t>  A</a:t>
                      </a:r>
                      <a:r>
                        <a:rPr lang="en-US" sz="1600" b="1" baseline="0" dirty="0" smtClean="0"/>
                        <a:t> period of time in a family history (20 years)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Generation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state of being husband and wife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marriage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normal standard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average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one of  two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either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very / so /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too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Preparing meat on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baseline="0" dirty="0" smtClean="0"/>
                        <a:t> barbecue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one of the main Parts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branch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a member of your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relative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marriage ceremony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wedding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45, 50, 56,57, 61)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57490"/>
              </p:ext>
            </p:extLst>
          </p:nvPr>
        </p:nvGraphicFramePr>
        <p:xfrm>
          <a:off x="1219200" y="15240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21554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things in turn with another</a:t>
                      </a:r>
                      <a:r>
                        <a:rPr lang="en-US" sz="2000" b="1" baseline="0" dirty="0" smtClean="0"/>
                        <a:t> one</a:t>
                      </a:r>
                      <a:r>
                        <a:rPr lang="en-US" sz="2000" b="1" dirty="0" smtClean="0"/>
                        <a:t>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alternate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Discuss angrily</a:t>
                      </a:r>
                      <a:r>
                        <a:rPr lang="en-US" sz="2000" b="1" baseline="0" dirty="0" smtClean="0"/>
                        <a:t> /</a:t>
                      </a:r>
                      <a:r>
                        <a:rPr lang="en-US" sz="2000" b="1" dirty="0" smtClean="0"/>
                        <a:t> debate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argue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short journey with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picnic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Made larger or longer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extended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accent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dialect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website that belongs to  a person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blog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Rejoin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baseline="0" dirty="0" smtClean="0"/>
                        <a:t> reunion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group of people/</a:t>
                      </a:r>
                      <a:r>
                        <a:rPr lang="en-US" sz="2000" b="1" baseline="0" dirty="0" smtClean="0"/>
                        <a:t> players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team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family that follow customs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Traditional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modern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nuclear family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I speak English fluently and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Reem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does, ___________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either                   b. too                           c. so                 d. neither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My ________ in this term is 84.3 %.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marriage               b. package                  c. garage          d. average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All  the members  of a  __________ family  live in one house.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traditional              b. nuclear                    c. rich               d. bad</a:t>
            </a:r>
          </a:p>
          <a:p>
            <a:pPr algn="l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We went for a picnic by the sea and had a ___________. It was a very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delicious meal.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problem                  b. barbecue                 c. test               d. camera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My uncle and my aunt are called my 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relatives                  b. brothers                  c. friends        d. neighbors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Group of people/ playing a sport is called a 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family                      b. friend                       c. team           d. match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447800" y="0"/>
            <a:ext cx="75120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2. </a:t>
            </a:r>
            <a:r>
              <a:rPr lang="en-US" sz="3200" dirty="0" smtClean="0"/>
              <a:t>Simple Present:</a:t>
            </a:r>
          </a:p>
          <a:p>
            <a:pPr algn="ctr">
              <a:spcBef>
                <a:spcPct val="50000"/>
              </a:spcBef>
            </a:pPr>
            <a:r>
              <a:rPr lang="en-US" sz="3200" dirty="0" smtClean="0"/>
              <a:t>The </a:t>
            </a:r>
            <a:r>
              <a:rPr lang="en-US" sz="3200" dirty="0"/>
              <a:t>Importance of Time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65100" y="1981200"/>
            <a:ext cx="94107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rgbClr val="0070C0"/>
                </a:solidFill>
              </a:rPr>
              <a:t>    	</a:t>
            </a:r>
            <a:r>
              <a:rPr lang="en-US" sz="2000" dirty="0" smtClean="0">
                <a:solidFill>
                  <a:srgbClr val="0070C0"/>
                </a:solidFill>
              </a:rPr>
              <a:t>The </a:t>
            </a:r>
            <a:r>
              <a:rPr lang="en-US" b="1" dirty="0" smtClean="0">
                <a:solidFill>
                  <a:srgbClr val="0070C0"/>
                </a:solidFill>
              </a:rPr>
              <a:t>Verb </a:t>
            </a:r>
            <a:r>
              <a:rPr lang="en-US" b="1" dirty="0">
                <a:solidFill>
                  <a:srgbClr val="0070C0"/>
                </a:solidFill>
              </a:rPr>
              <a:t>tense expresses the time of an event or action. Time and how it is expressed </a:t>
            </a:r>
            <a:r>
              <a:rPr lang="en-US" b="1" dirty="0" smtClean="0">
                <a:solidFill>
                  <a:srgbClr val="0070C0"/>
                </a:solidFill>
              </a:rPr>
              <a:t>in writing is </a:t>
            </a:r>
            <a:r>
              <a:rPr lang="en-US" b="1" dirty="0">
                <a:solidFill>
                  <a:srgbClr val="0070C0"/>
                </a:solidFill>
              </a:rPr>
              <a:t>very important to English readers.   The English language has twelve different tenses.  In this lesson, we will review </a:t>
            </a:r>
            <a:r>
              <a:rPr lang="en-US" b="1" dirty="0" smtClean="0">
                <a:solidFill>
                  <a:srgbClr val="0070C0"/>
                </a:solidFill>
              </a:rPr>
              <a:t>the simple present </a:t>
            </a:r>
            <a:r>
              <a:rPr lang="en-US" b="1" dirty="0">
                <a:solidFill>
                  <a:srgbClr val="0070C0"/>
                </a:solidFill>
              </a:rPr>
              <a:t>tense.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utoUpdateAnimBg="0"/>
      <p:bldP spid="512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30200" y="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Simple Present Tense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228600" y="16002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chemeClr val="hlink"/>
                </a:solidFill>
              </a:rPr>
              <a:t>    	</a:t>
            </a:r>
            <a:r>
              <a:rPr lang="en-US" b="1" dirty="0">
                <a:solidFill>
                  <a:schemeClr val="folHlink"/>
                </a:solidFill>
              </a:rPr>
              <a:t>Expresses a habit or often repeated action. 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The action can be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a habit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,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a hobby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, a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daily event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,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a scheduled event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 or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something that often happens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. It can also be something a person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often forgets 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or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usually does not do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.</a:t>
            </a:r>
            <a:r>
              <a:rPr lang="he-IL" dirty="0" smtClean="0">
                <a:solidFill>
                  <a:srgbClr val="000000"/>
                </a:solidFill>
                <a:latin typeface="Arial" charset="0"/>
              </a:rPr>
              <a:t/>
            </a:r>
            <a:br>
              <a:rPr lang="he-IL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b="1" dirty="0" smtClean="0">
                <a:solidFill>
                  <a:schemeClr val="folHlink"/>
                </a:solidFill>
              </a:rPr>
              <a:t>Adverbs </a:t>
            </a:r>
            <a:r>
              <a:rPr lang="en-US" b="1" dirty="0">
                <a:solidFill>
                  <a:schemeClr val="folHlink"/>
                </a:solidFill>
              </a:rPr>
              <a:t>of frequency such as, </a:t>
            </a:r>
            <a:r>
              <a:rPr lang="en-US" b="1" i="1" dirty="0"/>
              <a:t>often, seldom, sometimes, never</a:t>
            </a:r>
            <a:r>
              <a:rPr lang="en-US" b="1" dirty="0">
                <a:solidFill>
                  <a:schemeClr val="folHlink"/>
                </a:solidFill>
              </a:rPr>
              <a:t>, etc. are used with this tense.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chemeClr val="folHlink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chemeClr val="folHlink"/>
              </a:solidFill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155700" y="5105400"/>
            <a:ext cx="77597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chemeClr val="hlink"/>
                </a:solidFill>
              </a:rPr>
              <a:t>    	</a:t>
            </a:r>
            <a:r>
              <a:rPr lang="en-US" b="1" dirty="0">
                <a:solidFill>
                  <a:schemeClr val="hlink"/>
                </a:solidFill>
              </a:rPr>
              <a:t>She </a:t>
            </a:r>
            <a:r>
              <a:rPr lang="en-US" b="1" u="sng" dirty="0">
                <a:solidFill>
                  <a:schemeClr val="hlink"/>
                </a:solidFill>
              </a:rPr>
              <a:t>goes</a:t>
            </a:r>
            <a:r>
              <a:rPr lang="en-US" b="1" dirty="0">
                <a:solidFill>
                  <a:schemeClr val="hlink"/>
                </a:solidFill>
              </a:rPr>
              <a:t> to work everyday.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		They </a:t>
            </a:r>
            <a:r>
              <a:rPr lang="en-US" b="1" i="1" dirty="0">
                <a:solidFill>
                  <a:schemeClr val="hlink"/>
                </a:solidFill>
              </a:rPr>
              <a:t>always</a:t>
            </a:r>
            <a:r>
              <a:rPr lang="en-US" b="1" dirty="0">
                <a:solidFill>
                  <a:schemeClr val="hlink"/>
                </a:solidFill>
              </a:rPr>
              <a:t> </a:t>
            </a:r>
            <a:r>
              <a:rPr lang="en-US" b="1" u="sng" dirty="0">
                <a:solidFill>
                  <a:schemeClr val="hlink"/>
                </a:solidFill>
              </a:rPr>
              <a:t>eat</a:t>
            </a:r>
            <a:r>
              <a:rPr lang="en-US" b="1" dirty="0">
                <a:solidFill>
                  <a:schemeClr val="hlink"/>
                </a:solidFill>
              </a:rPr>
              <a:t> lunch together.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495300" y="2895600"/>
            <a:ext cx="8750300" cy="2133600"/>
            <a:chOff x="288" y="1824"/>
            <a:chExt cx="5088" cy="1344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672" y="2400"/>
              <a:ext cx="336" cy="432"/>
              <a:chOff x="768" y="2592"/>
              <a:chExt cx="336" cy="432"/>
            </a:xfrm>
          </p:grpSpPr>
          <p:sp>
            <p:nvSpPr>
              <p:cNvPr id="5153" name="Line 9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4" name="Line 10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976" y="2400"/>
              <a:ext cx="336" cy="432"/>
              <a:chOff x="768" y="2592"/>
              <a:chExt cx="336" cy="432"/>
            </a:xfrm>
          </p:grpSpPr>
          <p:sp>
            <p:nvSpPr>
              <p:cNvPr id="5151" name="Line 13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2" name="Line 14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3600" y="2352"/>
              <a:ext cx="336" cy="432"/>
              <a:chOff x="768" y="2592"/>
              <a:chExt cx="336" cy="432"/>
            </a:xfrm>
          </p:grpSpPr>
          <p:sp>
            <p:nvSpPr>
              <p:cNvPr id="5149" name="Line 16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0" name="Line 17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4224" y="2352"/>
              <a:ext cx="336" cy="432"/>
              <a:chOff x="768" y="2592"/>
              <a:chExt cx="336" cy="432"/>
            </a:xfrm>
          </p:grpSpPr>
          <p:sp>
            <p:nvSpPr>
              <p:cNvPr id="5147" name="Line 19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8" name="Line 20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4896" y="2400"/>
              <a:ext cx="336" cy="432"/>
              <a:chOff x="768" y="2592"/>
              <a:chExt cx="336" cy="432"/>
            </a:xfrm>
          </p:grpSpPr>
          <p:sp>
            <p:nvSpPr>
              <p:cNvPr id="5145" name="Line 22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6" name="Line 23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" name="Group 24"/>
            <p:cNvGrpSpPr>
              <a:grpSpLocks/>
            </p:cNvGrpSpPr>
            <p:nvPr/>
          </p:nvGrpSpPr>
          <p:grpSpPr bwMode="auto">
            <a:xfrm>
              <a:off x="1200" y="2400"/>
              <a:ext cx="336" cy="432"/>
              <a:chOff x="768" y="2592"/>
              <a:chExt cx="336" cy="432"/>
            </a:xfrm>
          </p:grpSpPr>
          <p:sp>
            <p:nvSpPr>
              <p:cNvPr id="5143" name="Line 25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4" name="Line 26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1824" y="2400"/>
              <a:ext cx="336" cy="432"/>
              <a:chOff x="768" y="2592"/>
              <a:chExt cx="336" cy="432"/>
            </a:xfrm>
          </p:grpSpPr>
          <p:sp>
            <p:nvSpPr>
              <p:cNvPr id="5141" name="Line 28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2" name="Line 29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" name="Group 30"/>
            <p:cNvGrpSpPr>
              <a:grpSpLocks/>
            </p:cNvGrpSpPr>
            <p:nvPr/>
          </p:nvGrpSpPr>
          <p:grpSpPr bwMode="auto">
            <a:xfrm>
              <a:off x="2448" y="2400"/>
              <a:ext cx="336" cy="432"/>
              <a:chOff x="768" y="2592"/>
              <a:chExt cx="336" cy="432"/>
            </a:xfrm>
          </p:grpSpPr>
          <p:sp>
            <p:nvSpPr>
              <p:cNvPr id="5139" name="Line 31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0" name="Line 32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1" name="Group 34"/>
            <p:cNvGrpSpPr>
              <a:grpSpLocks/>
            </p:cNvGrpSpPr>
            <p:nvPr/>
          </p:nvGrpSpPr>
          <p:grpSpPr bwMode="auto">
            <a:xfrm>
              <a:off x="288" y="1824"/>
              <a:ext cx="5088" cy="1344"/>
              <a:chOff x="288" y="1824"/>
              <a:chExt cx="5088" cy="1344"/>
            </a:xfrm>
          </p:grpSpPr>
          <p:sp>
            <p:nvSpPr>
              <p:cNvPr id="5137" name="Line 8"/>
              <p:cNvSpPr>
                <a:spLocks noChangeShapeType="1"/>
              </p:cNvSpPr>
              <p:nvPr/>
            </p:nvSpPr>
            <p:spPr bwMode="auto">
              <a:xfrm>
                <a:off x="288" y="2592"/>
                <a:ext cx="508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38" name="Line 33"/>
              <p:cNvSpPr>
                <a:spLocks noChangeShapeType="1"/>
              </p:cNvSpPr>
              <p:nvPr/>
            </p:nvSpPr>
            <p:spPr bwMode="auto">
              <a:xfrm>
                <a:off x="2832" y="1824"/>
                <a:ext cx="0" cy="134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600200"/>
            <a:ext cx="8420100" cy="1143000"/>
          </a:xfrm>
        </p:spPr>
        <p:txBody>
          <a:bodyPr/>
          <a:lstStyle/>
          <a:p>
            <a:pPr algn="l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Use the 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</a:rPr>
              <a:t>simple present tense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to tell about things that happen </a:t>
            </a:r>
            <a:r>
              <a:rPr lang="en-US" u="sng" dirty="0" smtClean="0">
                <a:solidFill>
                  <a:schemeClr val="accent2"/>
                </a:solidFill>
                <a:latin typeface="Tahoma" pitchFamily="34" charset="0"/>
              </a:rPr>
              <a:t>again and again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.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898650" y="4572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The Present Tense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990600" y="3352800"/>
            <a:ext cx="5778500" cy="9461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Americans </a:t>
            </a:r>
            <a:r>
              <a:rPr lang="en-US" sz="2800" b="1" u="sng" dirty="0">
                <a:solidFill>
                  <a:srgbClr val="FF0000"/>
                </a:solidFill>
                <a:latin typeface="Arial" charset="0"/>
              </a:rPr>
              <a:t>eat</a:t>
            </a:r>
            <a:r>
              <a:rPr lang="en-US" sz="2800" b="1" dirty="0">
                <a:latin typeface="Arial" charset="0"/>
              </a:rPr>
              <a:t> turkey on Thanksgiving</a:t>
            </a:r>
            <a:r>
              <a:rPr lang="en-US" sz="2800" b="1" dirty="0"/>
              <a:t>.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28600" y="4724401"/>
            <a:ext cx="6019800" cy="5847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 dirty="0">
                <a:latin typeface="Arial" charset="0"/>
              </a:rPr>
              <a:t>A</a:t>
            </a:r>
            <a:r>
              <a:rPr lang="en-US" sz="2400" b="1" dirty="0" smtClean="0">
                <a:latin typeface="Arial" charset="0"/>
              </a:rPr>
              <a:t> Japanese </a:t>
            </a:r>
            <a:r>
              <a:rPr lang="en-US" sz="2400" b="1" dirty="0">
                <a:latin typeface="Arial" charset="0"/>
              </a:rPr>
              <a:t>always </a:t>
            </a:r>
            <a:r>
              <a:rPr lang="en-US" sz="2400" b="1" u="sng" dirty="0" smtClean="0">
                <a:solidFill>
                  <a:srgbClr val="FF0000"/>
                </a:solidFill>
                <a:latin typeface="Arial" charset="0"/>
              </a:rPr>
              <a:t>bows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>
                <a:latin typeface="Arial" charset="0"/>
              </a:rPr>
              <a:t>to others</a:t>
            </a:r>
            <a:r>
              <a:rPr lang="en-US" sz="3200" b="1" dirty="0">
                <a:latin typeface="Arial" charset="0"/>
              </a:rPr>
              <a:t>.</a:t>
            </a:r>
            <a:endParaRPr lang="en-US" sz="2000" dirty="0"/>
          </a:p>
        </p:txBody>
      </p:sp>
      <p:pic>
        <p:nvPicPr>
          <p:cNvPr id="4103" name="Picture 7" descr="C:\WINDOWS\Profiles\lumanr\Application Data\Microsoft\Media Catalog\Downloaded Clips\cl38\j0140643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2895601"/>
            <a:ext cx="1871133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C:\WINDOWS\Profiles\lumanr\Application Data\Microsoft\Media Catalog\Downloaded Clips\cl2\pe05946_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4495800"/>
            <a:ext cx="1600200" cy="162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utoUpdateAnimBg="0"/>
      <p:bldP spid="410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Simple Present Tense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16002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rgbClr val="0070C0"/>
                </a:solidFill>
              </a:rPr>
              <a:t>    	</a:t>
            </a:r>
            <a:r>
              <a:rPr lang="en-US" b="1" dirty="0">
                <a:solidFill>
                  <a:srgbClr val="0070C0"/>
                </a:solidFill>
              </a:rPr>
              <a:t>This tense also expresses </a:t>
            </a:r>
            <a:r>
              <a:rPr lang="en-US" b="1" u="sng" dirty="0">
                <a:solidFill>
                  <a:srgbClr val="0070C0"/>
                </a:solidFill>
              </a:rPr>
              <a:t>general truths or facts </a:t>
            </a:r>
            <a:r>
              <a:rPr lang="en-US" b="1" dirty="0">
                <a:solidFill>
                  <a:srgbClr val="0070C0"/>
                </a:solidFill>
              </a:rPr>
              <a:t>that are timeless.  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155700" y="4876800"/>
            <a:ext cx="8255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Snow </a:t>
            </a:r>
            <a:r>
              <a:rPr lang="en-US" b="1" u="sng" dirty="0">
                <a:solidFill>
                  <a:schemeClr val="folHlink"/>
                </a:solidFill>
              </a:rPr>
              <a:t>falls</a:t>
            </a:r>
            <a:r>
              <a:rPr lang="en-US" b="1" dirty="0">
                <a:solidFill>
                  <a:schemeClr val="hlink"/>
                </a:solidFill>
              </a:rPr>
              <a:t> in </a:t>
            </a:r>
            <a:r>
              <a:rPr lang="en-US" b="1" dirty="0" smtClean="0">
                <a:solidFill>
                  <a:schemeClr val="hlink"/>
                </a:solidFill>
              </a:rPr>
              <a:t> </a:t>
            </a:r>
            <a:r>
              <a:rPr lang="en-US" b="1" dirty="0">
                <a:solidFill>
                  <a:schemeClr val="hlink"/>
                </a:solidFill>
              </a:rPr>
              <a:t>December in Minnesota.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Water </a:t>
            </a:r>
            <a:r>
              <a:rPr lang="en-US" b="1" u="sng" dirty="0">
                <a:solidFill>
                  <a:schemeClr val="folHlink"/>
                </a:solidFill>
              </a:rPr>
              <a:t>boils</a:t>
            </a:r>
            <a:r>
              <a:rPr lang="en-US" b="1" dirty="0">
                <a:solidFill>
                  <a:schemeClr val="hlink"/>
                </a:solidFill>
              </a:rPr>
              <a:t> at 100 degrees Celsius.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95300" y="2514600"/>
            <a:ext cx="8750300" cy="2133600"/>
            <a:chOff x="288" y="1824"/>
            <a:chExt cx="5088" cy="1344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672" y="2400"/>
              <a:ext cx="336" cy="432"/>
              <a:chOff x="768" y="2592"/>
              <a:chExt cx="336" cy="432"/>
            </a:xfrm>
          </p:grpSpPr>
          <p:sp>
            <p:nvSpPr>
              <p:cNvPr id="6177" name="Line 9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8" name="Line 10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2976" y="2400"/>
              <a:ext cx="336" cy="432"/>
              <a:chOff x="768" y="2592"/>
              <a:chExt cx="336" cy="432"/>
            </a:xfrm>
          </p:grpSpPr>
          <p:sp>
            <p:nvSpPr>
              <p:cNvPr id="6175" name="Line 12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6" name="Line 13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3600" y="2352"/>
              <a:ext cx="336" cy="432"/>
              <a:chOff x="768" y="2592"/>
              <a:chExt cx="336" cy="432"/>
            </a:xfrm>
          </p:grpSpPr>
          <p:sp>
            <p:nvSpPr>
              <p:cNvPr id="6173" name="Line 15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4" name="Line 16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4224" y="2352"/>
              <a:ext cx="336" cy="432"/>
              <a:chOff x="768" y="2592"/>
              <a:chExt cx="336" cy="432"/>
            </a:xfrm>
          </p:grpSpPr>
          <p:sp>
            <p:nvSpPr>
              <p:cNvPr id="6171" name="Line 18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2" name="Line 19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4896" y="2400"/>
              <a:ext cx="336" cy="432"/>
              <a:chOff x="768" y="2592"/>
              <a:chExt cx="336" cy="432"/>
            </a:xfrm>
          </p:grpSpPr>
          <p:sp>
            <p:nvSpPr>
              <p:cNvPr id="6169" name="Line 21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0" name="Line 22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" name="Group 23"/>
            <p:cNvGrpSpPr>
              <a:grpSpLocks/>
            </p:cNvGrpSpPr>
            <p:nvPr/>
          </p:nvGrpSpPr>
          <p:grpSpPr bwMode="auto">
            <a:xfrm>
              <a:off x="1200" y="2400"/>
              <a:ext cx="336" cy="432"/>
              <a:chOff x="768" y="2592"/>
              <a:chExt cx="336" cy="432"/>
            </a:xfrm>
          </p:grpSpPr>
          <p:sp>
            <p:nvSpPr>
              <p:cNvPr id="6167" name="Line 24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8" name="Line 25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1824" y="2400"/>
              <a:ext cx="336" cy="432"/>
              <a:chOff x="768" y="2592"/>
              <a:chExt cx="336" cy="432"/>
            </a:xfrm>
          </p:grpSpPr>
          <p:sp>
            <p:nvSpPr>
              <p:cNvPr id="6165" name="Line 27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6" name="Line 28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" name="Group 29"/>
            <p:cNvGrpSpPr>
              <a:grpSpLocks/>
            </p:cNvGrpSpPr>
            <p:nvPr/>
          </p:nvGrpSpPr>
          <p:grpSpPr bwMode="auto">
            <a:xfrm>
              <a:off x="2448" y="2400"/>
              <a:ext cx="336" cy="432"/>
              <a:chOff x="768" y="2592"/>
              <a:chExt cx="336" cy="432"/>
            </a:xfrm>
          </p:grpSpPr>
          <p:sp>
            <p:nvSpPr>
              <p:cNvPr id="6163" name="Line 30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4" name="Line 31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1" name="Group 32"/>
            <p:cNvGrpSpPr>
              <a:grpSpLocks/>
            </p:cNvGrpSpPr>
            <p:nvPr/>
          </p:nvGrpSpPr>
          <p:grpSpPr bwMode="auto">
            <a:xfrm>
              <a:off x="288" y="1824"/>
              <a:ext cx="5088" cy="1344"/>
              <a:chOff x="288" y="1824"/>
              <a:chExt cx="5088" cy="1344"/>
            </a:xfrm>
          </p:grpSpPr>
          <p:sp>
            <p:nvSpPr>
              <p:cNvPr id="6161" name="Line 33"/>
              <p:cNvSpPr>
                <a:spLocks noChangeShapeType="1"/>
              </p:cNvSpPr>
              <p:nvPr/>
            </p:nvSpPr>
            <p:spPr bwMode="auto">
              <a:xfrm>
                <a:off x="288" y="2592"/>
                <a:ext cx="508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2" name="Line 34"/>
              <p:cNvSpPr>
                <a:spLocks noChangeShapeType="1"/>
              </p:cNvSpPr>
              <p:nvPr/>
            </p:nvSpPr>
            <p:spPr bwMode="auto">
              <a:xfrm>
                <a:off x="2832" y="1824"/>
                <a:ext cx="0" cy="134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  <p:bldP spid="717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60400" y="1600200"/>
            <a:ext cx="8750300" cy="76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solidFill>
                  <a:schemeClr val="accent2"/>
                </a:solidFill>
                <a:latin typeface="Tahoma" pitchFamily="34" charset="0"/>
              </a:rPr>
              <a:t>Use the </a:t>
            </a:r>
            <a:r>
              <a:rPr lang="en-US" smtClean="0">
                <a:solidFill>
                  <a:srgbClr val="FF0000"/>
                </a:solidFill>
                <a:latin typeface="Tahoma" pitchFamily="34" charset="0"/>
              </a:rPr>
              <a:t>simple present tense</a:t>
            </a:r>
            <a:r>
              <a:rPr lang="en-US" smtClean="0">
                <a:solidFill>
                  <a:schemeClr val="accent2"/>
                </a:solidFill>
                <a:latin typeface="Tahoma" pitchFamily="34" charset="0"/>
              </a:rPr>
              <a:t> to tell </a:t>
            </a:r>
            <a:r>
              <a:rPr lang="en-US" b="1" u="sng" smtClean="0">
                <a:solidFill>
                  <a:schemeClr val="accent2"/>
                </a:solidFill>
                <a:latin typeface="Tahoma" pitchFamily="34" charset="0"/>
              </a:rPr>
              <a:t>facts.</a:t>
            </a:r>
          </a:p>
        </p:txBody>
      </p:sp>
      <p:sp>
        <p:nvSpPr>
          <p:cNvPr id="5123" name="Rectangle 1027"/>
          <p:cNvSpPr>
            <a:spLocks noChangeArrowheads="1"/>
          </p:cNvSpPr>
          <p:nvPr/>
        </p:nvSpPr>
        <p:spPr bwMode="auto">
          <a:xfrm>
            <a:off x="1898650" y="4572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The Present Tense</a:t>
            </a:r>
          </a:p>
        </p:txBody>
      </p:sp>
      <p:sp>
        <p:nvSpPr>
          <p:cNvPr id="5124" name="Text Box 1028"/>
          <p:cNvSpPr txBox="1">
            <a:spLocks noChangeArrowheads="1"/>
          </p:cNvSpPr>
          <p:nvPr/>
        </p:nvSpPr>
        <p:spPr bwMode="auto">
          <a:xfrm>
            <a:off x="1981200" y="2819401"/>
            <a:ext cx="544830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Water </a:t>
            </a:r>
            <a:r>
              <a:rPr lang="en-US" sz="2800" b="1" u="sng">
                <a:solidFill>
                  <a:srgbClr val="FF0000"/>
                </a:solidFill>
                <a:latin typeface="Arial" charset="0"/>
              </a:rPr>
              <a:t>freezes</a:t>
            </a:r>
            <a:r>
              <a:rPr lang="en-US" sz="2800" b="1">
                <a:latin typeface="Arial" charset="0"/>
              </a:rPr>
              <a:t> at 32 degrees.</a:t>
            </a:r>
            <a:endParaRPr lang="en-US" sz="2800" b="1"/>
          </a:p>
        </p:txBody>
      </p:sp>
      <p:pic>
        <p:nvPicPr>
          <p:cNvPr id="5128" name="Picture 1032" descr="C:\WINDOWS\Profiles\lumanr\Application Data\Microsoft\Media Catalog\Downloaded Clips\cl0\hh00448_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59700" y="2514600"/>
            <a:ext cx="527977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033" descr="C:\WINDOWS\Profiles\lumanr\Application Data\Microsoft\Media Catalog\Downloaded Clips\cl5f\j0239501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16101" y="3429001"/>
            <a:ext cx="139991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34" descr="C:\WINDOWS\Profiles\lumanr\Application Data\Microsoft\Media Catalog\Downloaded Clips\cl0\en00275_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13400" y="3581400"/>
            <a:ext cx="156845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Line 1035"/>
          <p:cNvSpPr>
            <a:spLocks noChangeShapeType="1"/>
          </p:cNvSpPr>
          <p:nvPr/>
        </p:nvSpPr>
        <p:spPr bwMode="auto">
          <a:xfrm>
            <a:off x="3549650" y="4114800"/>
            <a:ext cx="181610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2" name="Text Box 1036"/>
          <p:cNvSpPr txBox="1">
            <a:spLocks noChangeArrowheads="1"/>
          </p:cNvSpPr>
          <p:nvPr/>
        </p:nvSpPr>
        <p:spPr bwMode="auto">
          <a:xfrm>
            <a:off x="8420100" y="3048001"/>
            <a:ext cx="825500" cy="36933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32</a:t>
            </a:r>
            <a:r>
              <a:rPr lang="en-US" b="1">
                <a:cs typeface="Times New Roman" pitchFamily="26" charset="0"/>
              </a:rPr>
              <a:t>º</a:t>
            </a:r>
            <a:endParaRPr lang="en-US" b="1"/>
          </a:p>
        </p:txBody>
      </p:sp>
      <p:sp>
        <p:nvSpPr>
          <p:cNvPr id="5133" name="Text Box 1037"/>
          <p:cNvSpPr txBox="1">
            <a:spLocks noChangeArrowheads="1"/>
          </p:cNvSpPr>
          <p:nvPr/>
        </p:nvSpPr>
        <p:spPr bwMode="auto">
          <a:xfrm>
            <a:off x="1981200" y="54102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Triangles </a:t>
            </a:r>
            <a:r>
              <a:rPr lang="en-US" sz="2800" b="1" u="sng">
                <a:solidFill>
                  <a:srgbClr val="FF0000"/>
                </a:solidFill>
                <a:latin typeface="Arial" charset="0"/>
              </a:rPr>
              <a:t>have</a:t>
            </a:r>
            <a:r>
              <a:rPr lang="en-US" sz="2800" b="1">
                <a:latin typeface="Arial" charset="0"/>
              </a:rPr>
              <a:t> three sides.</a:t>
            </a:r>
            <a:endParaRPr lang="en-US" sz="2800" b="1"/>
          </a:p>
        </p:txBody>
      </p:sp>
      <p:sp>
        <p:nvSpPr>
          <p:cNvPr id="5134" name="AutoShape 1038"/>
          <p:cNvSpPr>
            <a:spLocks noChangeArrowheads="1"/>
          </p:cNvSpPr>
          <p:nvPr/>
        </p:nvSpPr>
        <p:spPr bwMode="auto">
          <a:xfrm>
            <a:off x="7086600" y="4648200"/>
            <a:ext cx="1403350" cy="1447800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utoUpdateAnimBg="0"/>
      <p:bldP spid="5131" grpId="0" animBg="1"/>
      <p:bldP spid="5132" grpId="0" animBg="1" autoUpdateAnimBg="0"/>
      <p:bldP spid="5133" grpId="0" autoUpdateAnimBg="0"/>
      <p:bldP spid="51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68450" y="838200"/>
            <a:ext cx="6934200" cy="7620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Tahoma" pitchFamily="34" charset="0"/>
              </a:rPr>
              <a:t>Daily Customs</a:t>
            </a:r>
          </a:p>
        </p:txBody>
      </p:sp>
      <p:pic>
        <p:nvPicPr>
          <p:cNvPr id="2052" name="Picture 4" descr="C:\WINDOWS\Application Data\Microsoft\Media Catalog\Downloaded Clips\cl1\pe04061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3201" y="1600200"/>
            <a:ext cx="193648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:\WINDOWS\Application Data\Microsoft\Media Catalog\Downloaded Clips\cl49\j0183552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495800"/>
            <a:ext cx="1879599" cy="16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C:\WINDOWS\Application Data\Microsoft\Media Catalog\Downloaded Clips\cl3f\j0158287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3962400"/>
            <a:ext cx="109685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C:\WINDOWS\Application Data\Microsoft\Media Catalog\Downloaded Clips\cl43\j0168024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7346" y="2286001"/>
            <a:ext cx="2070629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816100" y="1828801"/>
            <a:ext cx="37147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She</a:t>
            </a:r>
            <a:r>
              <a:rPr lang="en-US" dirty="0">
                <a:latin typeface="Tahoma" pitchFamily="34" charset="0"/>
              </a:rPr>
              <a:t> usually 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works </a:t>
            </a:r>
            <a:r>
              <a:rPr lang="en-US" dirty="0">
                <a:latin typeface="Tahoma" pitchFamily="34" charset="0"/>
              </a:rPr>
              <a:t>on her basket after dinner.</a:t>
            </a:r>
            <a:r>
              <a:rPr lang="en-US" dirty="0"/>
              <a:t> 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6851650" y="1752601"/>
            <a:ext cx="30543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He</a:t>
            </a:r>
            <a:r>
              <a:rPr lang="en-US" dirty="0">
                <a:latin typeface="Tahoma" pitchFamily="34" charset="0"/>
              </a:rPr>
              <a:t> usually 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drinks </a:t>
            </a:r>
            <a:r>
              <a:rPr lang="en-US" dirty="0">
                <a:latin typeface="Tahoma" pitchFamily="34" charset="0"/>
              </a:rPr>
              <a:t>tea after a meal.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19450" y="3733801"/>
            <a:ext cx="31369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They go </a:t>
            </a:r>
            <a:r>
              <a:rPr lang="en-US" dirty="0">
                <a:latin typeface="Tahoma" pitchFamily="34" charset="0"/>
              </a:rPr>
              <a:t>to a dance every Sunday.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613400" y="4724401"/>
            <a:ext cx="21463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They take </a:t>
            </a:r>
            <a:r>
              <a:rPr lang="en-US" dirty="0">
                <a:latin typeface="Tahoma" pitchFamily="34" charset="0"/>
              </a:rPr>
              <a:t>a walk with their son every day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utoUpdateAnimBg="0"/>
      <p:bldP spid="2057" grpId="0" autoUpdateAnimBg="0"/>
      <p:bldP spid="2058" grpId="0" autoUpdateAnimBg="0"/>
      <p:bldP spid="205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Exercise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She _______________ her mother in the house.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help            b. doesn’t help            c. don’t help       d. doesn’t helps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en __________ their work in the best way.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don’t do            b. does          c. doesn’t do                     d. don’t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_______________  doesn’t smoke nowadays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My brothers     b. You               c. My father                   d. I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____  they play football   every week?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Do                 b. Does                       c. Are                      d. Done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Why   ____  he always come late?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is                b. do                         c. does                        d. was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Oval 14"/>
          <p:cNvSpPr>
            <a:spLocks noChangeArrowheads="1"/>
          </p:cNvSpPr>
          <p:nvPr/>
        </p:nvSpPr>
        <p:spPr bwMode="auto">
          <a:xfrm>
            <a:off x="3962400" y="5334000"/>
            <a:ext cx="6604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8089900" cy="14478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2"/>
                </a:solidFill>
                <a:latin typeface="Tahoma" pitchFamily="34" charset="0"/>
              </a:rPr>
              <a:t>Use contractions like </a:t>
            </a:r>
            <a:r>
              <a:rPr lang="en-US" sz="2800" b="1" u="sng" dirty="0" smtClean="0">
                <a:solidFill>
                  <a:srgbClr val="FF0000"/>
                </a:solidFill>
                <a:latin typeface="Tahoma" pitchFamily="34" charset="0"/>
              </a:rPr>
              <a:t>don’t</a:t>
            </a:r>
            <a:r>
              <a:rPr lang="en-US" sz="2800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sz="2800" dirty="0" smtClean="0">
                <a:solidFill>
                  <a:schemeClr val="accent2"/>
                </a:solidFill>
                <a:latin typeface="Tahoma" pitchFamily="34" charset="0"/>
              </a:rPr>
              <a:t>and</a:t>
            </a:r>
            <a:r>
              <a:rPr lang="en-US" sz="2800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sz="2800" b="1" u="sng" dirty="0" smtClean="0">
                <a:solidFill>
                  <a:srgbClr val="FF0000"/>
                </a:solidFill>
                <a:latin typeface="Tahoma" pitchFamily="34" charset="0"/>
              </a:rPr>
              <a:t>doesn’t</a:t>
            </a:r>
            <a:r>
              <a:rPr lang="en-US" sz="2800" dirty="0" smtClean="0">
                <a:solidFill>
                  <a:schemeClr val="accent2"/>
                </a:solidFill>
                <a:latin typeface="Tahoma" pitchFamily="34" charset="0"/>
              </a:rPr>
              <a:t> for</a:t>
            </a:r>
          </a:p>
          <a:p>
            <a:pPr algn="l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2"/>
                </a:solidFill>
                <a:latin typeface="Tahoma" pitchFamily="34" charset="0"/>
              </a:rPr>
              <a:t>negative statements in speaking or in informal</a:t>
            </a:r>
          </a:p>
          <a:p>
            <a:pPr algn="l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2"/>
                </a:solidFill>
                <a:latin typeface="Tahoma" pitchFamily="34" charset="0"/>
              </a:rPr>
              <a:t>writing.</a:t>
            </a:r>
            <a:endParaRPr lang="en-US" sz="2800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898650" y="3810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3. </a:t>
            </a:r>
            <a:r>
              <a:rPr lang="en-US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Negative 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Statements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238250" y="3429000"/>
            <a:ext cx="5200650" cy="95410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 smtClean="0">
                <a:latin typeface="Arial" charset="0"/>
              </a:rPr>
              <a:t>Some women </a:t>
            </a:r>
            <a:r>
              <a:rPr lang="en-US" sz="2800" b="1" u="sng" dirty="0" smtClean="0">
                <a:solidFill>
                  <a:srgbClr val="FF0000"/>
                </a:solidFill>
                <a:latin typeface="Arial" charset="0"/>
              </a:rPr>
              <a:t>don’t</a:t>
            </a:r>
            <a:r>
              <a:rPr lang="en-US" sz="2800" b="1" dirty="0" smtClean="0">
                <a:latin typeface="Arial" charset="0"/>
              </a:rPr>
              <a:t> </a:t>
            </a:r>
            <a:r>
              <a:rPr lang="en-US" sz="2800" b="1" u="sng" dirty="0">
                <a:solidFill>
                  <a:schemeClr val="accent2"/>
                </a:solidFill>
                <a:latin typeface="Arial" charset="0"/>
              </a:rPr>
              <a:t>wear</a:t>
            </a:r>
            <a:r>
              <a:rPr lang="en-US" sz="2800" b="1" dirty="0">
                <a:latin typeface="Arial" charset="0"/>
              </a:rPr>
              <a:t> a lot of makeup.</a:t>
            </a:r>
            <a:endParaRPr lang="en-US" sz="2800" b="1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990600" y="53340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Maria </a:t>
            </a:r>
            <a:r>
              <a:rPr lang="en-US" sz="2800" b="1" u="sng" dirty="0">
                <a:solidFill>
                  <a:srgbClr val="FF0000"/>
                </a:solidFill>
                <a:latin typeface="Arial" charset="0"/>
              </a:rPr>
              <a:t>doesn’t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u="sng" dirty="0">
                <a:solidFill>
                  <a:schemeClr val="accent2"/>
                </a:solidFill>
                <a:latin typeface="Arial" charset="0"/>
              </a:rPr>
              <a:t>eat</a:t>
            </a:r>
            <a:r>
              <a:rPr lang="en-US" sz="2800" b="1" dirty="0">
                <a:latin typeface="Arial" charset="0"/>
              </a:rPr>
              <a:t> pizza.</a:t>
            </a:r>
            <a:endParaRPr lang="en-US" sz="2800" b="1" dirty="0"/>
          </a:p>
        </p:txBody>
      </p:sp>
      <p:pic>
        <p:nvPicPr>
          <p:cNvPr id="6156" name="Picture 12" descr="C:\WINDOWS\Profiles\lumanr\Application Data\Microsoft\Media Catalog\Downloaded Clips\cl43\j0168118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8900" y="2895601"/>
            <a:ext cx="2228850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C:\WINDOWS\Profiles\lumanr\Application Data\Microsoft\Media Catalog\Downloaded Clips\cl0\fd01017_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78500" y="4953000"/>
            <a:ext cx="222885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8" grpId="0" animBg="1"/>
      <p:bldP spid="6148" grpId="0" autoUpdateAnimBg="0"/>
      <p:bldP spid="615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8" name="AutoShape 106" descr="טיפות מים"/>
          <p:cNvSpPr>
            <a:spLocks noChangeArrowheads="1"/>
          </p:cNvSpPr>
          <p:nvPr/>
        </p:nvSpPr>
        <p:spPr bwMode="auto">
          <a:xfrm>
            <a:off x="495300" y="1066800"/>
            <a:ext cx="9080500" cy="2819400"/>
          </a:xfrm>
          <a:prstGeom prst="wedgeRoundRectCallout">
            <a:avLst>
              <a:gd name="adj1" fmla="val 25685"/>
              <a:gd name="adj2" fmla="val 69301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>
            <a:flatTx/>
          </a:bodyPr>
          <a:lstStyle/>
          <a:p>
            <a:pPr algn="ctr"/>
            <a:endParaRPr lang="en-US"/>
          </a:p>
        </p:txBody>
      </p:sp>
      <p:sp>
        <p:nvSpPr>
          <p:cNvPr id="18539" name="Text Box 107"/>
          <p:cNvSpPr txBox="1">
            <a:spLocks noChangeArrowheads="1"/>
          </p:cNvSpPr>
          <p:nvPr/>
        </p:nvSpPr>
        <p:spPr bwMode="auto">
          <a:xfrm>
            <a:off x="2228850" y="1371600"/>
            <a:ext cx="6521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endParaRPr lang="en-US"/>
          </a:p>
        </p:txBody>
      </p:sp>
      <p:sp>
        <p:nvSpPr>
          <p:cNvPr id="18540" name="Text Box 108"/>
          <p:cNvSpPr txBox="1">
            <a:spLocks noChangeArrowheads="1"/>
          </p:cNvSpPr>
          <p:nvPr/>
        </p:nvSpPr>
        <p:spPr bwMode="auto">
          <a:xfrm>
            <a:off x="908050" y="1447800"/>
            <a:ext cx="899795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dirty="0">
                <a:solidFill>
                  <a:srgbClr val="000080"/>
                </a:solidFill>
                <a:latin typeface="Wingdings" pitchFamily="10" charset="2"/>
                <a:cs typeface="Times New Roman" pitchFamily="26" charset="0"/>
              </a:rPr>
              <a:t>§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 </a:t>
            </a:r>
            <a:r>
              <a:rPr lang="en-US" sz="2800" i="1" dirty="0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Negative and question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forms </a:t>
            </a:r>
            <a:endParaRPr lang="en-US" sz="2800" dirty="0" smtClean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26" charset="0"/>
            </a:endParaRPr>
          </a:p>
          <a:p>
            <a:pPr algn="l" rtl="0">
              <a:spcBef>
                <a:spcPct val="50000"/>
              </a:spcBef>
            </a:pPr>
            <a:r>
              <a:rPr lang="en-US" sz="2800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Use </a:t>
            </a:r>
            <a:r>
              <a:rPr lang="en-US" sz="2800" i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i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DOES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(=the third person of the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dirty="0" err="1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auxiliary</a:t>
            </a:r>
            <a:r>
              <a:rPr lang="en-US" sz="2800" i="1" dirty="0" err="1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'</a:t>
            </a:r>
            <a:r>
              <a:rPr lang="en-US" sz="2800" i="1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DO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'</a:t>
            </a: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) + the infinitive of the verb.</a:t>
            </a:r>
            <a:r>
              <a:rPr lang="en-US" sz="2800" i="1" u="sng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/>
            </a:r>
            <a:br>
              <a:rPr lang="en-US" sz="2800" i="1" u="sng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</a:b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He want</a:t>
            </a:r>
            <a:r>
              <a:rPr lang="en-US" sz="2800" b="1" i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s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. </a:t>
            </a:r>
            <a:r>
              <a:rPr lang="en-US" sz="2800" b="1" i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Does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he want? He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b="1" i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does</a:t>
            </a:r>
            <a:r>
              <a:rPr lang="en-US" sz="2800" i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not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want.</a:t>
            </a:r>
          </a:p>
          <a:p>
            <a:pPr algn="l">
              <a:spcBef>
                <a:spcPct val="50000"/>
              </a:spcBef>
            </a:pPr>
            <a:endParaRPr lang="en-US" sz="2800" dirty="0">
              <a:solidFill>
                <a:schemeClr val="accent2"/>
              </a:solidFill>
              <a:cs typeface="Times New Roman" pitchFamily="26" charset="0"/>
            </a:endParaRPr>
          </a:p>
        </p:txBody>
      </p:sp>
      <p:sp>
        <p:nvSpPr>
          <p:cNvPr id="18541" name="Text Box 109"/>
          <p:cNvSpPr txBox="1">
            <a:spLocks noChangeArrowheads="1"/>
          </p:cNvSpPr>
          <p:nvPr/>
        </p:nvSpPr>
        <p:spPr bwMode="auto">
          <a:xfrm>
            <a:off x="5365750" y="48006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en-US"/>
          </a:p>
        </p:txBody>
      </p:sp>
      <p:pic>
        <p:nvPicPr>
          <p:cNvPr id="18542" name="Picture 110" descr="W:\teachers\amran\animation.files\Calvin_at_schoo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341" y="4495800"/>
            <a:ext cx="4513422" cy="2057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4. Simple Present –Forming Questions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 rot="21600000"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endParaRPr lang="en-US" sz="2000" b="1" dirty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We have two  forms to use in questions :-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When the verb ends with s:-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err="1" smtClean="0">
                <a:cs typeface="Arial" pitchFamily="34" charset="0"/>
              </a:rPr>
              <a:t>Kamal</a:t>
            </a:r>
            <a:r>
              <a:rPr lang="en-US" sz="2000" b="1" dirty="0" smtClean="0">
                <a:cs typeface="Arial" pitchFamily="34" charset="0"/>
              </a:rPr>
              <a:t> Live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s </a:t>
            </a:r>
            <a:r>
              <a:rPr lang="en-US" sz="2000" b="1" dirty="0" smtClean="0">
                <a:cs typeface="Arial" pitchFamily="34" charset="0"/>
              </a:rPr>
              <a:t>in an apartment.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Kamal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live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 an apartment 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Where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Kamal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live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?     – In an apartment </a:t>
            </a:r>
          </a:p>
          <a:p>
            <a:pPr algn="l" rtl="1" eaLnBrk="1" hangingPunct="1"/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GB" sz="2000" b="1" dirty="0" smtClean="0">
                <a:cs typeface="Arial" pitchFamily="34" charset="0"/>
              </a:rPr>
              <a:t> B. </a:t>
            </a:r>
            <a:r>
              <a:rPr lang="en-GB" sz="2000" b="1" u="sng" dirty="0" smtClean="0">
                <a:cs typeface="Arial" pitchFamily="34" charset="0"/>
              </a:rPr>
              <a:t> </a:t>
            </a:r>
            <a:r>
              <a:rPr lang="en-GB" sz="2000" b="1" u="sng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GB" sz="2000" b="1" dirty="0" smtClean="0">
                <a:solidFill>
                  <a:srgbClr val="0070C0"/>
                </a:solidFill>
                <a:cs typeface="Arial" pitchFamily="34" charset="0"/>
              </a:rPr>
              <a:t>when the verb is </a:t>
            </a:r>
            <a:r>
              <a:rPr lang="en-GB" sz="2000" b="1" dirty="0" smtClean="0">
                <a:solidFill>
                  <a:srgbClr val="0070C0"/>
                </a:solidFill>
                <a:cs typeface="Arial" pitchFamily="34" charset="0"/>
              </a:rPr>
              <a:t>infinitive</a:t>
            </a:r>
            <a:endParaRPr lang="en-GB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/>
            <a:r>
              <a:rPr lang="en-GB" sz="2000" b="1" dirty="0" smtClean="0">
                <a:cs typeface="Arial" pitchFamily="34" charset="0"/>
              </a:rPr>
              <a:t>       We live in an apartment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you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 live</a:t>
            </a:r>
            <a:r>
              <a:rPr lang="en-GB" sz="2000" b="1" dirty="0" smtClean="0">
                <a:cs typeface="Arial" pitchFamily="34" charset="0"/>
              </a:rPr>
              <a:t> in an apartment ?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Where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you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live</a:t>
            </a:r>
            <a:r>
              <a:rPr lang="en-GB" sz="2000" b="1" dirty="0" smtClean="0">
                <a:cs typeface="Arial" pitchFamily="34" charset="0"/>
              </a:rPr>
              <a:t>?     We live in ----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GB" sz="2000" b="1" dirty="0" smtClean="0">
                <a:cs typeface="Arial" pitchFamily="34" charset="0"/>
              </a:rPr>
              <a:t>    		 - Where/when, ..etc. + do/does + subject + main verb?</a:t>
            </a:r>
          </a:p>
          <a:p>
            <a:pPr algn="l"/>
            <a:r>
              <a:rPr lang="en-GB" sz="2000" b="1" dirty="0">
                <a:cs typeface="Arial" pitchFamily="34" charset="0"/>
              </a:rPr>
              <a:t>	</a:t>
            </a:r>
            <a:r>
              <a:rPr lang="en-GB" sz="2000" b="1" dirty="0" smtClean="0">
                <a:cs typeface="Arial" pitchFamily="34" charset="0"/>
              </a:rPr>
              <a:t>    		 - Do/does + subject + main verb ………?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solidFill>
                  <a:srgbClr val="C00000"/>
                </a:solidFill>
                <a:cs typeface="Arial" pitchFamily="34" charset="0"/>
              </a:rPr>
              <a:pPr/>
              <a:t>16</a:t>
            </a:fld>
            <a:endParaRPr lang="en-US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762000" y="2286000"/>
            <a:ext cx="8454496" cy="3527425"/>
            <a:chOff x="-3" y="-3"/>
            <a:chExt cx="4916" cy="2222"/>
          </a:xfrm>
        </p:grpSpPr>
        <p:grpSp>
          <p:nvGrpSpPr>
            <p:cNvPr id="3" name="Group 95"/>
            <p:cNvGrpSpPr>
              <a:grpSpLocks/>
            </p:cNvGrpSpPr>
            <p:nvPr/>
          </p:nvGrpSpPr>
          <p:grpSpPr bwMode="auto">
            <a:xfrm>
              <a:off x="0" y="0"/>
              <a:ext cx="4910" cy="2216"/>
              <a:chOff x="0" y="0"/>
              <a:chExt cx="4910" cy="2216"/>
            </a:xfrm>
          </p:grpSpPr>
          <p:grpSp>
            <p:nvGrpSpPr>
              <p:cNvPr id="4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327" cy="391"/>
                <a:chOff x="0" y="0"/>
                <a:chExt cx="1327" cy="391"/>
              </a:xfrm>
            </p:grpSpPr>
            <p:sp>
              <p:nvSpPr>
                <p:cNvPr id="19481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27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5" name="Group 2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327" cy="319"/>
                  <a:chOff x="0" y="0"/>
                  <a:chExt cx="1327" cy="319"/>
                </a:xfrm>
              </p:grpSpPr>
              <p:sp>
                <p:nvSpPr>
                  <p:cNvPr id="19461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"/>
                    <a:ext cx="1291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Affirmative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7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327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" name="Group 30"/>
              <p:cNvGrpSpPr>
                <a:grpSpLocks/>
              </p:cNvGrpSpPr>
              <p:nvPr/>
            </p:nvGrpSpPr>
            <p:grpSpPr bwMode="auto">
              <a:xfrm>
                <a:off x="1327" y="0"/>
                <a:ext cx="1718" cy="391"/>
                <a:chOff x="1327" y="0"/>
                <a:chExt cx="1718" cy="391"/>
              </a:xfrm>
            </p:grpSpPr>
            <p:sp>
              <p:nvSpPr>
                <p:cNvPr id="19485" name="Rectangle 29"/>
                <p:cNvSpPr>
                  <a:spLocks noChangeArrowheads="1"/>
                </p:cNvSpPr>
                <p:nvPr/>
              </p:nvSpPr>
              <p:spPr bwMode="auto">
                <a:xfrm>
                  <a:off x="1327" y="0"/>
                  <a:ext cx="1718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7" name="Group 28"/>
                <p:cNvGrpSpPr>
                  <a:grpSpLocks/>
                </p:cNvGrpSpPr>
                <p:nvPr/>
              </p:nvGrpSpPr>
              <p:grpSpPr bwMode="auto">
                <a:xfrm>
                  <a:off x="1327" y="0"/>
                  <a:ext cx="1718" cy="319"/>
                  <a:chOff x="1327" y="0"/>
                  <a:chExt cx="1718" cy="319"/>
                </a:xfrm>
              </p:grpSpPr>
              <p:sp>
                <p:nvSpPr>
                  <p:cNvPr id="1946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"/>
                    <a:ext cx="1682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Interrogative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0"/>
                    <a:ext cx="1718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3045" y="0"/>
                <a:ext cx="1865" cy="391"/>
                <a:chOff x="3045" y="0"/>
                <a:chExt cx="1865" cy="391"/>
              </a:xfrm>
            </p:grpSpPr>
            <p:sp>
              <p:nvSpPr>
                <p:cNvPr id="19489" name="Rectangle 33"/>
                <p:cNvSpPr>
                  <a:spLocks noChangeArrowheads="1"/>
                </p:cNvSpPr>
                <p:nvPr/>
              </p:nvSpPr>
              <p:spPr bwMode="auto">
                <a:xfrm>
                  <a:off x="3045" y="0"/>
                  <a:ext cx="1865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9" name="Group 32"/>
                <p:cNvGrpSpPr>
                  <a:grpSpLocks/>
                </p:cNvGrpSpPr>
                <p:nvPr/>
              </p:nvGrpSpPr>
              <p:grpSpPr bwMode="auto">
                <a:xfrm>
                  <a:off x="3045" y="0"/>
                  <a:ext cx="1865" cy="319"/>
                  <a:chOff x="3045" y="0"/>
                  <a:chExt cx="1865" cy="319"/>
                </a:xfrm>
              </p:grpSpPr>
              <p:sp>
                <p:nvSpPr>
                  <p:cNvPr id="19463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"/>
                    <a:ext cx="1829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Negative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0"/>
                    <a:ext cx="1865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38"/>
              <p:cNvGrpSpPr>
                <a:grpSpLocks/>
              </p:cNvGrpSpPr>
              <p:nvPr/>
            </p:nvGrpSpPr>
            <p:grpSpPr bwMode="auto">
              <a:xfrm>
                <a:off x="0" y="355"/>
                <a:ext cx="1327" cy="401"/>
                <a:chOff x="0" y="355"/>
                <a:chExt cx="1327" cy="401"/>
              </a:xfrm>
            </p:grpSpPr>
            <p:sp>
              <p:nvSpPr>
                <p:cNvPr id="19493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35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1" name="Group 36"/>
                <p:cNvGrpSpPr>
                  <a:grpSpLocks/>
                </p:cNvGrpSpPr>
                <p:nvPr/>
              </p:nvGrpSpPr>
              <p:grpSpPr bwMode="auto">
                <a:xfrm>
                  <a:off x="0" y="355"/>
                  <a:ext cx="1327" cy="329"/>
                  <a:chOff x="0" y="355"/>
                  <a:chExt cx="1327" cy="329"/>
                </a:xfrm>
              </p:grpSpPr>
              <p:sp>
                <p:nvSpPr>
                  <p:cNvPr id="19464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37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1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5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42"/>
              <p:cNvGrpSpPr>
                <a:grpSpLocks/>
              </p:cNvGrpSpPr>
              <p:nvPr/>
            </p:nvGrpSpPr>
            <p:grpSpPr bwMode="auto">
              <a:xfrm>
                <a:off x="1327" y="355"/>
                <a:ext cx="1718" cy="401"/>
                <a:chOff x="1327" y="355"/>
                <a:chExt cx="1718" cy="401"/>
              </a:xfrm>
            </p:grpSpPr>
            <p:sp>
              <p:nvSpPr>
                <p:cNvPr id="19497" name="Rectangle 41"/>
                <p:cNvSpPr>
                  <a:spLocks noChangeArrowheads="1"/>
                </p:cNvSpPr>
                <p:nvPr/>
              </p:nvSpPr>
              <p:spPr bwMode="auto">
                <a:xfrm>
                  <a:off x="1327" y="35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3" name="Group 40"/>
                <p:cNvGrpSpPr>
                  <a:grpSpLocks/>
                </p:cNvGrpSpPr>
                <p:nvPr/>
              </p:nvGrpSpPr>
              <p:grpSpPr bwMode="auto">
                <a:xfrm>
                  <a:off x="1327" y="355"/>
                  <a:ext cx="1718" cy="329"/>
                  <a:chOff x="1327" y="355"/>
                  <a:chExt cx="1718" cy="329"/>
                </a:xfrm>
              </p:grpSpPr>
              <p:sp>
                <p:nvSpPr>
                  <p:cNvPr id="19465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37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?/why do I think?</a:t>
                    </a:r>
                  </a:p>
                  <a:p>
                    <a:pPr algn="l"/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35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" name="Group 46"/>
              <p:cNvGrpSpPr>
                <a:grpSpLocks/>
              </p:cNvGrpSpPr>
              <p:nvPr/>
            </p:nvGrpSpPr>
            <p:grpSpPr bwMode="auto">
              <a:xfrm>
                <a:off x="3045" y="355"/>
                <a:ext cx="1865" cy="401"/>
                <a:chOff x="3045" y="355"/>
                <a:chExt cx="1865" cy="401"/>
              </a:xfrm>
            </p:grpSpPr>
            <p:sp>
              <p:nvSpPr>
                <p:cNvPr id="19501" name="Rectangle 45"/>
                <p:cNvSpPr>
                  <a:spLocks noChangeArrowheads="1"/>
                </p:cNvSpPr>
                <p:nvPr/>
              </p:nvSpPr>
              <p:spPr bwMode="auto">
                <a:xfrm>
                  <a:off x="3045" y="35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5" name="Group 44"/>
                <p:cNvGrpSpPr>
                  <a:grpSpLocks/>
                </p:cNvGrpSpPr>
                <p:nvPr/>
              </p:nvGrpSpPr>
              <p:grpSpPr bwMode="auto">
                <a:xfrm>
                  <a:off x="3045" y="355"/>
                  <a:ext cx="1865" cy="329"/>
                  <a:chOff x="3045" y="355"/>
                  <a:chExt cx="1865" cy="329"/>
                </a:xfrm>
              </p:grpSpPr>
              <p:sp>
                <p:nvSpPr>
                  <p:cNvPr id="1946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37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not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9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35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" name="Group 50"/>
              <p:cNvGrpSpPr>
                <a:grpSpLocks/>
              </p:cNvGrpSpPr>
              <p:nvPr/>
            </p:nvGrpSpPr>
            <p:grpSpPr bwMode="auto">
              <a:xfrm>
                <a:off x="0" y="720"/>
                <a:ext cx="1327" cy="401"/>
                <a:chOff x="0" y="720"/>
                <a:chExt cx="1327" cy="401"/>
              </a:xfrm>
            </p:grpSpPr>
            <p:sp>
              <p:nvSpPr>
                <p:cNvPr id="19505" name="Rectangle 49"/>
                <p:cNvSpPr>
                  <a:spLocks noChangeArrowheads="1"/>
                </p:cNvSpPr>
                <p:nvPr/>
              </p:nvSpPr>
              <p:spPr bwMode="auto">
                <a:xfrm>
                  <a:off x="0" y="72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7" name="Group 48"/>
                <p:cNvGrpSpPr>
                  <a:grpSpLocks/>
                </p:cNvGrpSpPr>
                <p:nvPr/>
              </p:nvGrpSpPr>
              <p:grpSpPr bwMode="auto">
                <a:xfrm>
                  <a:off x="0" y="720"/>
                  <a:ext cx="1327" cy="329"/>
                  <a:chOff x="0" y="720"/>
                  <a:chExt cx="1327" cy="329"/>
                </a:xfrm>
              </p:grpSpPr>
              <p:sp>
                <p:nvSpPr>
                  <p:cNvPr id="1946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738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3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72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" name="Group 54"/>
              <p:cNvGrpSpPr>
                <a:grpSpLocks/>
              </p:cNvGrpSpPr>
              <p:nvPr/>
            </p:nvGrpSpPr>
            <p:grpSpPr bwMode="auto">
              <a:xfrm>
                <a:off x="1327" y="720"/>
                <a:ext cx="1718" cy="401"/>
                <a:chOff x="1327" y="720"/>
                <a:chExt cx="1718" cy="401"/>
              </a:xfrm>
            </p:grpSpPr>
            <p:sp>
              <p:nvSpPr>
                <p:cNvPr id="19509" name="Rectangle 53"/>
                <p:cNvSpPr>
                  <a:spLocks noChangeArrowheads="1"/>
                </p:cNvSpPr>
                <p:nvPr/>
              </p:nvSpPr>
              <p:spPr bwMode="auto">
                <a:xfrm>
                  <a:off x="1327" y="72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" name="Group 52"/>
                <p:cNvGrpSpPr>
                  <a:grpSpLocks/>
                </p:cNvGrpSpPr>
                <p:nvPr/>
              </p:nvGrpSpPr>
              <p:grpSpPr bwMode="auto">
                <a:xfrm>
                  <a:off x="1327" y="720"/>
                  <a:ext cx="1718" cy="329"/>
                  <a:chOff x="1327" y="720"/>
                  <a:chExt cx="1718" cy="329"/>
                </a:xfrm>
              </p:grpSpPr>
              <p:sp>
                <p:nvSpPr>
                  <p:cNvPr id="19468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73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 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7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72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0" name="Group 58"/>
              <p:cNvGrpSpPr>
                <a:grpSpLocks/>
              </p:cNvGrpSpPr>
              <p:nvPr/>
            </p:nvGrpSpPr>
            <p:grpSpPr bwMode="auto">
              <a:xfrm>
                <a:off x="3045" y="720"/>
                <a:ext cx="1865" cy="401"/>
                <a:chOff x="3045" y="720"/>
                <a:chExt cx="1865" cy="401"/>
              </a:xfrm>
            </p:grpSpPr>
            <p:sp>
              <p:nvSpPr>
                <p:cNvPr id="19513" name="Rectangle 57"/>
                <p:cNvSpPr>
                  <a:spLocks noChangeArrowheads="1"/>
                </p:cNvSpPr>
                <p:nvPr/>
              </p:nvSpPr>
              <p:spPr bwMode="auto">
                <a:xfrm>
                  <a:off x="3045" y="72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1" name="Group 56"/>
                <p:cNvGrpSpPr>
                  <a:grpSpLocks/>
                </p:cNvGrpSpPr>
                <p:nvPr/>
              </p:nvGrpSpPr>
              <p:grpSpPr bwMode="auto">
                <a:xfrm>
                  <a:off x="3045" y="720"/>
                  <a:ext cx="1865" cy="329"/>
                  <a:chOff x="3045" y="720"/>
                  <a:chExt cx="1865" cy="329"/>
                </a:xfrm>
              </p:grpSpPr>
              <p:sp>
                <p:nvSpPr>
                  <p:cNvPr id="1946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73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1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72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" name="Group 62"/>
              <p:cNvGrpSpPr>
                <a:grpSpLocks/>
              </p:cNvGrpSpPr>
              <p:nvPr/>
            </p:nvGrpSpPr>
            <p:grpSpPr bwMode="auto">
              <a:xfrm>
                <a:off x="0" y="1085"/>
                <a:ext cx="1327" cy="401"/>
                <a:chOff x="0" y="1085"/>
                <a:chExt cx="1327" cy="401"/>
              </a:xfrm>
            </p:grpSpPr>
            <p:sp>
              <p:nvSpPr>
                <p:cNvPr id="19517" name="Rectangle 61"/>
                <p:cNvSpPr>
                  <a:spLocks noChangeArrowheads="1"/>
                </p:cNvSpPr>
                <p:nvPr/>
              </p:nvSpPr>
              <p:spPr bwMode="auto">
                <a:xfrm>
                  <a:off x="0" y="108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3" name="Group 60"/>
                <p:cNvGrpSpPr>
                  <a:grpSpLocks/>
                </p:cNvGrpSpPr>
                <p:nvPr/>
              </p:nvGrpSpPr>
              <p:grpSpPr bwMode="auto">
                <a:xfrm>
                  <a:off x="0" y="1085"/>
                  <a:ext cx="1327" cy="329"/>
                  <a:chOff x="0" y="1085"/>
                  <a:chExt cx="1327" cy="329"/>
                </a:xfrm>
              </p:grpSpPr>
              <p:sp>
                <p:nvSpPr>
                  <p:cNvPr id="1947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10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b="1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</a:t>
                    </a:r>
                    <a:r>
                      <a:rPr kumimoji="0" lang="ar-SA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en-US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thinks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5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08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4" name="Group 66"/>
              <p:cNvGrpSpPr>
                <a:grpSpLocks/>
              </p:cNvGrpSpPr>
              <p:nvPr/>
            </p:nvGrpSpPr>
            <p:grpSpPr bwMode="auto">
              <a:xfrm>
                <a:off x="1327" y="1085"/>
                <a:ext cx="1718" cy="401"/>
                <a:chOff x="1327" y="1085"/>
                <a:chExt cx="1718" cy="401"/>
              </a:xfrm>
            </p:grpSpPr>
            <p:sp>
              <p:nvSpPr>
                <p:cNvPr id="19521" name="Rectangle 65"/>
                <p:cNvSpPr>
                  <a:spLocks noChangeArrowheads="1"/>
                </p:cNvSpPr>
                <p:nvPr/>
              </p:nvSpPr>
              <p:spPr bwMode="auto">
                <a:xfrm>
                  <a:off x="1327" y="108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5" name="Group 64"/>
                <p:cNvGrpSpPr>
                  <a:grpSpLocks/>
                </p:cNvGrpSpPr>
                <p:nvPr/>
              </p:nvGrpSpPr>
              <p:grpSpPr bwMode="auto">
                <a:xfrm>
                  <a:off x="1327" y="1085"/>
                  <a:ext cx="1718" cy="329"/>
                  <a:chOff x="1327" y="1085"/>
                  <a:chExt cx="1718" cy="329"/>
                </a:xfrm>
              </p:grpSpPr>
              <p:sp>
                <p:nvSpPr>
                  <p:cNvPr id="1947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10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Does </a:t>
                    </a:r>
                    <a:r>
                      <a:rPr kumimoji="0" lang="arn-CL" sz="1800" u="sng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he, she, it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9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08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6" name="Group 70"/>
              <p:cNvGrpSpPr>
                <a:grpSpLocks/>
              </p:cNvGrpSpPr>
              <p:nvPr/>
            </p:nvGrpSpPr>
            <p:grpSpPr bwMode="auto">
              <a:xfrm>
                <a:off x="3045" y="1085"/>
                <a:ext cx="1865" cy="401"/>
                <a:chOff x="3045" y="1085"/>
                <a:chExt cx="1865" cy="401"/>
              </a:xfrm>
            </p:grpSpPr>
            <p:sp>
              <p:nvSpPr>
                <p:cNvPr id="19525" name="Rectangle 69"/>
                <p:cNvSpPr>
                  <a:spLocks noChangeArrowheads="1"/>
                </p:cNvSpPr>
                <p:nvPr/>
              </p:nvSpPr>
              <p:spPr bwMode="auto">
                <a:xfrm>
                  <a:off x="3045" y="108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7" name="Group 68"/>
                <p:cNvGrpSpPr>
                  <a:grpSpLocks/>
                </p:cNvGrpSpPr>
                <p:nvPr/>
              </p:nvGrpSpPr>
              <p:grpSpPr bwMode="auto">
                <a:xfrm>
                  <a:off x="3045" y="1085"/>
                  <a:ext cx="1865" cy="329"/>
                  <a:chOff x="3045" y="1085"/>
                  <a:chExt cx="1865" cy="329"/>
                </a:xfrm>
              </p:grpSpPr>
              <p:sp>
                <p:nvSpPr>
                  <p:cNvPr id="1947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10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u="sng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u="sng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doesn't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3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08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8" name="Group 74"/>
              <p:cNvGrpSpPr>
                <a:grpSpLocks/>
              </p:cNvGrpSpPr>
              <p:nvPr/>
            </p:nvGrpSpPr>
            <p:grpSpPr bwMode="auto">
              <a:xfrm>
                <a:off x="0" y="1450"/>
                <a:ext cx="1340" cy="401"/>
                <a:chOff x="0" y="1450"/>
                <a:chExt cx="1340" cy="401"/>
              </a:xfrm>
            </p:grpSpPr>
            <p:sp>
              <p:nvSpPr>
                <p:cNvPr id="19529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145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9" name="Group 72"/>
                <p:cNvGrpSpPr>
                  <a:grpSpLocks/>
                </p:cNvGrpSpPr>
                <p:nvPr/>
              </p:nvGrpSpPr>
              <p:grpSpPr bwMode="auto">
                <a:xfrm>
                  <a:off x="0" y="1450"/>
                  <a:ext cx="1340" cy="329"/>
                  <a:chOff x="0" y="1450"/>
                  <a:chExt cx="1340" cy="329"/>
                </a:xfrm>
              </p:grpSpPr>
              <p:sp>
                <p:nvSpPr>
                  <p:cNvPr id="1947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49" y="1485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7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45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" name="Group 78"/>
              <p:cNvGrpSpPr>
                <a:grpSpLocks/>
              </p:cNvGrpSpPr>
              <p:nvPr/>
            </p:nvGrpSpPr>
            <p:grpSpPr bwMode="auto">
              <a:xfrm>
                <a:off x="1327" y="1450"/>
                <a:ext cx="1718" cy="401"/>
                <a:chOff x="1327" y="1450"/>
                <a:chExt cx="1718" cy="401"/>
              </a:xfrm>
            </p:grpSpPr>
            <p:sp>
              <p:nvSpPr>
                <p:cNvPr id="19533" name="Rectangle 77"/>
                <p:cNvSpPr>
                  <a:spLocks noChangeArrowheads="1"/>
                </p:cNvSpPr>
                <p:nvPr/>
              </p:nvSpPr>
              <p:spPr bwMode="auto">
                <a:xfrm>
                  <a:off x="1327" y="145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31" name="Group 76"/>
                <p:cNvGrpSpPr>
                  <a:grpSpLocks/>
                </p:cNvGrpSpPr>
                <p:nvPr/>
              </p:nvGrpSpPr>
              <p:grpSpPr bwMode="auto">
                <a:xfrm>
                  <a:off x="1327" y="1450"/>
                  <a:ext cx="1718" cy="329"/>
                  <a:chOff x="1327" y="1450"/>
                  <a:chExt cx="1718" cy="329"/>
                </a:xfrm>
              </p:grpSpPr>
              <p:sp>
                <p:nvSpPr>
                  <p:cNvPr id="1947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46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1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45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88" name="Group 82"/>
              <p:cNvGrpSpPr>
                <a:grpSpLocks/>
              </p:cNvGrpSpPr>
              <p:nvPr/>
            </p:nvGrpSpPr>
            <p:grpSpPr bwMode="auto">
              <a:xfrm>
                <a:off x="3045" y="1450"/>
                <a:ext cx="1865" cy="401"/>
                <a:chOff x="3045" y="1450"/>
                <a:chExt cx="1865" cy="401"/>
              </a:xfrm>
            </p:grpSpPr>
            <p:sp>
              <p:nvSpPr>
                <p:cNvPr id="19537" name="Rectangle 81"/>
                <p:cNvSpPr>
                  <a:spLocks noChangeArrowheads="1"/>
                </p:cNvSpPr>
                <p:nvPr/>
              </p:nvSpPr>
              <p:spPr bwMode="auto">
                <a:xfrm>
                  <a:off x="3045" y="145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0" name="Group 80"/>
                <p:cNvGrpSpPr>
                  <a:grpSpLocks/>
                </p:cNvGrpSpPr>
                <p:nvPr/>
              </p:nvGrpSpPr>
              <p:grpSpPr bwMode="auto">
                <a:xfrm>
                  <a:off x="3045" y="1450"/>
                  <a:ext cx="1865" cy="329"/>
                  <a:chOff x="3045" y="1450"/>
                  <a:chExt cx="1865" cy="329"/>
                </a:xfrm>
              </p:grpSpPr>
              <p:sp>
                <p:nvSpPr>
                  <p:cNvPr id="1947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46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5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45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2" name="Group 86"/>
              <p:cNvGrpSpPr>
                <a:grpSpLocks/>
              </p:cNvGrpSpPr>
              <p:nvPr/>
            </p:nvGrpSpPr>
            <p:grpSpPr bwMode="auto">
              <a:xfrm>
                <a:off x="0" y="1815"/>
                <a:ext cx="1327" cy="401"/>
                <a:chOff x="0" y="1815"/>
                <a:chExt cx="1327" cy="401"/>
              </a:xfrm>
            </p:grpSpPr>
            <p:sp>
              <p:nvSpPr>
                <p:cNvPr id="19541" name="Rectangle 85"/>
                <p:cNvSpPr>
                  <a:spLocks noChangeArrowheads="1"/>
                </p:cNvSpPr>
                <p:nvPr/>
              </p:nvSpPr>
              <p:spPr bwMode="auto">
                <a:xfrm>
                  <a:off x="0" y="181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4" name="Group 84"/>
                <p:cNvGrpSpPr>
                  <a:grpSpLocks/>
                </p:cNvGrpSpPr>
                <p:nvPr/>
              </p:nvGrpSpPr>
              <p:grpSpPr bwMode="auto">
                <a:xfrm>
                  <a:off x="0" y="1815"/>
                  <a:ext cx="1327" cy="329"/>
                  <a:chOff x="0" y="1815"/>
                  <a:chExt cx="1327" cy="329"/>
                </a:xfrm>
              </p:grpSpPr>
              <p:sp>
                <p:nvSpPr>
                  <p:cNvPr id="1947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3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9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81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6" name="Group 90"/>
              <p:cNvGrpSpPr>
                <a:grpSpLocks/>
              </p:cNvGrpSpPr>
              <p:nvPr/>
            </p:nvGrpSpPr>
            <p:grpSpPr bwMode="auto">
              <a:xfrm>
                <a:off x="1327" y="1815"/>
                <a:ext cx="1718" cy="401"/>
                <a:chOff x="1327" y="1815"/>
                <a:chExt cx="1718" cy="401"/>
              </a:xfrm>
            </p:grpSpPr>
            <p:sp>
              <p:nvSpPr>
                <p:cNvPr id="19545" name="Rectangle 89"/>
                <p:cNvSpPr>
                  <a:spLocks noChangeArrowheads="1"/>
                </p:cNvSpPr>
                <p:nvPr/>
              </p:nvSpPr>
              <p:spPr bwMode="auto">
                <a:xfrm>
                  <a:off x="1327" y="181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8" name="Group 88"/>
                <p:cNvGrpSpPr>
                  <a:grpSpLocks/>
                </p:cNvGrpSpPr>
                <p:nvPr/>
              </p:nvGrpSpPr>
              <p:grpSpPr bwMode="auto">
                <a:xfrm>
                  <a:off x="1327" y="1815"/>
                  <a:ext cx="1718" cy="329"/>
                  <a:chOff x="1327" y="1815"/>
                  <a:chExt cx="1718" cy="329"/>
                </a:xfrm>
              </p:grpSpPr>
              <p:sp>
                <p:nvSpPr>
                  <p:cNvPr id="1947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3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3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81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500" name="Group 94"/>
              <p:cNvGrpSpPr>
                <a:grpSpLocks/>
              </p:cNvGrpSpPr>
              <p:nvPr/>
            </p:nvGrpSpPr>
            <p:grpSpPr bwMode="auto">
              <a:xfrm>
                <a:off x="3045" y="1815"/>
                <a:ext cx="1865" cy="401"/>
                <a:chOff x="3045" y="1815"/>
                <a:chExt cx="1865" cy="401"/>
              </a:xfrm>
            </p:grpSpPr>
            <p:sp>
              <p:nvSpPr>
                <p:cNvPr id="19549" name="Rectangle 93"/>
                <p:cNvSpPr>
                  <a:spLocks noChangeArrowheads="1"/>
                </p:cNvSpPr>
                <p:nvPr/>
              </p:nvSpPr>
              <p:spPr bwMode="auto">
                <a:xfrm>
                  <a:off x="3045" y="181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502" name="Group 92"/>
                <p:cNvGrpSpPr>
                  <a:grpSpLocks/>
                </p:cNvGrpSpPr>
                <p:nvPr/>
              </p:nvGrpSpPr>
              <p:grpSpPr bwMode="auto">
                <a:xfrm>
                  <a:off x="3045" y="1815"/>
                  <a:ext cx="1865" cy="329"/>
                  <a:chOff x="3045" y="1815"/>
                  <a:chExt cx="1865" cy="329"/>
                </a:xfrm>
              </p:grpSpPr>
              <p:sp>
                <p:nvSpPr>
                  <p:cNvPr id="1947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3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7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81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9552" name="Rectangle 96"/>
            <p:cNvSpPr>
              <a:spLocks noChangeArrowheads="1"/>
            </p:cNvSpPr>
            <p:nvPr/>
          </p:nvSpPr>
          <p:spPr bwMode="auto">
            <a:xfrm>
              <a:off x="-3" y="-3"/>
              <a:ext cx="4916" cy="222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9554" name="Text Box 98"/>
          <p:cNvSpPr txBox="1">
            <a:spLocks noChangeArrowheads="1"/>
          </p:cNvSpPr>
          <p:nvPr/>
        </p:nvSpPr>
        <p:spPr bwMode="auto">
          <a:xfrm>
            <a:off x="908050" y="914401"/>
            <a:ext cx="602615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66"/>
                </a:solidFill>
                <a:cs typeface="Times New Roman" pitchFamily="26" charset="0"/>
              </a:rPr>
              <a:t>Present </a:t>
            </a:r>
            <a:r>
              <a:rPr lang="en-US" b="1" dirty="0">
                <a:solidFill>
                  <a:srgbClr val="FF0066"/>
                </a:solidFill>
                <a:cs typeface="Times New Roman" pitchFamily="26" charset="0"/>
              </a:rPr>
              <a:t>Simple, form:</a:t>
            </a:r>
            <a:endParaRPr lang="ar-SA" dirty="0">
              <a:solidFill>
                <a:srgbClr val="FF0066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 smtClean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80"/>
                </a:solidFill>
                <a:cs typeface="Times New Roman" pitchFamily="26" charset="0"/>
              </a:rPr>
              <a:t>Example</a:t>
            </a:r>
            <a:r>
              <a:rPr lang="en-US" dirty="0">
                <a:solidFill>
                  <a:srgbClr val="000080"/>
                </a:solidFill>
                <a:cs typeface="Times New Roman" pitchFamily="26" charset="0"/>
              </a:rPr>
              <a:t>: </a:t>
            </a:r>
            <a:r>
              <a:rPr lang="en-US" b="1" i="1" u="sng" dirty="0">
                <a:solidFill>
                  <a:srgbClr val="000080"/>
                </a:solidFill>
                <a:cs typeface="Times New Roman" pitchFamily="26" charset="0"/>
              </a:rPr>
              <a:t>to think</a:t>
            </a:r>
            <a:r>
              <a:rPr lang="en-US" b="1" u="sng" dirty="0">
                <a:solidFill>
                  <a:srgbClr val="000080"/>
                </a:solidFill>
                <a:cs typeface="Times New Roman" pitchFamily="26" charset="0"/>
              </a:rPr>
              <a:t>,</a:t>
            </a:r>
            <a:r>
              <a:rPr lang="en-US" b="1" dirty="0">
                <a:solidFill>
                  <a:srgbClr val="000080"/>
                </a:solidFill>
                <a:cs typeface="Times New Roman" pitchFamily="26" charset="0"/>
              </a:rPr>
              <a:t> present simple</a:t>
            </a:r>
            <a:endParaRPr lang="ar-SA" dirty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>
              <a:cs typeface="Times New Roman" pitchFamily="2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026"/>
          <p:cNvSpPr txBox="1">
            <a:spLocks noChangeArrowheads="1"/>
          </p:cNvSpPr>
          <p:nvPr/>
        </p:nvSpPr>
        <p:spPr bwMode="auto">
          <a:xfrm>
            <a:off x="660400" y="1219200"/>
            <a:ext cx="850265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e-IL" b="1" dirty="0">
                <a:solidFill>
                  <a:srgbClr val="FFFF00"/>
                </a:solidFill>
                <a:latin typeface="Bookman Old Style" pitchFamily="26" charset="0"/>
                <a:cs typeface="Times New Roman" pitchFamily="26" charset="0"/>
              </a:rPr>
              <a:t>.	</a:t>
            </a:r>
            <a:r>
              <a:rPr lang="en-US" sz="3200" dirty="0">
                <a:solidFill>
                  <a:srgbClr val="151311"/>
                </a:solidFill>
                <a:cs typeface="Times New Roman" pitchFamily="26" charset="0"/>
              </a:rPr>
              <a:t>Put in :   </a:t>
            </a:r>
            <a:r>
              <a:rPr lang="en-US" sz="3200" dirty="0" smtClean="0">
                <a:solidFill>
                  <a:srgbClr val="FF0066"/>
                </a:solidFill>
                <a:cs typeface="Times New Roman" pitchFamily="26" charset="0"/>
              </a:rPr>
              <a:t>do/don't</a:t>
            </a:r>
            <a:r>
              <a:rPr lang="en-US" sz="3200" dirty="0">
                <a:solidFill>
                  <a:srgbClr val="FF0066"/>
                </a:solidFill>
                <a:cs typeface="Times New Roman" pitchFamily="26" charset="0"/>
              </a:rPr>
              <a:t> </a:t>
            </a:r>
            <a:r>
              <a:rPr lang="en-US" sz="3200" dirty="0" smtClean="0">
                <a:solidFill>
                  <a:srgbClr val="FF0066"/>
                </a:solidFill>
                <a:cs typeface="Times New Roman" pitchFamily="26" charset="0"/>
              </a:rPr>
              <a:t>     </a:t>
            </a:r>
            <a:r>
              <a:rPr lang="en-US" sz="3200" dirty="0" smtClean="0">
                <a:solidFill>
                  <a:srgbClr val="FF0066"/>
                </a:solidFill>
                <a:cs typeface="Times New Roman" pitchFamily="26" charset="0"/>
              </a:rPr>
              <a:t>  does/doesn't</a:t>
            </a:r>
            <a:endParaRPr lang="ar-SA" sz="3200" dirty="0">
              <a:solidFill>
                <a:srgbClr val="FF0066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</a:endParaRPr>
          </a:p>
        </p:txBody>
      </p:sp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412750" y="2286000"/>
            <a:ext cx="80073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1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. Excuse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me, _____________ you speak English?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</p:txBody>
      </p:sp>
      <p:sp>
        <p:nvSpPr>
          <p:cNvPr id="28676" name="Text Box 1028"/>
          <p:cNvSpPr txBox="1">
            <a:spLocks noChangeArrowheads="1"/>
          </p:cNvSpPr>
          <p:nvPr/>
        </p:nvSpPr>
        <p:spPr bwMode="auto">
          <a:xfrm>
            <a:off x="412750" y="3200400"/>
            <a:ext cx="80073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FFFF00"/>
                </a:solidFill>
                <a:cs typeface="Times New Roman" pitchFamily="26" charset="0"/>
              </a:rPr>
              <a:t>.                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. Where's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Ann?  I _____________ know.</a:t>
            </a: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2</a:t>
            </a: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</p:txBody>
      </p:sp>
      <p:sp>
        <p:nvSpPr>
          <p:cNvPr id="28677" name="Text Box 1029"/>
          <p:cNvSpPr txBox="1">
            <a:spLocks noChangeArrowheads="1"/>
          </p:cNvSpPr>
          <p:nvPr/>
        </p:nvSpPr>
        <p:spPr bwMode="auto">
          <a:xfrm>
            <a:off x="247650" y="4191001"/>
            <a:ext cx="899795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George is a good tennis player but he ___________ play very 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often </a:t>
            </a:r>
            <a:r>
              <a:rPr lang="he-IL" dirty="0" smtClean="0">
                <a:solidFill>
                  <a:srgbClr val="151311"/>
                </a:solidFill>
                <a:cs typeface="Times New Roman" pitchFamily="26" charset="0"/>
              </a:rPr>
              <a:t>.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   3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r>
              <a:rPr lang="he-IL" b="1" dirty="0">
                <a:solidFill>
                  <a:srgbClr val="151311"/>
                </a:solidFill>
                <a:cs typeface="Times New Roman" pitchFamily="26" charset="0"/>
              </a:rPr>
              <a:t/>
            </a:r>
            <a:br>
              <a:rPr lang="he-IL" b="1" dirty="0">
                <a:solidFill>
                  <a:srgbClr val="151311"/>
                </a:solidFill>
                <a:cs typeface="Times New Roman" pitchFamily="26" charset="0"/>
              </a:rPr>
            </a:br>
            <a:endParaRPr lang="en-US" b="1" dirty="0">
              <a:solidFill>
                <a:srgbClr val="151311"/>
              </a:solidFill>
              <a:cs typeface="Times New Roman" pitchFamily="2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30200" y="1524000"/>
            <a:ext cx="91630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151311"/>
                </a:solidFill>
                <a:cs typeface="Times New Roman" pitchFamily="26" charset="0"/>
              </a:rPr>
              <a:t>Write the questions for the following answers. (Present Simple)</a:t>
            </a:r>
            <a:endParaRPr lang="ar-SA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endParaRPr lang="en-US">
              <a:solidFill>
                <a:srgbClr val="151311"/>
              </a:solidFill>
              <a:cs typeface="Times New Roman" pitchFamily="26" charset="0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742950" y="2057400"/>
            <a:ext cx="74104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FFFF00"/>
                </a:solidFill>
                <a:cs typeface="Times New Roman" pitchFamily="26" charset="0"/>
              </a:rPr>
              <a:t>.                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?</a:t>
            </a: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__________________________________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1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. A: 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	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 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   B :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I work in a bank.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60400" y="3810001"/>
            <a:ext cx="8255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?_____________________________________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2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.  A: 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	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     B: Yes, my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brother is an engineer.</a:t>
            </a: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 </a:t>
            </a: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60400" y="4724400"/>
            <a:ext cx="71818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FFFF00"/>
                </a:solidFill>
                <a:latin typeface="Bookman Old Style" pitchFamily="26" charset="0"/>
              </a:rPr>
              <a:t>	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3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. A: ___________________________________?</a:t>
            </a: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 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   B: He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lives in an apartment building.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3136900" y="5486400"/>
            <a:ext cx="4953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3219450" y="43434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3467100" y="32766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524000"/>
            <a:ext cx="8667750" cy="144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Put an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</a:t>
            </a:r>
            <a:r>
              <a:rPr lang="en-US" b="1" dirty="0" err="1" smtClean="0">
                <a:solidFill>
                  <a:srgbClr val="FF0000"/>
                </a:solidFill>
                <a:latin typeface="Tahoma" pitchFamily="34" charset="0"/>
              </a:rPr>
              <a:t>es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ending on third-person singular</a:t>
            </a:r>
            <a:r>
              <a:rPr lang="en-US" b="1" dirty="0" smtClean="0">
                <a:solidFill>
                  <a:schemeClr val="accent2"/>
                </a:solidFill>
                <a:latin typeface="Tahoma" pitchFamily="34" charset="0"/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  <a:latin typeface="Tahoma" pitchFamily="34" charset="0"/>
              </a:rPr>
              <a:t>(he, she, it).</a:t>
            </a:r>
            <a:endParaRPr lang="en-US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457200"/>
            <a:ext cx="792480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5. </a:t>
            </a:r>
            <a:r>
              <a:rPr lang="en-US" sz="3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 (Spelling and Pronunciation) </a:t>
            </a:r>
            <a:endParaRPr lang="en-US" sz="30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238250" y="32766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He need        a shirt.</a:t>
            </a:r>
            <a:endParaRPr lang="en-US" sz="2800" b="1" dirty="0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073150" y="4343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She want        an apple.</a:t>
            </a:r>
            <a:endParaRPr lang="en-US" sz="2800" b="1" dirty="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155700" y="5486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It catch        the stick.</a:t>
            </a:r>
            <a:endParaRPr lang="en-US" sz="2800" b="1"/>
          </a:p>
        </p:txBody>
      </p:sp>
      <p:pic>
        <p:nvPicPr>
          <p:cNvPr id="7178" name="Picture 10" descr="C:\WINDOWS\Profiles\lumanr\Application Data\Microsoft\Media Catalog\Downloaded Clips\cl0\bs00248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6750" y="2819400"/>
            <a:ext cx="1403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 descr="C:\WINDOWS\Profiles\lumanr\Application Data\Microsoft\Media Catalog\Downloaded Clips\cl0\an00375_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876800"/>
            <a:ext cx="106971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C:\WINDOWS\Profiles\lumanr\Application Data\Microsoft\Media Catalog\Downloaded Clips\cl74\j029022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4000" y="4038600"/>
            <a:ext cx="14859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219450" y="4419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467100" y="3352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054350" y="5562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  <a:latin typeface="Tahoma" pitchFamily="34" charset="0"/>
              </a:rPr>
              <a:t>es</a:t>
            </a:r>
            <a:endParaRPr lang="en-US" b="1" dirty="0">
              <a:solidFill>
                <a:srgbClr val="FF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761875" y="2057400"/>
            <a:ext cx="42883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>
                <a:solidFill>
                  <a:srgbClr val="000080"/>
                </a:solidFill>
                <a:cs typeface="Times New Roman" pitchFamily="26" charset="0"/>
              </a:rPr>
              <a:t>Present Simple, third person singular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021530" y="2590800"/>
            <a:ext cx="7360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cs typeface="Times New Roman" pitchFamily="26" charset="0"/>
              </a:rPr>
              <a:t>Note: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3298517" y="2895600"/>
            <a:ext cx="278954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r"/>
            <a:r>
              <a:rPr lang="en-US" sz="4400" b="1">
                <a:solidFill>
                  <a:schemeClr val="accent2"/>
                </a:solidFill>
                <a:cs typeface="Times New Roman" pitchFamily="26" charset="0"/>
              </a:rPr>
              <a:t>he, she, it</a:t>
            </a:r>
            <a:endParaRPr lang="en-US" sz="3600" b="1">
              <a:solidFill>
                <a:schemeClr val="accent2"/>
              </a:solidFill>
              <a:cs typeface="Times New Roman" pitchFamily="26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2033726" y="3886200"/>
            <a:ext cx="38651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cs typeface="Times New Roman" pitchFamily="26" charset="0"/>
              </a:rPr>
              <a:t>in the </a:t>
            </a:r>
            <a:r>
              <a:rPr lang="en-US" u="sng">
                <a:solidFill>
                  <a:srgbClr val="FF3399"/>
                </a:solidFill>
                <a:cs typeface="Times New Roman" pitchFamily="26" charset="0"/>
              </a:rPr>
              <a:t>third person singular</a:t>
            </a:r>
            <a:r>
              <a:rPr lang="en-US">
                <a:solidFill>
                  <a:srgbClr val="000080"/>
                </a:solidFill>
                <a:cs typeface="Times New Roman" pitchFamily="26" charset="0"/>
              </a:rPr>
              <a:t> the verb,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6248092" y="3886200"/>
            <a:ext cx="1941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>
                <a:solidFill>
                  <a:srgbClr val="00CC66"/>
                </a:solidFill>
                <a:cs typeface="Times New Roman" pitchFamily="26" charset="0"/>
              </a:rPr>
              <a:t>always ends in</a:t>
            </a:r>
            <a:r>
              <a:rPr lang="en-US" b="1">
                <a:solidFill>
                  <a:srgbClr val="000080"/>
                </a:solidFill>
                <a:cs typeface="Times New Roman" pitchFamily="26" charset="0"/>
              </a:rPr>
              <a:t> </a:t>
            </a:r>
            <a:r>
              <a:rPr lang="en-US">
                <a:solidFill>
                  <a:srgbClr val="000080"/>
                </a:solidFill>
                <a:cs typeface="Times New Roman" pitchFamily="26" charset="0"/>
              </a:rPr>
              <a:t>: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8337550" y="3657600"/>
            <a:ext cx="412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4400" b="1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s</a:t>
            </a: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2553632" y="4876800"/>
            <a:ext cx="9925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i="1">
                <a:solidFill>
                  <a:srgbClr val="000080"/>
                </a:solidFill>
                <a:cs typeface="Times New Roman" pitchFamily="26" charset="0"/>
              </a:rPr>
              <a:t>he want</a:t>
            </a:r>
            <a:endParaRPr lang="en-US" b="1" i="1">
              <a:solidFill>
                <a:srgbClr val="000080"/>
              </a:solidFill>
              <a:cs typeface="Times New Roman" pitchFamily="26" charset="0"/>
            </a:endParaRP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3348628" y="4800601"/>
            <a:ext cx="3850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b="1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s</a:t>
            </a: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5365750" y="4800600"/>
            <a:ext cx="2228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solidFill>
                  <a:srgbClr val="000080"/>
                </a:solidFill>
                <a:cs typeface="Times New Roman" pitchFamily="26" charset="0"/>
              </a:rPr>
              <a:t>she need</a:t>
            </a:r>
            <a:endParaRPr lang="en-US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6980828" y="4724401"/>
            <a:ext cx="3850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b="1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s</a:t>
            </a:r>
          </a:p>
        </p:txBody>
      </p:sp>
      <p:sp>
        <p:nvSpPr>
          <p:cNvPr id="15378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577850" y="533400"/>
            <a:ext cx="8420100" cy="1143000"/>
          </a:xfrm>
        </p:spPr>
        <p:txBody>
          <a:bodyPr/>
          <a:lstStyle/>
          <a:p>
            <a:pPr algn="ctr"/>
            <a:r>
              <a:rPr lang="en-US">
                <a:solidFill>
                  <a:srgbClr val="A8DB4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Grammatical View</a:t>
            </a:r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495300" y="3886200"/>
            <a:ext cx="5296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F3091F"/>
                </a:solidFill>
              </a:rPr>
              <a:t>A</a:t>
            </a:r>
            <a:r>
              <a:rPr lang="en-US">
                <a:solidFill>
                  <a:schemeClr val="tx2"/>
                </a:solidFill>
              </a:rPr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155701" y="2286001"/>
            <a:ext cx="86333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2800">
                <a:solidFill>
                  <a:srgbClr val="000080"/>
                </a:solidFill>
                <a:cs typeface="Times New Roman" pitchFamily="26" charset="0"/>
              </a:rPr>
              <a:t>Add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903612" y="2057400"/>
            <a:ext cx="78098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44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914401" y="2286001"/>
            <a:ext cx="7991064" cy="95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0080"/>
                </a:solidFill>
                <a:cs typeface="Times New Roman" pitchFamily="26" charset="0"/>
              </a:rPr>
              <a:t>    To </a:t>
            </a:r>
            <a:r>
              <a:rPr lang="en-US" sz="2800" dirty="0">
                <a:solidFill>
                  <a:srgbClr val="000080"/>
                </a:solidFill>
                <a:cs typeface="Times New Roman" pitchFamily="26" charset="0"/>
              </a:rPr>
              <a:t>verbs ending </a:t>
            </a:r>
            <a:r>
              <a:rPr lang="en-US" sz="2800" dirty="0" smtClean="0">
                <a:solidFill>
                  <a:srgbClr val="000080"/>
                </a:solidFill>
                <a:cs typeface="Times New Roman" pitchFamily="26" charset="0"/>
              </a:rPr>
              <a:t>in x, </a:t>
            </a:r>
            <a:r>
              <a:rPr lang="en-US" sz="2800" dirty="0" err="1" smtClean="0">
                <a:solidFill>
                  <a:srgbClr val="000080"/>
                </a:solidFill>
                <a:cs typeface="Times New Roman" pitchFamily="26" charset="0"/>
              </a:rPr>
              <a:t>sh</a:t>
            </a:r>
            <a:r>
              <a:rPr lang="en-US" sz="2800" dirty="0" smtClean="0">
                <a:solidFill>
                  <a:srgbClr val="000080"/>
                </a:solidFill>
                <a:cs typeface="Times New Roman" pitchFamily="26" charset="0"/>
              </a:rPr>
              <a:t>, or </a:t>
            </a:r>
            <a:r>
              <a:rPr lang="en-US" sz="2800" dirty="0" err="1" smtClean="0">
                <a:solidFill>
                  <a:srgbClr val="000080"/>
                </a:solidFill>
                <a:cs typeface="Times New Roman" pitchFamily="26" charset="0"/>
              </a:rPr>
              <a:t>ss</a:t>
            </a:r>
            <a:r>
              <a:rPr lang="en-US" sz="2800" dirty="0" smtClean="0">
                <a:solidFill>
                  <a:srgbClr val="000080"/>
                </a:solidFill>
                <a:cs typeface="Times New Roman" pitchFamily="26" charset="0"/>
              </a:rPr>
              <a:t>: </a:t>
            </a:r>
          </a:p>
          <a:p>
            <a:pPr algn="ctr"/>
            <a:r>
              <a:rPr lang="en-US" sz="2800" dirty="0" smtClean="0">
                <a:solidFill>
                  <a:srgbClr val="000080"/>
                </a:solidFill>
                <a:cs typeface="Times New Roman" pitchFamily="26" charset="0"/>
              </a:rPr>
              <a:t>pronunciation : /z/ </a:t>
            </a:r>
            <a:endParaRPr lang="en-US" sz="2800" dirty="0">
              <a:solidFill>
                <a:srgbClr val="000080"/>
              </a:solidFill>
              <a:cs typeface="Times New Roman" pitchFamily="26" charset="0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2964194" y="4800601"/>
            <a:ext cx="726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4000" i="1" u="sng">
                <a:solidFill>
                  <a:srgbClr val="F3091F"/>
                </a:solidFill>
                <a:cs typeface="Times New Roman" pitchFamily="26" charset="0"/>
              </a:rPr>
              <a:t>ch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6824824" y="3810000"/>
            <a:ext cx="16193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0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he pa</a:t>
            </a:r>
            <a:r>
              <a:rPr lang="en-US" sz="3200" i="1" u="sng">
                <a:solidFill>
                  <a:srgbClr val="00CC66"/>
                </a:solidFill>
                <a:cs typeface="Times New Roman" pitchFamily="26" charset="0"/>
              </a:rPr>
              <a:t>ss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2060165" y="5410200"/>
            <a:ext cx="19383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she cat</a:t>
            </a:r>
            <a:r>
              <a:rPr lang="en-US" sz="3200" i="1" u="sng">
                <a:solidFill>
                  <a:srgbClr val="00CC66"/>
                </a:solidFill>
                <a:cs typeface="Times New Roman" pitchFamily="26" charset="0"/>
              </a:rPr>
              <a:t>ch</a:t>
            </a: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1238250" y="3810000"/>
            <a:ext cx="1166019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he fi</a:t>
            </a:r>
            <a:r>
              <a:rPr lang="en-US" sz="3200" i="1" u="sng">
                <a:solidFill>
                  <a:srgbClr val="00CC66"/>
                </a:solidFill>
                <a:cs typeface="Times New Roman" pitchFamily="26" charset="0"/>
              </a:rPr>
              <a:t>x</a:t>
            </a: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4044951" y="3810000"/>
            <a:ext cx="138615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0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it pu</a:t>
            </a:r>
            <a:r>
              <a:rPr lang="en-US" sz="3200" i="1" u="sng">
                <a:solidFill>
                  <a:srgbClr val="00CC66"/>
                </a:solidFill>
                <a:cs typeface="Times New Roman" pitchFamily="26" charset="0"/>
              </a:rPr>
              <a:t>sh</a:t>
            </a: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742951" y="2286001"/>
            <a:ext cx="63632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800">
                <a:solidFill>
                  <a:srgbClr val="F3091F"/>
                </a:solidFill>
              </a:rPr>
              <a:t>B</a:t>
            </a:r>
            <a:r>
              <a:rPr lang="en-US">
                <a:solidFill>
                  <a:srgbClr val="99CC00"/>
                </a:solidFill>
              </a:rPr>
              <a:t>.</a:t>
            </a:r>
            <a:r>
              <a:rPr lang="en-US"/>
              <a:t> 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6108700" y="4724401"/>
            <a:ext cx="577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4000" i="1" u="sng">
                <a:solidFill>
                  <a:srgbClr val="F3091F"/>
                </a:solidFill>
              </a:rPr>
              <a:t>o</a:t>
            </a: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2169118" y="3733800"/>
            <a:ext cx="6719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6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5223468" y="3733800"/>
            <a:ext cx="6719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0"/>
            <a:r>
              <a:rPr lang="en-US" sz="36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8277818" y="3733800"/>
            <a:ext cx="6719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0"/>
            <a:r>
              <a:rPr lang="en-US" sz="36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3820118" y="5334000"/>
            <a:ext cx="6719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6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5516985" y="5410200"/>
            <a:ext cx="12779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He g</a:t>
            </a:r>
            <a:r>
              <a:rPr lang="en-US" sz="3200" i="1" u="sng">
                <a:solidFill>
                  <a:srgbClr val="00CC66"/>
                </a:solidFill>
                <a:cs typeface="Times New Roman" pitchFamily="26" charset="0"/>
              </a:rPr>
              <a:t>o</a:t>
            </a: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6626818" y="5334000"/>
            <a:ext cx="6719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6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409" name="Text Box 25"/>
          <p:cNvSpPr txBox="1">
            <a:spLocks noChangeArrowheads="1"/>
          </p:cNvSpPr>
          <p:nvPr/>
        </p:nvSpPr>
        <p:spPr bwMode="auto">
          <a:xfrm>
            <a:off x="6851650" y="1066800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6410" name="Picture 26" descr="W:\teachers\amran\animation.files\computer_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0250" y="990601"/>
            <a:ext cx="1114425" cy="1120775"/>
          </a:xfrm>
          <a:prstGeom prst="rect">
            <a:avLst/>
          </a:prstGeom>
          <a:noFill/>
        </p:spPr>
      </p:pic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1828800" y="2286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1791637" y="1981200"/>
            <a:ext cx="176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Verbs ending in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3384550" y="1828800"/>
            <a:ext cx="495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3200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42" charset="0"/>
                <a:cs typeface="Times New Roman" pitchFamily="26" charset="0"/>
              </a:rPr>
              <a:t>y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5115142" y="1981200"/>
            <a:ext cx="32688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;the </a:t>
            </a:r>
            <a:r>
              <a:rPr lang="en-US" i="1">
                <a:solidFill>
                  <a:srgbClr val="00CC66"/>
                </a:solidFill>
                <a:latin typeface="Trebuchet MS" pitchFamily="42" charset="0"/>
                <a:cs typeface="Times New Roman" pitchFamily="26" charset="0"/>
              </a:rPr>
              <a:t>third person</a:t>
            </a:r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 changes the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8610522" y="1981200"/>
            <a:ext cx="3994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to</a:t>
            </a: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8890658" y="1828800"/>
            <a:ext cx="77457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600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ies</a:t>
            </a: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1905543" y="3027364"/>
            <a:ext cx="5950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fly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3350698" y="3027364"/>
            <a:ext cx="3898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fl</a:t>
            </a: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5616463" y="3027364"/>
            <a:ext cx="7312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cry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660400" y="19812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3091F"/>
                </a:solidFill>
              </a:rPr>
              <a:t>C:</a:t>
            </a: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8255000" y="1828800"/>
            <a:ext cx="412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3200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42" charset="0"/>
                <a:cs typeface="Times New Roman" pitchFamily="26" charset="0"/>
              </a:rPr>
              <a:t>y</a:t>
            </a:r>
          </a:p>
        </p:txBody>
      </p:sp>
      <p:sp>
        <p:nvSpPr>
          <p:cNvPr id="17431" name="AutoShape 23"/>
          <p:cNvSpPr>
            <a:spLocks noChangeArrowheads="1"/>
          </p:cNvSpPr>
          <p:nvPr/>
        </p:nvSpPr>
        <p:spPr bwMode="auto">
          <a:xfrm>
            <a:off x="2724150" y="3276600"/>
            <a:ext cx="41275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3530926" y="3048001"/>
            <a:ext cx="6447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ies</a:t>
            </a:r>
          </a:p>
        </p:txBody>
      </p:sp>
      <p:sp>
        <p:nvSpPr>
          <p:cNvPr id="17433" name="AutoShape 25"/>
          <p:cNvSpPr>
            <a:spLocks noChangeArrowheads="1"/>
          </p:cNvSpPr>
          <p:nvPr/>
        </p:nvSpPr>
        <p:spPr bwMode="auto">
          <a:xfrm>
            <a:off x="6686550" y="3276600"/>
            <a:ext cx="41275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7391816" y="3027364"/>
            <a:ext cx="52610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cr</a:t>
            </a: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7740976" y="3048001"/>
            <a:ext cx="6447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ies</a:t>
            </a:r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1022179" y="3886200"/>
            <a:ext cx="22557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b="1">
                <a:solidFill>
                  <a:srgbClr val="B8DD81"/>
                </a:solidFill>
                <a:cs typeface="Times New Roman" pitchFamily="26" charset="0"/>
              </a:rPr>
              <a:t>Exception</a:t>
            </a:r>
            <a:r>
              <a:rPr lang="en-US" sz="3200">
                <a:solidFill>
                  <a:srgbClr val="B8DD81"/>
                </a:solidFill>
                <a:cs typeface="Times New Roman" pitchFamily="26" charset="0"/>
              </a:rPr>
              <a:t>:</a:t>
            </a:r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2587146" y="4495801"/>
            <a:ext cx="36488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If there is a </a:t>
            </a:r>
            <a:r>
              <a:rPr lang="en-US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42" charset="0"/>
                <a:cs typeface="Times New Roman" pitchFamily="26" charset="0"/>
              </a:rPr>
              <a:t>vowel</a:t>
            </a:r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 before the     :</a:t>
            </a:r>
            <a:b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</a:br>
            <a:endParaRPr lang="en-US">
              <a:solidFill>
                <a:srgbClr val="000080"/>
              </a:solidFill>
              <a:latin typeface="Trebuchet MS" pitchFamily="42" charset="0"/>
              <a:cs typeface="Times New Roman" pitchFamily="26" charset="0"/>
            </a:endParaRP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5530850" y="4343400"/>
            <a:ext cx="495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3200" i="1" u="sng" dirty="0" smtClean="0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42" charset="0"/>
                <a:cs typeface="Times New Roman" pitchFamily="26" charset="0"/>
              </a:rPr>
              <a:t>y</a:t>
            </a:r>
            <a:endParaRPr lang="en-US" sz="3200" i="1" u="sng" dirty="0">
              <a:solidFill>
                <a:srgbClr val="F3091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42" charset="0"/>
              <a:cs typeface="Times New Roman" pitchFamily="26" charset="0"/>
            </a:endParaRP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4004133" y="5334000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b="1" i="1">
                <a:solidFill>
                  <a:srgbClr val="F3091F"/>
                </a:solidFill>
                <a:cs typeface="Times New Roman" pitchFamily="26" charset="0"/>
              </a:rPr>
              <a:t>s</a:t>
            </a: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5814617" y="5360988"/>
            <a:ext cx="90461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i="1">
                <a:solidFill>
                  <a:srgbClr val="000080"/>
                </a:solidFill>
                <a:cs typeface="Times New Roman" pitchFamily="26" charset="0"/>
              </a:rPr>
              <a:t>pray</a:t>
            </a: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1437746" y="5313364"/>
            <a:ext cx="9579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play</a:t>
            </a:r>
          </a:p>
        </p:txBody>
      </p:sp>
      <p:sp>
        <p:nvSpPr>
          <p:cNvPr id="17444" name="AutoShape 36"/>
          <p:cNvSpPr>
            <a:spLocks noChangeArrowheads="1"/>
          </p:cNvSpPr>
          <p:nvPr/>
        </p:nvSpPr>
        <p:spPr bwMode="auto">
          <a:xfrm>
            <a:off x="2476500" y="5638800"/>
            <a:ext cx="41275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3302000" y="5334000"/>
            <a:ext cx="9579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play</a:t>
            </a:r>
          </a:p>
        </p:txBody>
      </p:sp>
      <p:sp>
        <p:nvSpPr>
          <p:cNvPr id="17447" name="AutoShape 39"/>
          <p:cNvSpPr>
            <a:spLocks noChangeArrowheads="1"/>
          </p:cNvSpPr>
          <p:nvPr/>
        </p:nvSpPr>
        <p:spPr bwMode="auto">
          <a:xfrm>
            <a:off x="6851650" y="5562600"/>
            <a:ext cx="41275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7429501" y="5334001"/>
            <a:ext cx="90461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i="1">
                <a:solidFill>
                  <a:srgbClr val="000080"/>
                </a:solidFill>
                <a:cs typeface="Times New Roman" pitchFamily="26" charset="0"/>
              </a:rPr>
              <a:t>pray</a:t>
            </a:r>
          </a:p>
        </p:txBody>
      </p:sp>
      <p:sp>
        <p:nvSpPr>
          <p:cNvPr id="17449" name="Rectangle 41"/>
          <p:cNvSpPr>
            <a:spLocks noChangeArrowheads="1"/>
          </p:cNvSpPr>
          <p:nvPr/>
        </p:nvSpPr>
        <p:spPr bwMode="auto">
          <a:xfrm>
            <a:off x="8049083" y="5334000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b="1" i="1">
                <a:solidFill>
                  <a:srgbClr val="F3091F"/>
                </a:solidFill>
                <a:cs typeface="Times New Roman" pitchFamily="26" charset="0"/>
              </a:rPr>
              <a:t>s</a:t>
            </a: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1905000" y="3048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77850" y="1524000"/>
            <a:ext cx="8667750" cy="1143000"/>
          </a:xfrm>
        </p:spPr>
        <p:txBody>
          <a:bodyPr/>
          <a:lstStyle/>
          <a:p>
            <a:pPr algn="l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Third-person singular forms of </a:t>
            </a:r>
            <a:r>
              <a:rPr lang="en-US" b="1" i="1" dirty="0" smtClean="0">
                <a:solidFill>
                  <a:srgbClr val="FF0000"/>
                </a:solidFill>
                <a:latin typeface="Tahoma" pitchFamily="34" charset="0"/>
              </a:rPr>
              <a:t>have, do,</a:t>
            </a:r>
            <a:r>
              <a:rPr lang="en-US" b="1" i="1" dirty="0" smtClean="0">
                <a:solidFill>
                  <a:schemeClr val="accent2"/>
                </a:solidFill>
                <a:latin typeface="Tahoma" pitchFamily="34" charset="0"/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and </a:t>
            </a:r>
            <a:r>
              <a:rPr lang="en-US" b="1" i="1" dirty="0" smtClean="0">
                <a:solidFill>
                  <a:srgbClr val="FF0000"/>
                </a:solidFill>
                <a:latin typeface="Tahoma" pitchFamily="34" charset="0"/>
              </a:rPr>
              <a:t>go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are not regular.</a:t>
            </a:r>
            <a:endParaRPr lang="en-US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816100" y="4572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Irregular Forms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30200" y="3048001"/>
            <a:ext cx="165100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have</a:t>
            </a:r>
            <a:endParaRPr lang="en-US" sz="2800" b="1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47650" y="4343401"/>
            <a:ext cx="148590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do</a:t>
            </a:r>
            <a:endParaRPr lang="en-US" sz="2800" b="1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95300" y="5638801"/>
            <a:ext cx="10731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go</a:t>
            </a:r>
            <a:endParaRPr lang="en-US" sz="2800" b="1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2641600" y="4419600"/>
            <a:ext cx="11557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rgbClr val="FF0000"/>
                </a:solidFill>
                <a:latin typeface="Tahoma" pitchFamily="34" charset="0"/>
              </a:rPr>
              <a:t>does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2641600" y="3048000"/>
            <a:ext cx="107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rgbClr val="FF0000"/>
                </a:solidFill>
                <a:latin typeface="Tahoma" pitchFamily="34" charset="0"/>
              </a:rPr>
              <a:t>has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2641600" y="5638800"/>
            <a:ext cx="1238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rgbClr val="FF0000"/>
                </a:solidFill>
                <a:latin typeface="Tahoma" pitchFamily="34" charset="0"/>
              </a:rPr>
              <a:t>goes</a:t>
            </a:r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1816100" y="3352800"/>
            <a:ext cx="74295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1651000" y="4648200"/>
            <a:ext cx="74295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1651000" y="5943600"/>
            <a:ext cx="74295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4127500" y="3048000"/>
            <a:ext cx="4210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He </a:t>
            </a:r>
            <a:r>
              <a:rPr lang="en-US" b="1">
                <a:solidFill>
                  <a:srgbClr val="FF0000"/>
                </a:solidFill>
                <a:latin typeface="Tahoma" pitchFamily="34" charset="0"/>
              </a:rPr>
              <a:t>has</a:t>
            </a:r>
            <a:r>
              <a:rPr lang="en-US" b="1">
                <a:latin typeface="Tahoma" pitchFamily="34" charset="0"/>
              </a:rPr>
              <a:t> a new shirt.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4210050" y="4419600"/>
            <a:ext cx="4210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She </a:t>
            </a:r>
            <a:r>
              <a:rPr lang="en-US" b="1">
                <a:solidFill>
                  <a:srgbClr val="FF0000"/>
                </a:solidFill>
                <a:latin typeface="Tahoma" pitchFamily="34" charset="0"/>
              </a:rPr>
              <a:t>does</a:t>
            </a:r>
            <a:r>
              <a:rPr lang="en-US" b="1">
                <a:latin typeface="Tahoma" pitchFamily="34" charset="0"/>
              </a:rPr>
              <a:t> the work.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4210050" y="5638800"/>
            <a:ext cx="4210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He </a:t>
            </a:r>
            <a:r>
              <a:rPr lang="en-US" b="1">
                <a:solidFill>
                  <a:srgbClr val="FF0000"/>
                </a:solidFill>
                <a:latin typeface="Tahoma" pitchFamily="34" charset="0"/>
              </a:rPr>
              <a:t>goes</a:t>
            </a:r>
            <a:r>
              <a:rPr lang="en-US" b="1">
                <a:latin typeface="Tahoma" pitchFamily="34" charset="0"/>
              </a:rPr>
              <a:t> to school.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utoUpdateAnimBg="0"/>
      <p:bldP spid="8200" grpId="0" autoUpdateAnimBg="0"/>
      <p:bldP spid="8201" grpId="0" autoUpdateAnimBg="0"/>
      <p:bldP spid="8205" grpId="0" autoUpdateAnimBg="0"/>
      <p:bldP spid="8206" grpId="0" autoUpdateAnimBg="0"/>
      <p:bldP spid="8207" grpId="0" autoUpdateAnimBg="0"/>
      <p:bldP spid="8208" grpId="0" animBg="1"/>
      <p:bldP spid="8209" grpId="0" animBg="1"/>
      <p:bldP spid="8210" grpId="0" animBg="1"/>
      <p:bldP spid="8211" grpId="0" autoUpdateAnimBg="0"/>
      <p:bldP spid="8212" grpId="0" autoUpdateAnimBg="0"/>
      <p:bldP spid="821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xican-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091" y="3888047"/>
            <a:ext cx="1876564" cy="214553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6. Scanning &amp; Skimming Reading paragraph</a:t>
            </a:r>
            <a:b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( Interaction, Page 47)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>
          <a:xfrm>
            <a:off x="4957813" y="1605500"/>
            <a:ext cx="4389120" cy="4525963"/>
          </a:xfrm>
        </p:spPr>
        <p:txBody>
          <a:bodyPr/>
          <a:lstStyle/>
          <a:p>
            <a:pPr algn="l"/>
            <a:r>
              <a:rPr lang="en-US" sz="1400" b="1" u="sng" dirty="0" smtClean="0">
                <a:cs typeface="+mj-cs"/>
              </a:rPr>
              <a:t>These </a:t>
            </a:r>
            <a:r>
              <a:rPr lang="en-US" sz="1400" dirty="0" smtClean="0">
                <a:cs typeface="+mj-cs"/>
              </a:rPr>
              <a:t> were all family members- grandparents, aunts, uncles, cousins, children, and grandchildren. But now this traditional family is breaking into smaller groups. </a:t>
            </a:r>
          </a:p>
          <a:p>
            <a:pPr algn="l" rtl="0"/>
            <a:r>
              <a:rPr lang="en-US" sz="1400" dirty="0" smtClean="0">
                <a:cs typeface="+mj-cs"/>
              </a:rPr>
              <a:t>  The traditional family in Mexico was also large.  One generation ago, the average Mexican woman had seven children.  Today, </a:t>
            </a:r>
            <a:r>
              <a:rPr lang="en-US" sz="1400" b="1" u="sng" dirty="0" smtClean="0">
                <a:cs typeface="+mj-cs"/>
              </a:rPr>
              <a:t>she</a:t>
            </a:r>
            <a:r>
              <a:rPr lang="en-US" sz="1400" u="sng" dirty="0" smtClean="0">
                <a:cs typeface="+mj-cs"/>
              </a:rPr>
              <a:t> </a:t>
            </a:r>
            <a:r>
              <a:rPr lang="en-US" sz="1400" dirty="0" smtClean="0">
                <a:cs typeface="+mj-cs"/>
              </a:rPr>
              <a:t>has an average of only 2.5 children. Now , without so many children, families don’t need to spend so much money on basics, such as food, clothing and housing. </a:t>
            </a:r>
            <a:endParaRPr lang="en-US" sz="1400" dirty="0">
              <a:cs typeface="+mj-cs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Families in almost every country are changing. This is true in rich countries and poor </a:t>
            </a:r>
            <a:r>
              <a:rPr lang="en-US" sz="1800" b="1" u="sng" dirty="0" smtClean="0">
                <a:cs typeface="Arial" pitchFamily="34" charset="0"/>
              </a:rPr>
              <a:t>ones</a:t>
            </a:r>
            <a:r>
              <a:rPr lang="en-US" sz="1800" dirty="0" smtClean="0">
                <a:cs typeface="Arial" pitchFamily="34" charset="0"/>
              </a:rPr>
              <a:t>. It is true in Africa, the Americas, Asia and Europe. All over the world, families are getting smaller.</a:t>
            </a:r>
          </a:p>
          <a:p>
            <a:pPr algn="l" rtl="1" eaLnBrk="1" hangingPunct="1"/>
            <a:r>
              <a:rPr lang="en-US" sz="1800" dirty="0" smtClean="0">
                <a:cs typeface="Arial" pitchFamily="34" charset="0"/>
              </a:rPr>
              <a:t>   In North Africa , in the past, many people lived in extended families. Fifty to one hundred people lived together in a group of houses. </a:t>
            </a:r>
          </a:p>
          <a:p>
            <a:pPr algn="l" rtl="1" eaLnBrk="1" hangingPunct="1"/>
            <a:endParaRPr lang="en-US" sz="2000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GB" sz="2000" b="1" dirty="0" smtClean="0">
                <a:cs typeface="Arial" pitchFamily="34" charset="0"/>
              </a:rPr>
              <a:t>     </a:t>
            </a:r>
            <a:endParaRPr lang="ar-EG" sz="2000" b="1" dirty="0" smtClean="0">
              <a:cs typeface="Arial" pitchFamily="34" charset="0"/>
            </a:endParaRPr>
          </a:p>
        </p:txBody>
      </p:sp>
      <p:pic>
        <p:nvPicPr>
          <p:cNvPr id="6" name="Picture 5" descr="masai_trib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038549"/>
            <a:ext cx="2618170" cy="1962150"/>
          </a:xfrm>
          <a:prstGeom prst="rect">
            <a:avLst/>
          </a:prstGeom>
        </p:spPr>
      </p:pic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previous paragraph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underlined word “ ones” refers to 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families            b. countries            c. children       d. Americas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Food and clothing are  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grandchildren            b. families          c. members     d. basics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underlined pronoun “ she” refers to_______________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 brother           b. an aunt             c. a Mexican women      d. a family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How many children did a Mexican woman have 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2.5                 b. 7                           c. 4                      d. 3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What happened to the traditional family?________________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getting  larger                            b. breaking into smaller groups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became rich                               d. had no children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742950" y="2133600"/>
            <a:ext cx="833755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b="1" dirty="0"/>
              <a:t>1.</a:t>
            </a:r>
            <a:r>
              <a:rPr lang="en-US" b="1" dirty="0">
                <a:solidFill>
                  <a:srgbClr val="0099FF"/>
                </a:solidFill>
              </a:rPr>
              <a:t> </a:t>
            </a:r>
            <a:r>
              <a:rPr lang="en-US" b="1" dirty="0"/>
              <a:t>Ask your friends questions about what they do at different times. Also ask about their families.</a:t>
            </a:r>
            <a:r>
              <a:rPr lang="he-IL" b="1" dirty="0"/>
              <a:t/>
            </a:r>
            <a:br>
              <a:rPr lang="he-IL" b="1" dirty="0"/>
            </a:br>
            <a:r>
              <a:rPr lang="en-US" b="1" i="1" dirty="0"/>
              <a:t>- "What time </a:t>
            </a:r>
            <a:r>
              <a:rPr lang="en-US" b="1" i="1" dirty="0">
                <a:solidFill>
                  <a:srgbClr val="CC0000"/>
                </a:solidFill>
              </a:rPr>
              <a:t>do you get up?</a:t>
            </a:r>
            <a:r>
              <a:rPr lang="en-US" b="1" i="1" dirty="0"/>
              <a:t>" - "When</a:t>
            </a:r>
            <a:r>
              <a:rPr lang="en-US" b="1" i="1" dirty="0">
                <a:solidFill>
                  <a:srgbClr val="CC0000"/>
                </a:solidFill>
              </a:rPr>
              <a:t> do your brothers go </a:t>
            </a:r>
            <a:r>
              <a:rPr lang="en-US" b="1" i="1" dirty="0"/>
              <a:t>to bed?"</a:t>
            </a:r>
            <a:r>
              <a:rPr lang="he-IL" b="1" dirty="0"/>
              <a:t/>
            </a:r>
            <a:br>
              <a:rPr lang="he-IL" b="1" dirty="0"/>
            </a:br>
            <a:r>
              <a:rPr lang="he-IL" b="1" dirty="0"/>
              <a:t/>
            </a:r>
            <a:br>
              <a:rPr lang="he-IL" b="1" dirty="0"/>
            </a:br>
            <a:r>
              <a:rPr lang="en-US" b="1" dirty="0"/>
              <a:t>Write down the questions and give them to your teacher for checking.</a:t>
            </a:r>
            <a:endParaRPr lang="ar-SA" dirty="0"/>
          </a:p>
          <a:p>
            <a:pPr algn="l" rtl="0">
              <a:spcBef>
                <a:spcPct val="50000"/>
              </a:spcBef>
            </a:pPr>
            <a:endParaRPr lang="en-US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60400" y="533400"/>
            <a:ext cx="8420100" cy="1143000"/>
          </a:xfrm>
        </p:spPr>
        <p:txBody>
          <a:bodyPr/>
          <a:lstStyle/>
          <a:p>
            <a:pPr algn="ctr" rtl="0"/>
            <a:r>
              <a:rPr lang="en-US"/>
              <a:t>Activities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Exercise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My uncle _________ us every week.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visit              b. visits             c. visiting               d. has visited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Water  __________ at 100 degree centigrade.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boiled            b. boiling          c. boil                     d. boils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They _______________ the work at 7 every morning.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begins              b. have begun               c. begin               d. beginning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____  drinks milk  before sleeping.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The child         b. The children               c. The boys       d. You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I usually  ____  carefully when it rains.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drove                b. drives                         c. driving           d. drive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My mother cooks rice and meat  _____________________.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now                  b. yesterday             c. once a week     d. last month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Exercise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underlined letter /s/ in the word ‘ leaks”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hats                      b. toys             c. windows                        d. rains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The underlined letter /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 in the word ‘ fixes”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employs              b. rooms               c. matches                  d. helps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underlined letter /s/ in the word ‘ goes”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heats                       b. repairs                c. breaks                d. catches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1742</Words>
  <Application>Microsoft Office PowerPoint</Application>
  <PresentationFormat>A4 Paper (210x297 mm)</PresentationFormat>
  <Paragraphs>359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Arial Black</vt:lpstr>
      <vt:lpstr>AYM Wadiy S_U normal.</vt:lpstr>
      <vt:lpstr>Bookman Old Style</vt:lpstr>
      <vt:lpstr>Calibri</vt:lpstr>
      <vt:lpstr>Tahoma</vt:lpstr>
      <vt:lpstr>Times New Roman</vt:lpstr>
      <vt:lpstr>Trebuchet MS</vt:lpstr>
      <vt:lpstr>Wingdings</vt:lpstr>
      <vt:lpstr>Office Theme</vt:lpstr>
      <vt:lpstr>**</vt:lpstr>
      <vt:lpstr> Fifth Lecture  </vt:lpstr>
      <vt:lpstr>Elements of Lecture 5 </vt:lpstr>
      <vt:lpstr>1. Vocabulary  Previewing  ( Interaction Textbook pages 45, 50, 56,57, 61) </vt:lpstr>
      <vt:lpstr>Vocabulary  Previewing  ( pages 45, 50, 56,57, 61) </vt:lpstr>
      <vt:lpstr>I. Exercise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</vt:lpstr>
      <vt:lpstr>PowerPoint Presentation</vt:lpstr>
      <vt:lpstr>PowerPoint Presentation</vt:lpstr>
      <vt:lpstr>4. Simple Present –Forming Questions</vt:lpstr>
      <vt:lpstr>PowerPoint Presentation</vt:lpstr>
      <vt:lpstr>PowerPoint Presentation</vt:lpstr>
      <vt:lpstr>PowerPoint Presentation</vt:lpstr>
      <vt:lpstr>PowerPoint Presentation</vt:lpstr>
      <vt:lpstr>Grammatical View</vt:lpstr>
      <vt:lpstr>PowerPoint Presentation</vt:lpstr>
      <vt:lpstr>PowerPoint Presentation</vt:lpstr>
      <vt:lpstr>PowerPoint Presentation</vt:lpstr>
      <vt:lpstr>6. Scanning &amp; Skimming Reading paragraph  ( Interaction, Page 47)</vt:lpstr>
      <vt:lpstr>Scan and skim the previous paragraph</vt:lpstr>
      <vt:lpstr>Activities</vt:lpstr>
      <vt:lpstr>Exercise  </vt:lpstr>
      <vt:lpstr>Exercise 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Mohamed Fathi Othman</cp:lastModifiedBy>
  <cp:revision>142</cp:revision>
  <dcterms:created xsi:type="dcterms:W3CDTF">2009-10-14T19:14:34Z</dcterms:created>
  <dcterms:modified xsi:type="dcterms:W3CDTF">2015-03-03T08:03:42Z</dcterms:modified>
</cp:coreProperties>
</file>