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1" r:id="rId3"/>
    <p:sldId id="326" r:id="rId4"/>
    <p:sldId id="327" r:id="rId5"/>
    <p:sldId id="328" r:id="rId6"/>
    <p:sldId id="329" r:id="rId7"/>
    <p:sldId id="339" r:id="rId8"/>
    <p:sldId id="340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299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97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7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01625"/>
            <a:ext cx="8420100" cy="1462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E9A1BB5E-70AD-42E3-A80B-F85B3EF12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11th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the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Comparatives and Superlatives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915400" cy="1143000"/>
          </a:xfrm>
        </p:spPr>
        <p:txBody>
          <a:bodyPr/>
          <a:lstStyle/>
          <a:p>
            <a:pPr algn="ctr"/>
            <a:r>
              <a:rPr lang="pl-PL" dirty="0"/>
              <a:t>Contents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990600"/>
            <a:ext cx="7243763" cy="47005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pl-PL" sz="2400" dirty="0"/>
              <a:t>Introduction</a:t>
            </a:r>
          </a:p>
          <a:p>
            <a:pPr lvl="1" algn="l">
              <a:lnSpc>
                <a:spcPct val="90000"/>
              </a:lnSpc>
            </a:pPr>
            <a:r>
              <a:rPr lang="pl-PL" sz="2000" dirty="0">
                <a:solidFill>
                  <a:srgbClr val="C00000"/>
                </a:solidFill>
                <a:hlinkClick r:id="rId2" action="ppaction://hlinksldjump"/>
              </a:rPr>
              <a:t>What is a noun?</a:t>
            </a:r>
            <a:endParaRPr lang="pl-PL" sz="2000" dirty="0">
              <a:solidFill>
                <a:srgbClr val="C00000"/>
              </a:solidFill>
            </a:endParaRPr>
          </a:p>
          <a:p>
            <a:pPr lvl="1" algn="l">
              <a:lnSpc>
                <a:spcPct val="90000"/>
              </a:lnSpc>
            </a:pPr>
            <a:r>
              <a:rPr lang="pl-PL" sz="2000" dirty="0">
                <a:solidFill>
                  <a:srgbClr val="C00000"/>
                </a:solidFill>
                <a:hlinkClick r:id="rId3" action="ppaction://hlinksldjump"/>
              </a:rPr>
              <a:t>What is an adjective?</a:t>
            </a:r>
            <a:endParaRPr lang="pl-PL" sz="2000" dirty="0">
              <a:solidFill>
                <a:srgbClr val="C00000"/>
              </a:solidFill>
            </a:endParaRPr>
          </a:p>
          <a:p>
            <a:pPr lvl="1" algn="l">
              <a:lnSpc>
                <a:spcPct val="90000"/>
              </a:lnSpc>
            </a:pPr>
            <a:r>
              <a:rPr lang="pl-PL" sz="2000" dirty="0">
                <a:solidFill>
                  <a:srgbClr val="C00000"/>
                </a:solidFill>
                <a:hlinkClick r:id="rId4" action="ppaction://hlinksldjump"/>
              </a:rPr>
              <a:t>What is a syllable?</a:t>
            </a:r>
            <a:endParaRPr lang="pl-PL" sz="2000" dirty="0">
              <a:solidFill>
                <a:srgbClr val="C00000"/>
              </a:solidFill>
            </a:endParaRPr>
          </a:p>
          <a:p>
            <a:pPr lvl="2" algn="l">
              <a:lnSpc>
                <a:spcPct val="90000"/>
              </a:lnSpc>
            </a:pPr>
            <a:r>
              <a:rPr lang="pl-PL" sz="1800" dirty="0">
                <a:solidFill>
                  <a:srgbClr val="C00000"/>
                </a:solidFill>
                <a:hlinkClick r:id="rId5" action="ppaction://hlinksldjump"/>
              </a:rPr>
              <a:t>Syllable – further examples</a:t>
            </a:r>
            <a:endParaRPr lang="pl-PL" sz="1800" dirty="0">
              <a:solidFill>
                <a:srgbClr val="C0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pl-PL" sz="2400" dirty="0"/>
              <a:t>Adjectives</a:t>
            </a:r>
          </a:p>
          <a:p>
            <a:pPr lvl="1" algn="l">
              <a:lnSpc>
                <a:spcPct val="90000"/>
              </a:lnSpc>
            </a:pPr>
            <a:r>
              <a:rPr lang="pl-PL" sz="2000" dirty="0">
                <a:hlinkClick r:id="rId6" action="ppaction://hlinksldjump"/>
              </a:rPr>
              <a:t>Comparative form</a:t>
            </a:r>
            <a:endParaRPr lang="pl-PL" sz="2000" dirty="0"/>
          </a:p>
          <a:p>
            <a:pPr lvl="2" algn="l">
              <a:lnSpc>
                <a:spcPct val="90000"/>
              </a:lnSpc>
            </a:pPr>
            <a:r>
              <a:rPr lang="pl-PL" sz="1800" dirty="0">
                <a:hlinkClick r:id="rId7" action="ppaction://hlinksldjump"/>
              </a:rPr>
              <a:t>How to built comparative forms?</a:t>
            </a:r>
            <a:endParaRPr lang="pl-PL" sz="1800" dirty="0"/>
          </a:p>
          <a:p>
            <a:pPr lvl="1" algn="l">
              <a:lnSpc>
                <a:spcPct val="90000"/>
              </a:lnSpc>
            </a:pPr>
            <a:r>
              <a:rPr lang="pl-PL" sz="2000" dirty="0">
                <a:hlinkClick r:id="rId8" action="ppaction://hlinksldjump"/>
              </a:rPr>
              <a:t>Superlative form</a:t>
            </a:r>
            <a:endParaRPr lang="pl-PL" sz="2000" dirty="0"/>
          </a:p>
          <a:p>
            <a:pPr lvl="2" algn="l">
              <a:lnSpc>
                <a:spcPct val="90000"/>
              </a:lnSpc>
            </a:pPr>
            <a:r>
              <a:rPr lang="pl-PL" sz="1800" dirty="0">
                <a:hlinkClick r:id="rId9" action="ppaction://hlinksldjump"/>
              </a:rPr>
              <a:t>How to built superlative forms?</a:t>
            </a:r>
            <a:endParaRPr lang="pl-PL" sz="1800" dirty="0"/>
          </a:p>
          <a:p>
            <a:pPr algn="l">
              <a:lnSpc>
                <a:spcPct val="90000"/>
              </a:lnSpc>
            </a:pPr>
            <a:r>
              <a:rPr lang="pl-PL" sz="2400" dirty="0"/>
              <a:t>Summary</a:t>
            </a:r>
          </a:p>
          <a:p>
            <a:pPr lvl="1" algn="l">
              <a:lnSpc>
                <a:spcPct val="90000"/>
              </a:lnSpc>
            </a:pPr>
            <a:r>
              <a:rPr lang="pl-PL" sz="2000" dirty="0">
                <a:hlinkClick r:id="rId10" action="ppaction://hlinksldjump"/>
              </a:rPr>
              <a:t>Comparison </a:t>
            </a:r>
            <a:r>
              <a:rPr lang="pl-PL" sz="2000" dirty="0" smtClean="0">
                <a:hlinkClick r:id="rId10" action="ppaction://hlinksldjump"/>
              </a:rPr>
              <a:t>chart</a:t>
            </a:r>
            <a:endParaRPr lang="pl-PL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en-US" dirty="0">
                <a:cs typeface="Times New Roman" pitchFamily="18" charset="0"/>
              </a:rPr>
              <a:t>What is a </a:t>
            </a:r>
            <a:r>
              <a:rPr lang="pl-PL" dirty="0"/>
              <a:t>noun</a:t>
            </a:r>
            <a:r>
              <a:rPr lang="en-US" dirty="0">
                <a:cs typeface="Times New Roman" pitchFamily="18" charset="0"/>
              </a:rPr>
              <a:t>?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409700"/>
            <a:ext cx="8007350" cy="909638"/>
          </a:xfrm>
        </p:spPr>
        <p:txBody>
          <a:bodyPr/>
          <a:lstStyle/>
          <a:p>
            <a:pPr algn="ctr">
              <a:lnSpc>
                <a:spcPct val="90000"/>
              </a:lnSpc>
              <a:buClrTx/>
              <a:buFontTx/>
              <a:buNone/>
            </a:pPr>
            <a:r>
              <a:rPr lang="pl-PL" sz="2800" dirty="0">
                <a:solidFill>
                  <a:schemeClr val="accent2"/>
                </a:solidFill>
              </a:rPr>
              <a:t>Noun</a:t>
            </a:r>
            <a:r>
              <a:rPr lang="en-US" sz="2800" dirty="0">
                <a:solidFill>
                  <a:schemeClr val="accent2"/>
                </a:solidFill>
                <a:cs typeface="Times New Roman" pitchFamily="18" charset="0"/>
              </a:rPr>
              <a:t> is a word which  </a:t>
            </a:r>
            <a:r>
              <a:rPr lang="pl-PL" sz="2800" dirty="0">
                <a:solidFill>
                  <a:schemeClr val="accent2"/>
                </a:solidFill>
              </a:rPr>
              <a:t>refers to </a:t>
            </a:r>
            <a:r>
              <a:rPr lang="en-US" sz="2800" dirty="0">
                <a:solidFill>
                  <a:schemeClr val="accent2"/>
                </a:solidFill>
                <a:cs typeface="Times New Roman" pitchFamily="18" charset="0"/>
              </a:rPr>
              <a:t>a </a:t>
            </a:r>
            <a:r>
              <a:rPr lang="pl-PL" sz="2800" dirty="0">
                <a:solidFill>
                  <a:schemeClr val="accent2"/>
                </a:solidFill>
              </a:rPr>
              <a:t>thing, </a:t>
            </a:r>
            <a:r>
              <a:rPr lang="pl-PL" sz="2800" dirty="0" smtClean="0">
                <a:solidFill>
                  <a:schemeClr val="accent2"/>
                </a:solidFill>
              </a:rPr>
              <a:t>person,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pl-PL" sz="2800" dirty="0" smtClean="0">
                <a:solidFill>
                  <a:schemeClr val="accent2"/>
                </a:solidFill>
              </a:rPr>
              <a:t>activity</a:t>
            </a:r>
            <a:r>
              <a:rPr lang="pl-PL" sz="2800" dirty="0">
                <a:solidFill>
                  <a:schemeClr val="accent2"/>
                </a:solidFill>
              </a:rPr>
              <a:t>, place etc.</a:t>
            </a:r>
            <a:r>
              <a:rPr lang="en-US" sz="2800" dirty="0"/>
              <a:t> </a:t>
            </a:r>
          </a:p>
        </p:txBody>
      </p:sp>
      <p:sp>
        <p:nvSpPr>
          <p:cNvPr id="33799" name="Text Box 1031"/>
          <p:cNvSpPr txBox="1">
            <a:spLocks noChangeArrowheads="1"/>
          </p:cNvSpPr>
          <p:nvPr/>
        </p:nvSpPr>
        <p:spPr bwMode="auto">
          <a:xfrm>
            <a:off x="990600" y="3733800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cs typeface="Times New Roman" pitchFamily="18" charset="0"/>
              </a:rPr>
              <a:t>car</a:t>
            </a:r>
            <a:endParaRPr lang="en-US" sz="3200" b="1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33807" name="Text Box 1039"/>
          <p:cNvSpPr txBox="1">
            <a:spLocks noChangeArrowheads="1"/>
          </p:cNvSpPr>
          <p:nvPr/>
        </p:nvSpPr>
        <p:spPr bwMode="auto">
          <a:xfrm>
            <a:off x="5752703" y="5187950"/>
            <a:ext cx="16303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street</a:t>
            </a:r>
            <a:endParaRPr lang="en-US" sz="3200" b="1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3808" name="Text Box 1040"/>
          <p:cNvSpPr txBox="1">
            <a:spLocks noChangeArrowheads="1"/>
          </p:cNvSpPr>
          <p:nvPr/>
        </p:nvSpPr>
        <p:spPr bwMode="auto">
          <a:xfrm>
            <a:off x="1219200" y="5562600"/>
            <a:ext cx="18986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Teacher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      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3809" name="Text Box 1041"/>
          <p:cNvSpPr txBox="1">
            <a:spLocks noChangeArrowheads="1"/>
          </p:cNvSpPr>
          <p:nvPr/>
        </p:nvSpPr>
        <p:spPr bwMode="auto">
          <a:xfrm>
            <a:off x="3302000" y="4953000"/>
            <a:ext cx="189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reading</a:t>
            </a:r>
            <a:endParaRPr lang="en-US" sz="3200" b="1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pic>
        <p:nvPicPr>
          <p:cNvPr id="33811" name="Picture 10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2743200"/>
            <a:ext cx="1898650" cy="9842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33816" name="Picture 10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3400" y="2743200"/>
            <a:ext cx="1819540" cy="23764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33822" name="Picture 10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4495800"/>
            <a:ext cx="1568450" cy="11430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33828" name="Picture 106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2000" y="2819401"/>
            <a:ext cx="1620044" cy="19907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utoUpdateAnimBg="0"/>
      <p:bldP spid="33807" grpId="0" autoUpdateAnimBg="0"/>
      <p:bldP spid="33808" grpId="0" autoUpdateAnimBg="0"/>
      <p:bldP spid="3380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en-US" dirty="0">
                <a:cs typeface="Times New Roman" pitchFamily="18" charset="0"/>
              </a:rPr>
              <a:t>What is an adjective?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en-US" sz="2800">
                <a:solidFill>
                  <a:schemeClr val="accent2"/>
                </a:solidFill>
                <a:cs typeface="Times New Roman" pitchFamily="18" charset="0"/>
              </a:rPr>
              <a:t>Adjective is a word which describes a noun</a:t>
            </a:r>
            <a:r>
              <a:rPr lang="en-US" sz="280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625620" y="4265614"/>
            <a:ext cx="8947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  <a:cs typeface="Times New Roman" pitchFamily="18" charset="0"/>
              </a:rPr>
              <a:t>fast</a:t>
            </a:r>
            <a:endParaRPr lang="en-US" sz="3200" b="1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768287" y="3244850"/>
            <a:ext cx="7521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  <a:cs typeface="Times New Roman" pitchFamily="18" charset="0"/>
              </a:rPr>
              <a:t>big</a:t>
            </a:r>
            <a:endParaRPr lang="en-US" sz="3200" b="1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407338" y="5287964"/>
            <a:ext cx="21130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  <a:cs typeface="Times New Roman" pitchFamily="18" charset="0"/>
              </a:rPr>
              <a:t>expensive</a:t>
            </a:r>
            <a:endParaRPr lang="en-US" sz="3200" b="1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118100" y="3930650"/>
            <a:ext cx="20637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66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cs typeface="Times New Roman" pitchFamily="18" charset="0"/>
              </a:rPr>
              <a:t>car</a:t>
            </a:r>
            <a:endParaRPr lang="en-US" sz="66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3632200" y="3579813"/>
            <a:ext cx="1403350" cy="762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3632200" y="4570413"/>
            <a:ext cx="140335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 flipV="1">
            <a:off x="3632200" y="4799013"/>
            <a:ext cx="1403350" cy="762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4210050" y="2590800"/>
            <a:ext cx="0" cy="32766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auto">
          <a:xfrm>
            <a:off x="1238250" y="3124200"/>
            <a:ext cx="5778500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2288670" y="2536825"/>
            <a:ext cx="12506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>
                <a:latin typeface="Trebuchet MS" pitchFamily="34" charset="0"/>
              </a:rPr>
              <a:t>adjectives</a:t>
            </a:r>
            <a:endParaRPr lang="en-US">
              <a:latin typeface="Trebuchet MS" pitchFamily="34" charset="0"/>
            </a:endParaRPr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5431011" y="2536825"/>
            <a:ext cx="6880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>
                <a:latin typeface="Trebuchet MS" pitchFamily="34" charset="0"/>
              </a:rPr>
              <a:t>noun</a:t>
            </a:r>
            <a:endParaRPr lang="en-US">
              <a:latin typeface="Trebuchet MS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utoUpdateAnimBg="0"/>
      <p:bldP spid="21512" grpId="0" autoUpdateAnimBg="0"/>
      <p:bldP spid="21513" grpId="0" autoUpdateAnimBg="0"/>
      <p:bldP spid="21508" grpId="0" autoUpdateAnimBg="0"/>
      <p:bldP spid="21524" grpId="0" animBg="1"/>
      <p:bldP spid="21525" grpId="0" animBg="1"/>
      <p:bldP spid="21526" grpId="0" animBg="1"/>
      <p:bldP spid="21528" grpId="0" animBg="1"/>
      <p:bldP spid="21530" grpId="0" animBg="1"/>
      <p:bldP spid="21531" grpId="0" autoUpdateAnimBg="0"/>
      <p:bldP spid="215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en-US" dirty="0" smtClean="0"/>
              <a:t>Examples of Adjectives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4038600"/>
            <a:ext cx="8420100" cy="2286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  large                     </a:t>
            </a:r>
            <a:r>
              <a:rPr lang="en-US" dirty="0"/>
              <a:t>larger       </a:t>
            </a:r>
            <a:r>
              <a:rPr lang="en-US" dirty="0" smtClean="0"/>
              <a:t>           </a:t>
            </a:r>
            <a:r>
              <a:rPr lang="en-US" dirty="0"/>
              <a:t>largest</a:t>
            </a:r>
          </a:p>
          <a:p>
            <a:pPr algn="l">
              <a:buFontTx/>
              <a:buNone/>
            </a:pPr>
            <a:r>
              <a:rPr lang="en-US" sz="2400" dirty="0"/>
              <a:t>The first apple is large. </a:t>
            </a:r>
          </a:p>
          <a:p>
            <a:pPr algn="l">
              <a:buFontTx/>
              <a:buNone/>
            </a:pPr>
            <a:r>
              <a:rPr lang="en-US" sz="2400" dirty="0"/>
              <a:t>The second apple </a:t>
            </a:r>
            <a:r>
              <a:rPr lang="en-US" sz="2400" dirty="0" smtClean="0"/>
              <a:t>is    larg</a:t>
            </a:r>
            <a:r>
              <a:rPr lang="en-US" sz="2400" u="sng" dirty="0" smtClean="0"/>
              <a:t>er</a:t>
            </a:r>
            <a:r>
              <a:rPr lang="en-US" sz="2400" dirty="0" smtClean="0"/>
              <a:t>   </a:t>
            </a:r>
            <a:r>
              <a:rPr lang="en-US" sz="2400" u="sng" dirty="0"/>
              <a:t>than</a:t>
            </a:r>
            <a:r>
              <a:rPr lang="en-US" sz="2400" dirty="0"/>
              <a:t> the first.</a:t>
            </a:r>
          </a:p>
          <a:p>
            <a:pPr algn="l">
              <a:buFontTx/>
              <a:buNone/>
            </a:pPr>
            <a:r>
              <a:rPr lang="en-US" sz="2400" dirty="0"/>
              <a:t>The third apple </a:t>
            </a:r>
            <a:r>
              <a:rPr lang="en-US" sz="2400" dirty="0" smtClean="0"/>
              <a:t>is   </a:t>
            </a:r>
            <a:r>
              <a:rPr lang="en-US" sz="2400" u="sng" dirty="0"/>
              <a:t>the</a:t>
            </a:r>
            <a:r>
              <a:rPr lang="en-US" sz="2400" dirty="0"/>
              <a:t> larg</a:t>
            </a:r>
            <a:r>
              <a:rPr lang="en-US" sz="2400" u="sng" dirty="0"/>
              <a:t>est</a:t>
            </a:r>
            <a:r>
              <a:rPr lang="en-US" sz="2400" dirty="0"/>
              <a:t> </a:t>
            </a:r>
            <a:r>
              <a:rPr lang="en-US" sz="2400" dirty="0" smtClean="0"/>
              <a:t>  of </a:t>
            </a:r>
            <a:r>
              <a:rPr lang="en-US" sz="2400" dirty="0"/>
              <a:t>the three.</a:t>
            </a:r>
          </a:p>
        </p:txBody>
      </p:sp>
      <p:pic>
        <p:nvPicPr>
          <p:cNvPr id="44042" name="Picture 10" descr="app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2514601"/>
            <a:ext cx="1432587" cy="1438275"/>
          </a:xfrm>
          <a:prstGeom prst="rect">
            <a:avLst/>
          </a:prstGeom>
          <a:noFill/>
        </p:spPr>
      </p:pic>
      <p:pic>
        <p:nvPicPr>
          <p:cNvPr id="44047" name="Picture 15" descr="app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6351" y="1524001"/>
            <a:ext cx="2495418" cy="2505075"/>
          </a:xfrm>
          <a:prstGeom prst="rect">
            <a:avLst/>
          </a:prstGeom>
          <a:noFill/>
        </p:spPr>
      </p:pic>
      <p:pic>
        <p:nvPicPr>
          <p:cNvPr id="44048" name="Picture 16" descr="app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9851" y="1981201"/>
            <a:ext cx="1964002" cy="19716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3886200"/>
            <a:ext cx="8420100" cy="22098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The jalopy is a </a:t>
            </a:r>
            <a:r>
              <a:rPr lang="en-US" u="sng" dirty="0"/>
              <a:t>fast</a:t>
            </a:r>
            <a:r>
              <a:rPr lang="en-US" dirty="0"/>
              <a:t> car.</a:t>
            </a:r>
          </a:p>
          <a:p>
            <a:pPr algn="l"/>
            <a:r>
              <a:rPr lang="en-US" dirty="0"/>
              <a:t>The racecar </a:t>
            </a:r>
            <a:r>
              <a:rPr lang="en-US" dirty="0" smtClean="0"/>
              <a:t>is </a:t>
            </a:r>
            <a:r>
              <a:rPr lang="en-US" dirty="0"/>
              <a:t>fast</a:t>
            </a:r>
            <a:r>
              <a:rPr lang="en-US" u="sng" dirty="0"/>
              <a:t>er</a:t>
            </a:r>
            <a:r>
              <a:rPr lang="en-US" dirty="0"/>
              <a:t> </a:t>
            </a:r>
            <a:r>
              <a:rPr lang="en-US" u="sng" dirty="0" smtClean="0"/>
              <a:t>than</a:t>
            </a:r>
            <a:r>
              <a:rPr lang="en-US" dirty="0" smtClean="0"/>
              <a:t> the </a:t>
            </a:r>
            <a:r>
              <a:rPr lang="en-US" dirty="0"/>
              <a:t>jalopy .</a:t>
            </a:r>
          </a:p>
          <a:p>
            <a:pPr algn="l">
              <a:buFontTx/>
              <a:buNone/>
            </a:pPr>
            <a:r>
              <a:rPr lang="en-US" dirty="0"/>
              <a:t>The dragster is </a:t>
            </a:r>
            <a:r>
              <a:rPr lang="en-US" u="sng" dirty="0"/>
              <a:t>the</a:t>
            </a:r>
            <a:r>
              <a:rPr lang="en-US" dirty="0"/>
              <a:t> fast</a:t>
            </a:r>
            <a:r>
              <a:rPr lang="en-US" u="sng" dirty="0"/>
              <a:t>est</a:t>
            </a:r>
            <a:r>
              <a:rPr lang="en-US" dirty="0"/>
              <a:t> </a:t>
            </a:r>
            <a:r>
              <a:rPr lang="en-US" dirty="0" smtClean="0"/>
              <a:t>car of all.</a:t>
            </a:r>
            <a:endParaRPr lang="en-US" dirty="0"/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4150" y="381001"/>
            <a:ext cx="354965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750" y="1828801"/>
            <a:ext cx="2559050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0050" y="2057400"/>
            <a:ext cx="536575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en-US" dirty="0">
                <a:cs typeface="Times New Roman" pitchFamily="18" charset="0"/>
              </a:rPr>
              <a:t>What is a </a:t>
            </a:r>
            <a:r>
              <a:rPr lang="pl-PL" dirty="0"/>
              <a:t>syllable</a:t>
            </a:r>
            <a:r>
              <a:rPr lang="en-US" dirty="0">
                <a:cs typeface="Times New Roman" pitchFamily="18" charset="0"/>
              </a:rPr>
              <a:t>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pl-PL" sz="2400" dirty="0">
                <a:solidFill>
                  <a:schemeClr val="accent2"/>
                </a:solidFill>
              </a:rPr>
              <a:t>Syllable is a part of a word containing </a:t>
            </a:r>
            <a:r>
              <a:rPr lang="en-US" sz="2400" dirty="0" smtClean="0">
                <a:solidFill>
                  <a:schemeClr val="accent2"/>
                </a:solidFill>
              </a:rPr>
              <a:t>a </a:t>
            </a:r>
            <a:r>
              <a:rPr lang="pl-PL" sz="2400" dirty="0" smtClean="0">
                <a:solidFill>
                  <a:schemeClr val="accent2"/>
                </a:solidFill>
              </a:rPr>
              <a:t>vowel </a:t>
            </a:r>
            <a:r>
              <a:rPr lang="pl-PL" sz="2400" dirty="0">
                <a:solidFill>
                  <a:schemeClr val="accent2"/>
                </a:solidFill>
              </a:rPr>
              <a:t>sound</a:t>
            </a:r>
            <a:r>
              <a:rPr lang="en-US" sz="2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311400" y="2408238"/>
            <a:ext cx="20637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read</a:t>
            </a:r>
            <a:endParaRPr lang="en-US" sz="66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4210050" y="2408238"/>
            <a:ext cx="20637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ing</a:t>
            </a:r>
            <a:endParaRPr lang="en-US" sz="66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908050" y="4068763"/>
            <a:ext cx="20637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read</a:t>
            </a:r>
            <a:endParaRPr lang="en-US" sz="66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5365750" y="4068763"/>
            <a:ext cx="20637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ing</a:t>
            </a:r>
            <a:endParaRPr lang="en-US" sz="66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4622800" y="3414713"/>
            <a:ext cx="1403350" cy="762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rot="6948650">
            <a:off x="2076450" y="3497263"/>
            <a:ext cx="1295400" cy="8255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495300" y="5167314"/>
            <a:ext cx="2889250" cy="5286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1</a:t>
            </a:r>
            <a:r>
              <a:rPr lang="pl-PL" sz="2900" baseline="30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st</a:t>
            </a: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 syllable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4787900" y="5167314"/>
            <a:ext cx="2641600" cy="5286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2nd syllable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3054350" y="4710113"/>
            <a:ext cx="2146300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6" presetClass="entr" presetSubtype="2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4" grpId="0" autoUpdateAnimBg="0"/>
      <p:bldP spid="32785" grpId="0" autoUpdateAnimBg="0"/>
      <p:bldP spid="32786" grpId="0" animBg="1"/>
      <p:bldP spid="32788" grpId="0" animBg="1"/>
      <p:bldP spid="32789" grpId="0" animBg="1" autoUpdateAnimBg="0"/>
      <p:bldP spid="32790" grpId="0" animBg="1" autoUpdateAnimBg="0"/>
      <p:bldP spid="327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Syllables – examples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FontTx/>
              <a:buNone/>
            </a:pPr>
            <a:r>
              <a:rPr lang="pl-PL" sz="2400">
                <a:solidFill>
                  <a:srgbClr val="6699FF"/>
                </a:solidFill>
              </a:rPr>
              <a:t>1.  One-syllable adjectives</a:t>
            </a:r>
            <a:r>
              <a:rPr lang="en-US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7901" name="Rectangle 1037"/>
          <p:cNvSpPr>
            <a:spLocks noChangeArrowheads="1"/>
          </p:cNvSpPr>
          <p:nvPr/>
        </p:nvSpPr>
        <p:spPr bwMode="auto">
          <a:xfrm>
            <a:off x="0" y="3033713"/>
            <a:ext cx="80073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pl-PL">
                <a:solidFill>
                  <a:srgbClr val="6699FF"/>
                </a:solidFill>
                <a:latin typeface="Trebuchet MS" pitchFamily="34" charset="0"/>
              </a:rPr>
              <a:t>2.  Two-syllable adjectives</a:t>
            </a:r>
            <a:r>
              <a:rPr lang="en-US" sz="3200">
                <a:solidFill>
                  <a:schemeClr val="accent2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37902" name="Rectangle 1038"/>
          <p:cNvSpPr>
            <a:spLocks noChangeArrowheads="1"/>
          </p:cNvSpPr>
          <p:nvPr/>
        </p:nvSpPr>
        <p:spPr bwMode="auto">
          <a:xfrm>
            <a:off x="0" y="4786314"/>
            <a:ext cx="800735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pl-PL">
                <a:solidFill>
                  <a:srgbClr val="6699FF"/>
                </a:solidFill>
                <a:latin typeface="Trebuchet MS" pitchFamily="34" charset="0"/>
              </a:rPr>
              <a:t>3. Three-syllable adjectives</a:t>
            </a:r>
            <a:r>
              <a:rPr lang="en-US">
                <a:solidFill>
                  <a:srgbClr val="6699FF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37903" name="Text Box 1039"/>
          <p:cNvSpPr txBox="1">
            <a:spLocks noChangeArrowheads="1"/>
          </p:cNvSpPr>
          <p:nvPr/>
        </p:nvSpPr>
        <p:spPr bwMode="auto">
          <a:xfrm>
            <a:off x="1985857" y="2009775"/>
            <a:ext cx="8947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 dirty="0">
                <a:latin typeface="Trebuchet MS" pitchFamily="34" charset="0"/>
              </a:rPr>
              <a:t>fast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7904" name="Text Box 1040"/>
          <p:cNvSpPr txBox="1">
            <a:spLocks noChangeArrowheads="1"/>
          </p:cNvSpPr>
          <p:nvPr/>
        </p:nvSpPr>
        <p:spPr bwMode="auto">
          <a:xfrm>
            <a:off x="3002178" y="2009775"/>
            <a:ext cx="7521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  <a:cs typeface="Times New Roman" pitchFamily="18" charset="0"/>
              </a:rPr>
              <a:t>big</a:t>
            </a:r>
            <a:endParaRPr lang="en-US" sz="3200" b="1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37905" name="Text Box 1041"/>
          <p:cNvSpPr txBox="1">
            <a:spLocks noChangeArrowheads="1"/>
          </p:cNvSpPr>
          <p:nvPr/>
        </p:nvSpPr>
        <p:spPr bwMode="auto">
          <a:xfrm>
            <a:off x="3880157" y="2009775"/>
            <a:ext cx="13308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 dirty="0">
                <a:latin typeface="Trebuchet MS" pitchFamily="34" charset="0"/>
              </a:rPr>
              <a:t>cheap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7906" name="Text Box 1042"/>
          <p:cNvSpPr txBox="1">
            <a:spLocks noChangeArrowheads="1"/>
          </p:cNvSpPr>
          <p:nvPr/>
        </p:nvSpPr>
        <p:spPr bwMode="auto">
          <a:xfrm>
            <a:off x="5315268" y="2009775"/>
            <a:ext cx="9877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 dirty="0">
                <a:latin typeface="Trebuchet MS" pitchFamily="34" charset="0"/>
              </a:rPr>
              <a:t>long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7907" name="Text Box 1043"/>
          <p:cNvSpPr txBox="1">
            <a:spLocks noChangeArrowheads="1"/>
          </p:cNvSpPr>
          <p:nvPr/>
        </p:nvSpPr>
        <p:spPr bwMode="auto">
          <a:xfrm>
            <a:off x="1965722" y="3590925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latin typeface="Trebuchet MS" pitchFamily="34" charset="0"/>
              </a:rPr>
              <a:t>hap</a:t>
            </a:r>
            <a:endParaRPr lang="en-US" sz="3200" b="1">
              <a:latin typeface="Trebuchet MS" pitchFamily="34" charset="0"/>
            </a:endParaRPr>
          </a:p>
        </p:txBody>
      </p:sp>
      <p:sp>
        <p:nvSpPr>
          <p:cNvPr id="37911" name="Text Box 1047"/>
          <p:cNvSpPr txBox="1">
            <a:spLocks noChangeArrowheads="1"/>
          </p:cNvSpPr>
          <p:nvPr/>
        </p:nvSpPr>
        <p:spPr bwMode="auto">
          <a:xfrm>
            <a:off x="1829385" y="5324475"/>
            <a:ext cx="659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</a:rPr>
              <a:t>im</a:t>
            </a:r>
            <a:endParaRPr lang="en-US" sz="3200" b="1">
              <a:latin typeface="Trebuchet MS" pitchFamily="34" charset="0"/>
            </a:endParaRPr>
          </a:p>
        </p:txBody>
      </p:sp>
      <p:sp>
        <p:nvSpPr>
          <p:cNvPr id="37915" name="Text Box 1051"/>
          <p:cNvSpPr txBox="1">
            <a:spLocks noChangeArrowheads="1"/>
          </p:cNvSpPr>
          <p:nvPr/>
        </p:nvSpPr>
        <p:spPr bwMode="auto">
          <a:xfrm>
            <a:off x="2708672" y="3590925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solidFill>
                  <a:srgbClr val="FF9900"/>
                </a:solidFill>
                <a:latin typeface="Trebuchet MS" pitchFamily="34" charset="0"/>
              </a:rPr>
              <a:t>py</a:t>
            </a:r>
            <a:endParaRPr lang="en-US" sz="3200" b="1">
              <a:solidFill>
                <a:srgbClr val="FF9900"/>
              </a:solidFill>
              <a:latin typeface="Trebuchet MS" pitchFamily="34" charset="0"/>
            </a:endParaRPr>
          </a:p>
        </p:txBody>
      </p:sp>
      <p:sp>
        <p:nvSpPr>
          <p:cNvPr id="37916" name="Text Box 1052"/>
          <p:cNvSpPr txBox="1">
            <a:spLocks noChangeArrowheads="1"/>
          </p:cNvSpPr>
          <p:nvPr/>
        </p:nvSpPr>
        <p:spPr bwMode="auto">
          <a:xfrm>
            <a:off x="3534172" y="3590925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latin typeface="Trebuchet MS" pitchFamily="34" charset="0"/>
              </a:rPr>
              <a:t>cra</a:t>
            </a:r>
            <a:endParaRPr lang="en-US" sz="3200" b="1">
              <a:latin typeface="Trebuchet MS" pitchFamily="34" charset="0"/>
            </a:endParaRPr>
          </a:p>
        </p:txBody>
      </p:sp>
      <p:sp>
        <p:nvSpPr>
          <p:cNvPr id="37917" name="Text Box 1053"/>
          <p:cNvSpPr txBox="1">
            <a:spLocks noChangeArrowheads="1"/>
          </p:cNvSpPr>
          <p:nvPr/>
        </p:nvSpPr>
        <p:spPr bwMode="auto">
          <a:xfrm>
            <a:off x="4163616" y="3590925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solidFill>
                  <a:srgbClr val="FF9900"/>
                </a:solidFill>
                <a:latin typeface="Trebuchet MS" pitchFamily="34" charset="0"/>
              </a:rPr>
              <a:t>zy</a:t>
            </a:r>
            <a:endParaRPr lang="en-US" sz="3200" b="1">
              <a:solidFill>
                <a:srgbClr val="FF9900"/>
              </a:solidFill>
              <a:latin typeface="Trebuchet MS" pitchFamily="34" charset="0"/>
            </a:endParaRPr>
          </a:p>
        </p:txBody>
      </p:sp>
      <p:sp>
        <p:nvSpPr>
          <p:cNvPr id="37918" name="Text Box 1054"/>
          <p:cNvSpPr txBox="1">
            <a:spLocks noChangeArrowheads="1"/>
          </p:cNvSpPr>
          <p:nvPr/>
        </p:nvSpPr>
        <p:spPr bwMode="auto">
          <a:xfrm>
            <a:off x="5020072" y="3590925"/>
            <a:ext cx="1073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latin typeface="Trebuchet MS" pitchFamily="34" charset="0"/>
              </a:rPr>
              <a:t>dir</a:t>
            </a:r>
            <a:endParaRPr lang="en-US" sz="3200" b="1">
              <a:latin typeface="Trebuchet MS" pitchFamily="34" charset="0"/>
            </a:endParaRPr>
          </a:p>
        </p:txBody>
      </p:sp>
      <p:sp>
        <p:nvSpPr>
          <p:cNvPr id="37919" name="Text Box 1055"/>
          <p:cNvSpPr txBox="1">
            <a:spLocks noChangeArrowheads="1"/>
          </p:cNvSpPr>
          <p:nvPr/>
        </p:nvSpPr>
        <p:spPr bwMode="auto">
          <a:xfrm>
            <a:off x="5597922" y="3605214"/>
            <a:ext cx="1073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3200" b="1">
                <a:solidFill>
                  <a:srgbClr val="FF9900"/>
                </a:solidFill>
                <a:latin typeface="Trebuchet MS" pitchFamily="34" charset="0"/>
              </a:rPr>
              <a:t>ty</a:t>
            </a:r>
            <a:endParaRPr lang="en-US" sz="3200" b="1">
              <a:solidFill>
                <a:srgbClr val="FF9900"/>
              </a:solidFill>
              <a:latin typeface="Trebuchet MS" pitchFamily="34" charset="0"/>
            </a:endParaRPr>
          </a:p>
        </p:txBody>
      </p:sp>
      <p:sp>
        <p:nvSpPr>
          <p:cNvPr id="37920" name="Text Box 1056"/>
          <p:cNvSpPr txBox="1">
            <a:spLocks noChangeArrowheads="1"/>
          </p:cNvSpPr>
          <p:nvPr/>
        </p:nvSpPr>
        <p:spPr bwMode="auto">
          <a:xfrm>
            <a:off x="2352660" y="5324475"/>
            <a:ext cx="830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rgbClr val="FF9900"/>
                </a:solidFill>
                <a:latin typeface="Trebuchet MS" pitchFamily="34" charset="0"/>
              </a:rPr>
              <a:t>por</a:t>
            </a:r>
            <a:endParaRPr lang="en-US" sz="3200" b="1">
              <a:solidFill>
                <a:srgbClr val="FF9900"/>
              </a:solidFill>
              <a:latin typeface="Trebuchet MS" pitchFamily="34" charset="0"/>
            </a:endParaRPr>
          </a:p>
        </p:txBody>
      </p:sp>
      <p:sp>
        <p:nvSpPr>
          <p:cNvPr id="37921" name="Text Box 1057"/>
          <p:cNvSpPr txBox="1">
            <a:spLocks noChangeArrowheads="1"/>
          </p:cNvSpPr>
          <p:nvPr/>
        </p:nvSpPr>
        <p:spPr bwMode="auto">
          <a:xfrm>
            <a:off x="3074932" y="5324475"/>
            <a:ext cx="9717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rgbClr val="FF3300"/>
                </a:solidFill>
                <a:latin typeface="Trebuchet MS" pitchFamily="34" charset="0"/>
              </a:rPr>
              <a:t>tant</a:t>
            </a:r>
            <a:endParaRPr lang="en-US" sz="3200" b="1">
              <a:solidFill>
                <a:srgbClr val="FF3300"/>
              </a:solidFill>
              <a:latin typeface="Trebuchet MS" pitchFamily="34" charset="0"/>
            </a:endParaRPr>
          </a:p>
        </p:txBody>
      </p:sp>
      <p:sp>
        <p:nvSpPr>
          <p:cNvPr id="37922" name="Text Box 1058"/>
          <p:cNvSpPr txBox="1">
            <a:spLocks noChangeArrowheads="1"/>
          </p:cNvSpPr>
          <p:nvPr/>
        </p:nvSpPr>
        <p:spPr bwMode="auto">
          <a:xfrm>
            <a:off x="4221013" y="5324475"/>
            <a:ext cx="9813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latin typeface="Trebuchet MS" pitchFamily="34" charset="0"/>
              </a:rPr>
              <a:t>won</a:t>
            </a:r>
            <a:endParaRPr lang="en-US" sz="3200" b="1">
              <a:latin typeface="Trebuchet MS" pitchFamily="34" charset="0"/>
            </a:endParaRPr>
          </a:p>
        </p:txBody>
      </p:sp>
      <p:sp>
        <p:nvSpPr>
          <p:cNvPr id="37923" name="Text Box 1059"/>
          <p:cNvSpPr txBox="1">
            <a:spLocks noChangeArrowheads="1"/>
          </p:cNvSpPr>
          <p:nvPr/>
        </p:nvSpPr>
        <p:spPr bwMode="auto">
          <a:xfrm>
            <a:off x="5061565" y="5324475"/>
            <a:ext cx="8338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rgbClr val="FF9900"/>
                </a:solidFill>
                <a:latin typeface="Trebuchet MS" pitchFamily="34" charset="0"/>
              </a:rPr>
              <a:t>der</a:t>
            </a:r>
            <a:endParaRPr lang="en-US" sz="3200" b="1">
              <a:solidFill>
                <a:srgbClr val="FF9900"/>
              </a:solidFill>
              <a:latin typeface="Trebuchet MS" pitchFamily="34" charset="0"/>
            </a:endParaRPr>
          </a:p>
        </p:txBody>
      </p:sp>
      <p:sp>
        <p:nvSpPr>
          <p:cNvPr id="37924" name="Text Box 1060"/>
          <p:cNvSpPr txBox="1">
            <a:spLocks noChangeArrowheads="1"/>
          </p:cNvSpPr>
          <p:nvPr/>
        </p:nvSpPr>
        <p:spPr bwMode="auto">
          <a:xfrm>
            <a:off x="5748387" y="5324475"/>
            <a:ext cx="7008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3200" b="1">
                <a:solidFill>
                  <a:srgbClr val="FF3300"/>
                </a:solidFill>
                <a:latin typeface="Trebuchet MS" pitchFamily="34" charset="0"/>
              </a:rPr>
              <a:t>ful</a:t>
            </a:r>
            <a:endParaRPr lang="en-US" sz="3200" b="1">
              <a:solidFill>
                <a:srgbClr val="FF3300"/>
              </a:solidFill>
              <a:latin typeface="Trebuchet MS" pitchFamily="34" charset="0"/>
            </a:endParaRPr>
          </a:p>
        </p:txBody>
      </p:sp>
      <p:sp>
        <p:nvSpPr>
          <p:cNvPr id="37925" name="Line 1061"/>
          <p:cNvSpPr>
            <a:spLocks noChangeShapeType="1"/>
          </p:cNvSpPr>
          <p:nvPr/>
        </p:nvSpPr>
        <p:spPr bwMode="auto">
          <a:xfrm>
            <a:off x="773907" y="2386013"/>
            <a:ext cx="711994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7926" name="Line 1062"/>
          <p:cNvSpPr>
            <a:spLocks noChangeShapeType="1"/>
          </p:cNvSpPr>
          <p:nvPr/>
        </p:nvSpPr>
        <p:spPr bwMode="auto">
          <a:xfrm>
            <a:off x="794544" y="3886200"/>
            <a:ext cx="711994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7927" name="Line 1063"/>
          <p:cNvSpPr>
            <a:spLocks noChangeShapeType="1"/>
          </p:cNvSpPr>
          <p:nvPr/>
        </p:nvSpPr>
        <p:spPr bwMode="auto">
          <a:xfrm>
            <a:off x="794544" y="5614988"/>
            <a:ext cx="711994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 advAuto="0"/>
      <p:bldP spid="37901" grpId="0" autoUpdateAnimBg="0"/>
      <p:bldP spid="37902" grpId="0" autoUpdateAnimBg="0"/>
      <p:bldP spid="37903" grpId="0" autoUpdateAnimBg="0"/>
      <p:bldP spid="37904" grpId="0" autoUpdateAnimBg="0"/>
      <p:bldP spid="37905" grpId="0" autoUpdateAnimBg="0"/>
      <p:bldP spid="37906" grpId="0" autoUpdateAnimBg="0"/>
      <p:bldP spid="37907" grpId="0" autoUpdateAnimBg="0"/>
      <p:bldP spid="37911" grpId="0" autoUpdateAnimBg="0"/>
      <p:bldP spid="37915" grpId="0" autoUpdateAnimBg="0"/>
      <p:bldP spid="37916" grpId="0" autoUpdateAnimBg="0"/>
      <p:bldP spid="37917" grpId="0" autoUpdateAnimBg="0"/>
      <p:bldP spid="37918" grpId="0" autoUpdateAnimBg="0"/>
      <p:bldP spid="37919" grpId="0" autoUpdateAnimBg="0"/>
      <p:bldP spid="37920" grpId="0" autoUpdateAnimBg="0"/>
      <p:bldP spid="37921" grpId="0" autoUpdateAnimBg="0"/>
      <p:bldP spid="37922" grpId="0" autoUpdateAnimBg="0"/>
      <p:bldP spid="37923" grpId="0" autoUpdateAnimBg="0"/>
      <p:bldP spid="37924" grpId="0" autoUpdateAnimBg="0"/>
      <p:bldP spid="37925" grpId="0" animBg="1"/>
      <p:bldP spid="37926" grpId="0" animBg="1"/>
      <p:bldP spid="379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sz="6000" dirty="0" smtClean="0">
                <a:solidFill>
                  <a:srgbClr val="FF0000"/>
                </a:solidFill>
                <a:sym typeface="Wingdings" pitchFamily="2" charset="2"/>
              </a:rPr>
              <a:t>LET’S START  </a:t>
            </a:r>
            <a:endParaRPr lang="en-US" dirty="0" smtClean="0"/>
          </a:p>
          <a:p>
            <a:pPr algn="l">
              <a:buFontTx/>
              <a:buNone/>
            </a:pPr>
            <a:r>
              <a:rPr lang="en-US" dirty="0" smtClean="0"/>
              <a:t>Adjectives </a:t>
            </a:r>
            <a:r>
              <a:rPr lang="en-US" dirty="0"/>
              <a:t>and adverbs are words the modify other words. The </a:t>
            </a:r>
            <a:r>
              <a:rPr lang="en-US" b="1" u="sng" dirty="0"/>
              <a:t>comparative form </a:t>
            </a:r>
            <a:r>
              <a:rPr lang="en-US" dirty="0"/>
              <a:t>of an adjective or adverb compares two things. The </a:t>
            </a:r>
            <a:r>
              <a:rPr lang="en-US" b="1" u="sng" dirty="0"/>
              <a:t>superlative form </a:t>
            </a:r>
            <a:r>
              <a:rPr lang="en-US" dirty="0"/>
              <a:t>of an adjective or adverb compares three </a:t>
            </a:r>
            <a:r>
              <a:rPr lang="en-US" dirty="0" smtClean="0"/>
              <a:t>or </a:t>
            </a:r>
            <a:r>
              <a:rPr lang="en-US" dirty="0"/>
              <a:t>more things.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r>
              <a:rPr lang="en-US" dirty="0">
                <a:cs typeface="Times New Roman" pitchFamily="18" charset="0"/>
              </a:rPr>
              <a:t>What is a “</a:t>
            </a:r>
            <a:r>
              <a:rPr lang="pl-PL" dirty="0"/>
              <a:t>c</a:t>
            </a:r>
            <a:r>
              <a:rPr lang="en-US" dirty="0" err="1">
                <a:cs typeface="Times New Roman" pitchFamily="18" charset="0"/>
              </a:rPr>
              <a:t>omparative</a:t>
            </a:r>
            <a:r>
              <a:rPr lang="en-US" dirty="0">
                <a:cs typeface="Times New Roman" pitchFamily="18" charset="0"/>
              </a:rPr>
              <a:t> form”?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pl-PL" sz="2400" dirty="0">
                <a:solidFill>
                  <a:schemeClr val="accent2"/>
                </a:solidFill>
              </a:rPr>
              <a:t>Comaprative form expresses the idea of ‘</a:t>
            </a:r>
            <a:r>
              <a:rPr lang="pl-PL" sz="2400" b="1" u="sng" dirty="0">
                <a:solidFill>
                  <a:schemeClr val="accent2"/>
                </a:solidFill>
              </a:rPr>
              <a:t>more</a:t>
            </a:r>
            <a:r>
              <a:rPr lang="pl-PL" sz="2400" dirty="0">
                <a:solidFill>
                  <a:schemeClr val="accent2"/>
                </a:solidFill>
              </a:rPr>
              <a:t>’</a:t>
            </a:r>
            <a:r>
              <a:rPr lang="en-US" sz="2400" dirty="0"/>
              <a:t> 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302000" y="2590801"/>
            <a:ext cx="156157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fast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4210050" y="2590801"/>
            <a:ext cx="132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-er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2620963" y="3962400"/>
            <a:ext cx="31781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My car is </a:t>
            </a:r>
            <a:r>
              <a:rPr lang="pl-PL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fast</a:t>
            </a:r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2012156" y="4800600"/>
            <a:ext cx="43957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But his car is </a:t>
            </a:r>
            <a:r>
              <a:rPr lang="pl-PL" sz="3200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faster</a:t>
            </a:r>
            <a:r>
              <a:rPr lang="en-US" sz="3200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than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my car</a:t>
            </a:r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4787900" y="4724400"/>
            <a:ext cx="1403350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5857" name="AutoShape 17"/>
          <p:cNvCxnSpPr>
            <a:cxnSpLocks noChangeShapeType="1"/>
          </p:cNvCxnSpPr>
          <p:nvPr/>
        </p:nvCxnSpPr>
        <p:spPr bwMode="auto">
          <a:xfrm>
            <a:off x="5638800" y="2971800"/>
            <a:ext cx="825500" cy="2133600"/>
          </a:xfrm>
          <a:prstGeom prst="bentConnector3">
            <a:avLst>
              <a:gd name="adj1" fmla="val 128125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3048000" y="2590800"/>
            <a:ext cx="2476500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utoUpdateAnimBg="0"/>
      <p:bldP spid="35853" grpId="0" autoUpdateAnimBg="0"/>
      <p:bldP spid="35854" grpId="0" autoUpdateAnimBg="0"/>
      <p:bldP spid="35855" grpId="0" autoUpdateAnimBg="0"/>
      <p:bldP spid="35856" grpId="0" animBg="1"/>
      <p:bldP spid="358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4" name="Text Box 50"/>
          <p:cNvSpPr txBox="1">
            <a:spLocks noChangeArrowheads="1"/>
          </p:cNvSpPr>
          <p:nvPr/>
        </p:nvSpPr>
        <p:spPr bwMode="auto">
          <a:xfrm>
            <a:off x="4239287" y="5505451"/>
            <a:ext cx="210330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4198012" y="4386264"/>
            <a:ext cx="210330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en-US" dirty="0">
                <a:cs typeface="Times New Roman" pitchFamily="18" charset="0"/>
              </a:rPr>
              <a:t>“Comparative form”?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en-GB" sz="2800">
                <a:solidFill>
                  <a:schemeClr val="accent2"/>
                </a:solidFill>
              </a:rPr>
              <a:t>How is </a:t>
            </a:r>
            <a:r>
              <a:rPr lang="pl-PL" sz="2800">
                <a:solidFill>
                  <a:schemeClr val="accent2"/>
                </a:solidFill>
              </a:rPr>
              <a:t>a ‘</a:t>
            </a:r>
            <a:r>
              <a:rPr lang="en-GB" sz="2800">
                <a:solidFill>
                  <a:schemeClr val="accent2"/>
                </a:solidFill>
              </a:rPr>
              <a:t>comparative</a:t>
            </a:r>
            <a:r>
              <a:rPr lang="pl-PL" sz="2800">
                <a:solidFill>
                  <a:schemeClr val="accent2"/>
                </a:solidFill>
              </a:rPr>
              <a:t>’</a:t>
            </a:r>
            <a:r>
              <a:rPr lang="en-GB" sz="2800">
                <a:solidFill>
                  <a:schemeClr val="accent2"/>
                </a:solidFill>
              </a:rPr>
              <a:t> form built?</a:t>
            </a:r>
            <a:endParaRPr lang="en-GB" sz="2800"/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4038600" y="4495800"/>
            <a:ext cx="3707871" cy="6540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179094" y="2424114"/>
            <a:ext cx="156157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241925" y="2424114"/>
            <a:ext cx="132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4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185738" y="2590800"/>
            <a:ext cx="371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one syllable adjectives</a:t>
            </a:r>
            <a:endParaRPr lang="en-GB">
              <a:latin typeface="Trebuchet MS" pitchFamily="34" charset="0"/>
            </a:endParaRP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185738" y="3305176"/>
            <a:ext cx="3714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two syllable adjectives</a:t>
            </a:r>
          </a:p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ending in -ly</a:t>
            </a:r>
            <a:endParaRPr lang="en-GB">
              <a:latin typeface="Trebuchet MS" pitchFamily="34" charset="0"/>
            </a:endParaRP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3594364" y="3367089"/>
            <a:ext cx="1865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154782" y="4391026"/>
            <a:ext cx="3745706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other two and three syllable adjectives</a:t>
            </a:r>
            <a:endParaRPr lang="en-GB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128986" y="5481639"/>
            <a:ext cx="3745706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irregular adjectives</a:t>
            </a:r>
          </a:p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for example ‘good’</a:t>
            </a:r>
            <a:endParaRPr lang="en-GB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6908" name="Text Box 44"/>
          <p:cNvSpPr txBox="1">
            <a:spLocks noChangeArrowheads="1"/>
          </p:cNvSpPr>
          <p:nvPr/>
        </p:nvSpPr>
        <p:spPr bwMode="auto">
          <a:xfrm>
            <a:off x="5238486" y="3367089"/>
            <a:ext cx="50905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y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019800" y="3505200"/>
            <a:ext cx="609600" cy="5524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5259124" y="3367089"/>
            <a:ext cx="14464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r>
              <a:rPr lang="pl-PL" sz="4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ier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911" name="Text Box 47"/>
          <p:cNvSpPr txBox="1">
            <a:spLocks noChangeArrowheads="1"/>
          </p:cNvSpPr>
          <p:nvPr/>
        </p:nvSpPr>
        <p:spPr bwMode="auto">
          <a:xfrm>
            <a:off x="5634038" y="4398964"/>
            <a:ext cx="210330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912" name="Text Box 48"/>
          <p:cNvSpPr txBox="1">
            <a:spLocks noChangeArrowheads="1"/>
          </p:cNvSpPr>
          <p:nvPr/>
        </p:nvSpPr>
        <p:spPr bwMode="auto">
          <a:xfrm>
            <a:off x="4194572" y="4398964"/>
            <a:ext cx="156157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6915" name="Rectangle 51"/>
          <p:cNvSpPr>
            <a:spLocks noChangeArrowheads="1"/>
          </p:cNvSpPr>
          <p:nvPr/>
        </p:nvSpPr>
        <p:spPr bwMode="auto">
          <a:xfrm>
            <a:off x="4158456" y="5553075"/>
            <a:ext cx="3006196" cy="6540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4210050" y="5510214"/>
            <a:ext cx="202591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4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10" grpId="0" animBg="1"/>
      <p:bldP spid="36869" grpId="0" autoUpdateAnimBg="0"/>
      <p:bldP spid="36909" grpId="0" animBg="1"/>
      <p:bldP spid="36878" grpId="0" autoUpdateAnimBg="0"/>
      <p:bldP spid="36911" grpId="0" autoUpdateAnimBg="0"/>
      <p:bldP spid="36912" grpId="0" autoUpdateAnimBg="0"/>
      <p:bldP spid="36915" grpId="0" animBg="1"/>
      <p:bldP spid="3688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Change of ‘y’ into ‘i’</a:t>
            </a:r>
            <a:endParaRPr lang="en-US" dirty="0"/>
          </a:p>
        </p:txBody>
      </p:sp>
      <p:sp>
        <p:nvSpPr>
          <p:cNvPr id="42034" name="Text Box 50"/>
          <p:cNvSpPr txBox="1">
            <a:spLocks noChangeArrowheads="1"/>
          </p:cNvSpPr>
          <p:nvPr/>
        </p:nvSpPr>
        <p:spPr bwMode="auto">
          <a:xfrm>
            <a:off x="1394752" y="2692401"/>
            <a:ext cx="176278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2035" name="Text Box 51"/>
          <p:cNvSpPr txBox="1">
            <a:spLocks noChangeArrowheads="1"/>
          </p:cNvSpPr>
          <p:nvPr/>
        </p:nvSpPr>
        <p:spPr bwMode="auto">
          <a:xfrm>
            <a:off x="2827337" y="2692401"/>
            <a:ext cx="1506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+er</a:t>
            </a:r>
            <a:endParaRPr lang="en-US" sz="4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2036" name="Rectangle 52"/>
          <p:cNvSpPr>
            <a:spLocks noChangeArrowheads="1"/>
          </p:cNvSpPr>
          <p:nvPr/>
        </p:nvSpPr>
        <p:spPr bwMode="auto">
          <a:xfrm>
            <a:off x="1166019" y="3937000"/>
            <a:ext cx="2631281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037" name="AutoShape 53"/>
          <p:cNvCxnSpPr>
            <a:cxnSpLocks noChangeShapeType="1"/>
          </p:cNvCxnSpPr>
          <p:nvPr/>
        </p:nvCxnSpPr>
        <p:spPr bwMode="auto">
          <a:xfrm>
            <a:off x="4419600" y="2895600"/>
            <a:ext cx="1719" cy="1244600"/>
          </a:xfrm>
          <a:prstGeom prst="bentConnector3">
            <a:avLst>
              <a:gd name="adj1" fmla="val 13500000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2038" name="Rectangle 54"/>
          <p:cNvSpPr>
            <a:spLocks noChangeArrowheads="1"/>
          </p:cNvSpPr>
          <p:nvPr/>
        </p:nvSpPr>
        <p:spPr bwMode="auto">
          <a:xfrm>
            <a:off x="1676400" y="2667000"/>
            <a:ext cx="2614083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9" name="Text Box 55"/>
          <p:cNvSpPr txBox="1">
            <a:spLocks noChangeArrowheads="1"/>
          </p:cNvSpPr>
          <p:nvPr/>
        </p:nvSpPr>
        <p:spPr bwMode="auto">
          <a:xfrm>
            <a:off x="1353477" y="3889376"/>
            <a:ext cx="224260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4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y</a:t>
            </a:r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r>
              <a:rPr lang="pl-PL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sym typeface="Wingdings" pitchFamily="2" charset="2"/>
              </a:rPr>
              <a:t></a:t>
            </a:r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sym typeface="Wingdings" pitchFamily="2" charset="2"/>
              </a:rPr>
              <a:t> </a:t>
            </a:r>
            <a:r>
              <a:rPr lang="pl-PL" sz="40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sym typeface="Wingdings" pitchFamily="2" charset="2"/>
              </a:rPr>
              <a:t>i</a:t>
            </a:r>
            <a:endParaRPr lang="en-US" sz="4000" b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sym typeface="Wingdings" pitchFamily="2" charset="2"/>
            </a:endParaRPr>
          </a:p>
        </p:txBody>
      </p:sp>
      <p:sp>
        <p:nvSpPr>
          <p:cNvPr id="42040" name="Rectangle 56"/>
          <p:cNvSpPr>
            <a:spLocks noChangeArrowheads="1"/>
          </p:cNvSpPr>
          <p:nvPr/>
        </p:nvSpPr>
        <p:spPr bwMode="auto">
          <a:xfrm>
            <a:off x="1193536" y="5156200"/>
            <a:ext cx="2631281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041" name="AutoShape 57"/>
          <p:cNvCxnSpPr>
            <a:cxnSpLocks noChangeShapeType="1"/>
            <a:stCxn id="42036" idx="1"/>
            <a:endCxn id="42040" idx="1"/>
          </p:cNvCxnSpPr>
          <p:nvPr/>
        </p:nvCxnSpPr>
        <p:spPr bwMode="auto">
          <a:xfrm rot="10800000" flipH="1" flipV="1">
            <a:off x="1150541" y="4279900"/>
            <a:ext cx="27517" cy="1219200"/>
          </a:xfrm>
          <a:prstGeom prst="bentConnector3">
            <a:avLst>
              <a:gd name="adj1" fmla="val -843750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2042" name="Text Box 58"/>
          <p:cNvSpPr txBox="1">
            <a:spLocks noChangeArrowheads="1"/>
          </p:cNvSpPr>
          <p:nvPr/>
        </p:nvSpPr>
        <p:spPr bwMode="auto">
          <a:xfrm>
            <a:off x="1422268" y="5168901"/>
            <a:ext cx="1341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40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2043" name="Text Box 59"/>
          <p:cNvSpPr txBox="1">
            <a:spLocks noChangeArrowheads="1"/>
          </p:cNvSpPr>
          <p:nvPr/>
        </p:nvSpPr>
        <p:spPr bwMode="auto">
          <a:xfrm>
            <a:off x="2579688" y="5156201"/>
            <a:ext cx="120041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+ier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2044" name="Rectangle 60"/>
          <p:cNvSpPr>
            <a:spLocks noChangeArrowheads="1"/>
          </p:cNvSpPr>
          <p:nvPr/>
        </p:nvSpPr>
        <p:spPr bwMode="auto">
          <a:xfrm>
            <a:off x="5210969" y="3886200"/>
            <a:ext cx="2631281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45" name="Text Box 61"/>
          <p:cNvSpPr txBox="1">
            <a:spLocks noChangeArrowheads="1"/>
          </p:cNvSpPr>
          <p:nvPr/>
        </p:nvSpPr>
        <p:spPr bwMode="auto">
          <a:xfrm>
            <a:off x="5401867" y="3879851"/>
            <a:ext cx="214114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funnier</a:t>
            </a:r>
            <a:endParaRPr lang="en-US" sz="40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cxnSp>
        <p:nvCxnSpPr>
          <p:cNvPr id="42046" name="AutoShape 62"/>
          <p:cNvCxnSpPr>
            <a:cxnSpLocks noChangeShapeType="1"/>
            <a:stCxn id="42040" idx="3"/>
            <a:endCxn id="42044" idx="1"/>
          </p:cNvCxnSpPr>
          <p:nvPr/>
        </p:nvCxnSpPr>
        <p:spPr bwMode="auto">
          <a:xfrm flipV="1">
            <a:off x="3840295" y="4229100"/>
            <a:ext cx="1355196" cy="1270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2047" name="Text Box 63"/>
          <p:cNvSpPr txBox="1">
            <a:spLocks noChangeArrowheads="1"/>
          </p:cNvSpPr>
          <p:nvPr/>
        </p:nvSpPr>
        <p:spPr bwMode="auto">
          <a:xfrm>
            <a:off x="0" y="1268413"/>
            <a:ext cx="7981554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2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We want the comparative form </a:t>
            </a:r>
          </a:p>
          <a:p>
            <a:pPr algn="ctr"/>
            <a:r>
              <a:rPr lang="pl-PL" sz="2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of the adjective ‘funny’</a:t>
            </a:r>
            <a:endParaRPr lang="en-US" sz="280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9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35" grpId="0" autoUpdateAnimBg="0"/>
      <p:bldP spid="42036" grpId="0" animBg="1"/>
      <p:bldP spid="42038" grpId="0" animBg="1"/>
      <p:bldP spid="42039" grpId="0" autoUpdateAnimBg="0"/>
      <p:bldP spid="42040" grpId="0" animBg="1"/>
      <p:bldP spid="42042" grpId="0" autoUpdateAnimBg="0"/>
      <p:bldP spid="42043" grpId="0" autoUpdateAnimBg="0"/>
      <p:bldP spid="42044" grpId="0" animBg="1"/>
      <p:bldP spid="4204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What is a “</a:t>
            </a:r>
            <a:r>
              <a:rPr lang="pl-PL"/>
              <a:t>superlative</a:t>
            </a:r>
            <a:r>
              <a:rPr lang="en-US">
                <a:cs typeface="Times New Roman" pitchFamily="18" charset="0"/>
              </a:rPr>
              <a:t> form”?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pl-PL" sz="2400" dirty="0">
                <a:solidFill>
                  <a:schemeClr val="accent2"/>
                </a:solidFill>
              </a:rPr>
              <a:t>Comaprative form expresses the idea of </a:t>
            </a:r>
            <a:r>
              <a:rPr lang="pl-PL" sz="2400" b="1" u="sng" dirty="0">
                <a:solidFill>
                  <a:schemeClr val="accent2"/>
                </a:solidFill>
              </a:rPr>
              <a:t>‘most’</a:t>
            </a:r>
            <a:r>
              <a:rPr lang="en-US" sz="2400" b="1" u="sng" dirty="0"/>
              <a:t> 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100785" y="2590801"/>
            <a:ext cx="176278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fast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67200" y="2590800"/>
            <a:ext cx="1506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-est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785946" y="3605213"/>
            <a:ext cx="684649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My car is fast. </a:t>
            </a:r>
          </a:p>
          <a:p>
            <a:pPr algn="ctr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Your car is fast.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1501379" y="4800600"/>
            <a:ext cx="5417344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But his car is </a:t>
            </a:r>
            <a:r>
              <a:rPr lang="pl-PL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the</a:t>
            </a:r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r>
              <a:rPr lang="pl-PL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fastest</a:t>
            </a:r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5112942" y="4738688"/>
            <a:ext cx="1558131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8921" name="AutoShape 9"/>
          <p:cNvCxnSpPr>
            <a:cxnSpLocks noChangeShapeType="1"/>
          </p:cNvCxnSpPr>
          <p:nvPr/>
        </p:nvCxnSpPr>
        <p:spPr bwMode="auto">
          <a:xfrm>
            <a:off x="6096000" y="2971800"/>
            <a:ext cx="1305321" cy="2147888"/>
          </a:xfrm>
          <a:prstGeom prst="bentConnector3">
            <a:avLst>
              <a:gd name="adj1" fmla="val 117787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3505200" y="2590800"/>
            <a:ext cx="2476500" cy="6858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  <p:bldP spid="38917" grpId="0" autoUpdateAnimBg="0"/>
      <p:bldP spid="38918" grpId="0" autoUpdateAnimBg="0"/>
      <p:bldP spid="38919" grpId="0" autoUpdateAnimBg="0"/>
      <p:bldP spid="38920" grpId="0" animBg="1"/>
      <p:bldP spid="389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70" name="Text Box 34"/>
          <p:cNvSpPr txBox="1">
            <a:spLocks noChangeArrowheads="1"/>
          </p:cNvSpPr>
          <p:nvPr/>
        </p:nvSpPr>
        <p:spPr bwMode="auto">
          <a:xfrm>
            <a:off x="5238486" y="3367089"/>
            <a:ext cx="50905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y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en-US" dirty="0">
                <a:cs typeface="Times New Roman" pitchFamily="18" charset="0"/>
              </a:rPr>
              <a:t>“</a:t>
            </a:r>
            <a:r>
              <a:rPr lang="pl-PL" dirty="0"/>
              <a:t>Superlative</a:t>
            </a:r>
            <a:r>
              <a:rPr lang="en-US" dirty="0">
                <a:cs typeface="Times New Roman" pitchFamily="18" charset="0"/>
              </a:rPr>
              <a:t> form”?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007350" cy="609600"/>
          </a:xfrm>
        </p:spPr>
        <p:txBody>
          <a:bodyPr/>
          <a:lstStyle/>
          <a:p>
            <a:pPr algn="ctr">
              <a:buClrTx/>
              <a:buFontTx/>
              <a:buNone/>
            </a:pPr>
            <a:r>
              <a:rPr lang="en-GB" sz="2800">
                <a:solidFill>
                  <a:schemeClr val="accent2"/>
                </a:solidFill>
              </a:rPr>
              <a:t>How is </a:t>
            </a:r>
            <a:r>
              <a:rPr lang="pl-PL" sz="2800">
                <a:solidFill>
                  <a:schemeClr val="accent2"/>
                </a:solidFill>
              </a:rPr>
              <a:t>a ‘superl</a:t>
            </a:r>
            <a:r>
              <a:rPr lang="en-GB" sz="2800">
                <a:solidFill>
                  <a:schemeClr val="accent2"/>
                </a:solidFill>
              </a:rPr>
              <a:t>ative</a:t>
            </a:r>
            <a:r>
              <a:rPr lang="pl-PL" sz="2800">
                <a:solidFill>
                  <a:schemeClr val="accent2"/>
                </a:solidFill>
              </a:rPr>
              <a:t>’</a:t>
            </a:r>
            <a:r>
              <a:rPr lang="en-GB" sz="2800">
                <a:solidFill>
                  <a:schemeClr val="accent2"/>
                </a:solidFill>
              </a:rPr>
              <a:t> form built?</a:t>
            </a:r>
            <a:endParaRPr lang="en-GB" sz="280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179094" y="2424114"/>
            <a:ext cx="156157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241925" y="2424114"/>
            <a:ext cx="132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4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185738" y="2590800"/>
            <a:ext cx="371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one syllable adjectives</a:t>
            </a:r>
            <a:endParaRPr lang="en-GB">
              <a:latin typeface="Trebuchet MS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185738" y="3305176"/>
            <a:ext cx="3714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two syllable adjectives</a:t>
            </a:r>
          </a:p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ending in -ly</a:t>
            </a:r>
            <a:endParaRPr lang="en-GB">
              <a:latin typeface="Trebuchet MS" pitchFamily="34" charset="0"/>
            </a:endParaRP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3869531" y="3367089"/>
            <a:ext cx="162348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154782" y="4391026"/>
            <a:ext cx="3745706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>
                <a:solidFill>
                  <a:schemeClr val="accent2"/>
                </a:solidFill>
                <a:latin typeface="Trebuchet MS" pitchFamily="34" charset="0"/>
              </a:rPr>
              <a:t>other two and three syllable adjectives</a:t>
            </a:r>
            <a:endParaRPr lang="en-GB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128986" y="5481639"/>
            <a:ext cx="3745706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pl-PL" dirty="0">
                <a:solidFill>
                  <a:schemeClr val="accent2"/>
                </a:solidFill>
                <a:latin typeface="Trebuchet MS" pitchFamily="34" charset="0"/>
              </a:rPr>
              <a:t>irregular adjectives</a:t>
            </a:r>
          </a:p>
          <a:p>
            <a:pPr marL="342900" indent="-342900" algn="r">
              <a:spcBef>
                <a:spcPct val="20000"/>
              </a:spcBef>
            </a:pPr>
            <a:r>
              <a:rPr lang="pl-PL" dirty="0">
                <a:solidFill>
                  <a:schemeClr val="accent2"/>
                </a:solidFill>
                <a:latin typeface="Trebuchet MS" pitchFamily="34" charset="0"/>
              </a:rPr>
              <a:t>for example ‘good’</a:t>
            </a:r>
            <a:endParaRPr lang="en-GB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5715000" y="3505200"/>
            <a:ext cx="914400" cy="5524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410200" y="3429000"/>
            <a:ext cx="132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4198012" y="4386264"/>
            <a:ext cx="210330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4495800" y="4495800"/>
            <a:ext cx="3707871" cy="6540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74" name="Text Box 38"/>
          <p:cNvSpPr txBox="1">
            <a:spLocks noChangeArrowheads="1"/>
          </p:cNvSpPr>
          <p:nvPr/>
        </p:nvSpPr>
        <p:spPr bwMode="auto">
          <a:xfrm>
            <a:off x="5634038" y="4398964"/>
            <a:ext cx="210330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4194572" y="4398964"/>
            <a:ext cx="156157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76" name="Text Box 40"/>
          <p:cNvSpPr txBox="1">
            <a:spLocks noChangeArrowheads="1"/>
          </p:cNvSpPr>
          <p:nvPr/>
        </p:nvSpPr>
        <p:spPr bwMode="auto">
          <a:xfrm>
            <a:off x="4239287" y="5505451"/>
            <a:ext cx="210330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4158456" y="5553075"/>
            <a:ext cx="3006196" cy="654050"/>
          </a:xfrm>
          <a:prstGeom prst="rect">
            <a:avLst/>
          </a:prstGeom>
          <a:solidFill>
            <a:srgbClr val="2F5D8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78" name="Text Box 42"/>
          <p:cNvSpPr txBox="1">
            <a:spLocks noChangeArrowheads="1"/>
          </p:cNvSpPr>
          <p:nvPr/>
        </p:nvSpPr>
        <p:spPr bwMode="auto">
          <a:xfrm>
            <a:off x="4210050" y="5510214"/>
            <a:ext cx="202591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4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utoUpdateAnimBg="0"/>
      <p:bldP spid="39969" grpId="0" animBg="1"/>
      <p:bldP spid="39944" grpId="0" autoUpdateAnimBg="0"/>
      <p:bldP spid="39973" grpId="0" animBg="1"/>
      <p:bldP spid="39974" grpId="0" autoUpdateAnimBg="0"/>
      <p:bldP spid="39975" grpId="0" autoUpdateAnimBg="0"/>
      <p:bldP spid="39977" grpId="0" animBg="1"/>
      <p:bldP spid="3997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Summary comparison</a:t>
            </a:r>
            <a:endParaRPr lang="en-US" dirty="0"/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532447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5" name="Text Box 1029"/>
          <p:cNvSpPr txBox="1">
            <a:spLocks noChangeArrowheads="1"/>
          </p:cNvSpPr>
          <p:nvPr/>
        </p:nvSpPr>
        <p:spPr bwMode="auto">
          <a:xfrm>
            <a:off x="6139656" y="2424114"/>
            <a:ext cx="8409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6170613" y="3359150"/>
            <a:ext cx="132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5257800" y="3352800"/>
            <a:ext cx="162348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1" name="Text Box 1035"/>
          <p:cNvSpPr txBox="1">
            <a:spLocks noChangeArrowheads="1"/>
          </p:cNvSpPr>
          <p:nvPr/>
        </p:nvSpPr>
        <p:spPr bwMode="auto">
          <a:xfrm>
            <a:off x="6299598" y="4294189"/>
            <a:ext cx="17008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2" name="Text Box 1036"/>
          <p:cNvSpPr txBox="1">
            <a:spLocks noChangeArrowheads="1"/>
          </p:cNvSpPr>
          <p:nvPr/>
        </p:nvSpPr>
        <p:spPr bwMode="auto">
          <a:xfrm>
            <a:off x="5293519" y="4294189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4" name="Text Box 1038"/>
          <p:cNvSpPr txBox="1">
            <a:spLocks noChangeArrowheads="1"/>
          </p:cNvSpPr>
          <p:nvPr/>
        </p:nvSpPr>
        <p:spPr bwMode="auto">
          <a:xfrm>
            <a:off x="5293519" y="5230814"/>
            <a:ext cx="117461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6" name="Text Box 1040"/>
          <p:cNvSpPr txBox="1">
            <a:spLocks noChangeArrowheads="1"/>
          </p:cNvSpPr>
          <p:nvPr/>
        </p:nvSpPr>
        <p:spPr bwMode="auto">
          <a:xfrm>
            <a:off x="2404269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7" name="Text Box 1041"/>
          <p:cNvSpPr txBox="1">
            <a:spLocks noChangeArrowheads="1"/>
          </p:cNvSpPr>
          <p:nvPr/>
        </p:nvSpPr>
        <p:spPr bwMode="auto">
          <a:xfrm>
            <a:off x="3234928" y="2424114"/>
            <a:ext cx="639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8" name="Text Box 1042"/>
          <p:cNvSpPr txBox="1">
            <a:spLocks noChangeArrowheads="1"/>
          </p:cNvSpPr>
          <p:nvPr/>
        </p:nvSpPr>
        <p:spPr bwMode="auto">
          <a:xfrm>
            <a:off x="3296842" y="3359150"/>
            <a:ext cx="96480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</a:t>
            </a:r>
            <a:r>
              <a:rPr lang="en-US" sz="32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9" name="Text Box 1043"/>
          <p:cNvSpPr txBox="1">
            <a:spLocks noChangeArrowheads="1"/>
          </p:cNvSpPr>
          <p:nvPr/>
        </p:nvSpPr>
        <p:spPr bwMode="auto">
          <a:xfrm>
            <a:off x="2326879" y="3359150"/>
            <a:ext cx="115914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0" name="Text Box 1044"/>
          <p:cNvSpPr txBox="1">
            <a:spLocks noChangeArrowheads="1"/>
          </p:cNvSpPr>
          <p:nvPr/>
        </p:nvSpPr>
        <p:spPr bwMode="auto">
          <a:xfrm>
            <a:off x="3499776" y="4294189"/>
            <a:ext cx="210330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1" name="Text Box 1045"/>
          <p:cNvSpPr txBox="1">
            <a:spLocks noChangeArrowheads="1"/>
          </p:cNvSpPr>
          <p:nvPr/>
        </p:nvSpPr>
        <p:spPr bwMode="auto">
          <a:xfrm>
            <a:off x="2411148" y="4294189"/>
            <a:ext cx="12726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2" name="Text Box 1046"/>
          <p:cNvSpPr txBox="1">
            <a:spLocks noChangeArrowheads="1"/>
          </p:cNvSpPr>
          <p:nvPr/>
        </p:nvSpPr>
        <p:spPr bwMode="auto">
          <a:xfrm>
            <a:off x="240598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3" name="Text Box 1047"/>
          <p:cNvSpPr txBox="1">
            <a:spLocks noChangeArrowheads="1"/>
          </p:cNvSpPr>
          <p:nvPr/>
        </p:nvSpPr>
        <p:spPr bwMode="auto">
          <a:xfrm>
            <a:off x="45402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4" name="Text Box 1048"/>
          <p:cNvSpPr txBox="1">
            <a:spLocks noChangeArrowheads="1"/>
          </p:cNvSpPr>
          <p:nvPr/>
        </p:nvSpPr>
        <p:spPr bwMode="auto">
          <a:xfrm>
            <a:off x="314722" y="3359150"/>
            <a:ext cx="14377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486702" y="4294189"/>
            <a:ext cx="181954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6" name="Line 1050"/>
          <p:cNvSpPr>
            <a:spLocks noChangeShapeType="1"/>
          </p:cNvSpPr>
          <p:nvPr/>
        </p:nvSpPr>
        <p:spPr bwMode="auto">
          <a:xfrm>
            <a:off x="2414588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7" name="Line 1051"/>
          <p:cNvSpPr>
            <a:spLocks noChangeShapeType="1"/>
          </p:cNvSpPr>
          <p:nvPr/>
        </p:nvSpPr>
        <p:spPr bwMode="auto">
          <a:xfrm>
            <a:off x="5278041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8" name="Text Box 1052"/>
          <p:cNvSpPr txBox="1">
            <a:spLocks noChangeArrowheads="1"/>
          </p:cNvSpPr>
          <p:nvPr/>
        </p:nvSpPr>
        <p:spPr bwMode="auto">
          <a:xfrm>
            <a:off x="50217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0" name="Line 1054"/>
          <p:cNvSpPr>
            <a:spLocks noChangeShapeType="1"/>
          </p:cNvSpPr>
          <p:nvPr/>
        </p:nvSpPr>
        <p:spPr bwMode="auto">
          <a:xfrm>
            <a:off x="510779" y="2286000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1" name="Line 1055"/>
          <p:cNvSpPr>
            <a:spLocks noChangeShapeType="1"/>
          </p:cNvSpPr>
          <p:nvPr/>
        </p:nvSpPr>
        <p:spPr bwMode="auto">
          <a:xfrm>
            <a:off x="541735" y="5986463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2" name="Line 1056"/>
          <p:cNvSpPr>
            <a:spLocks noChangeShapeType="1"/>
          </p:cNvSpPr>
          <p:nvPr/>
        </p:nvSpPr>
        <p:spPr bwMode="auto">
          <a:xfrm>
            <a:off x="526256" y="3209925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3" name="Line 1057"/>
          <p:cNvSpPr>
            <a:spLocks noChangeShapeType="1"/>
          </p:cNvSpPr>
          <p:nvPr/>
        </p:nvSpPr>
        <p:spPr bwMode="auto">
          <a:xfrm>
            <a:off x="541735" y="4135438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4" name="Line 1058"/>
          <p:cNvSpPr>
            <a:spLocks noChangeShapeType="1"/>
          </p:cNvSpPr>
          <p:nvPr/>
        </p:nvSpPr>
        <p:spPr bwMode="auto">
          <a:xfrm>
            <a:off x="541735" y="5060950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5" name="Text Box 1059"/>
          <p:cNvSpPr txBox="1">
            <a:spLocks noChangeArrowheads="1"/>
          </p:cNvSpPr>
          <p:nvPr/>
        </p:nvSpPr>
        <p:spPr bwMode="auto">
          <a:xfrm>
            <a:off x="2497137" y="1630363"/>
            <a:ext cx="23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comparative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6" name="Text Box 1060"/>
          <p:cNvSpPr txBox="1">
            <a:spLocks noChangeArrowheads="1"/>
          </p:cNvSpPr>
          <p:nvPr/>
        </p:nvSpPr>
        <p:spPr bwMode="auto">
          <a:xfrm>
            <a:off x="5386388" y="1630363"/>
            <a:ext cx="2134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superlative</a:t>
            </a:r>
            <a:endParaRPr lang="en-US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7" name="Rectangle 1061"/>
          <p:cNvSpPr>
            <a:spLocks noChangeArrowheads="1"/>
          </p:cNvSpPr>
          <p:nvPr/>
        </p:nvSpPr>
        <p:spPr bwMode="auto">
          <a:xfrm>
            <a:off x="2522936" y="1643064"/>
            <a:ext cx="2012156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40998" name="Rectangle 1062"/>
          <p:cNvSpPr>
            <a:spLocks noChangeArrowheads="1"/>
          </p:cNvSpPr>
          <p:nvPr/>
        </p:nvSpPr>
        <p:spPr bwMode="auto">
          <a:xfrm>
            <a:off x="5412185" y="1638301"/>
            <a:ext cx="1795463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9154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To </a:t>
            </a:r>
            <a:r>
              <a:rPr lang="en-US" sz="6000" dirty="0">
                <a:solidFill>
                  <a:srgbClr val="FF0000"/>
                </a:solidFill>
              </a:rPr>
              <a:t>make comparative and superlative forms of adjectives some rules must be followed.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20" name="Rectangle 16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420100" cy="1462088"/>
          </a:xfrm>
        </p:spPr>
        <p:txBody>
          <a:bodyPr/>
          <a:lstStyle/>
          <a:p>
            <a:pPr algn="ctr"/>
            <a:r>
              <a:rPr lang="en-US" b="1" dirty="0"/>
              <a:t>Rule 1</a:t>
            </a:r>
            <a:r>
              <a:rPr lang="en-US" dirty="0"/>
              <a:t> </a:t>
            </a:r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9721270" y="13731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7191" name="Rectangle 87"/>
          <p:cNvSpPr>
            <a:spLocks noChangeArrowheads="1"/>
          </p:cNvSpPr>
          <p:nvPr/>
        </p:nvSpPr>
        <p:spPr bwMode="auto">
          <a:xfrm>
            <a:off x="4818856" y="4845050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>
              <a:latin typeface="Arial" charset="0"/>
            </a:endParaRPr>
          </a:p>
          <a:p>
            <a:pPr algn="ctr" eaLnBrk="0" hangingPunct="0"/>
            <a:r>
              <a:rPr lang="en-US">
                <a:latin typeface="Arial" charset="0"/>
              </a:rPr>
              <a:t> </a:t>
            </a:r>
          </a:p>
        </p:txBody>
      </p:sp>
      <p:graphicFrame>
        <p:nvGraphicFramePr>
          <p:cNvPr id="47250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484913"/>
              </p:ext>
            </p:extLst>
          </p:nvPr>
        </p:nvGraphicFramePr>
        <p:xfrm>
          <a:off x="685800" y="3200400"/>
          <a:ext cx="8229599" cy="2438401"/>
        </p:xfrm>
        <a:graphic>
          <a:graphicData uri="http://schemas.openxmlformats.org/drawingml/2006/table">
            <a:tbl>
              <a:tblPr/>
              <a:tblGrid>
                <a:gridCol w="2742724"/>
                <a:gridCol w="2744151"/>
                <a:gridCol w="2742724"/>
              </a:tblGrid>
              <a:tr h="813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tall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Taller than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tallest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neat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neater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neatest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deep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deeper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deepest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252" name="Rectangle 148"/>
          <p:cNvSpPr>
            <a:spLocks noChangeArrowheads="1"/>
          </p:cNvSpPr>
          <p:nvPr/>
        </p:nvSpPr>
        <p:spPr bwMode="auto">
          <a:xfrm>
            <a:off x="228600" y="1143000"/>
            <a:ext cx="930407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latin typeface="Verdana" pitchFamily="34" charset="0"/>
              </a:rPr>
              <a:t>To form the comparative or superlative </a:t>
            </a:r>
          </a:p>
          <a:p>
            <a:pPr algn="l"/>
            <a:r>
              <a:rPr lang="en-US" sz="2400" dirty="0">
                <a:latin typeface="Verdana" pitchFamily="34" charset="0"/>
              </a:rPr>
              <a:t>of one syllable words with </a:t>
            </a:r>
          </a:p>
          <a:p>
            <a:pPr algn="l"/>
            <a:r>
              <a:rPr lang="en-US" sz="2400" b="1" dirty="0" smtClean="0">
                <a:latin typeface="Verdana" pitchFamily="34" charset="0"/>
              </a:rPr>
              <a:t>more than one vowel</a:t>
            </a:r>
            <a:r>
              <a:rPr lang="en-US" sz="2400" dirty="0" smtClean="0">
                <a:latin typeface="Verdana" pitchFamily="34" charset="0"/>
              </a:rPr>
              <a:t> OR </a:t>
            </a:r>
            <a:r>
              <a:rPr lang="en-US" sz="2400" b="1" dirty="0" smtClean="0">
                <a:latin typeface="Verdana" pitchFamily="34" charset="0"/>
              </a:rPr>
              <a:t>ending </a:t>
            </a:r>
          </a:p>
          <a:p>
            <a:pPr algn="l"/>
            <a:r>
              <a:rPr lang="en-US" sz="2400" b="1" dirty="0">
                <a:latin typeface="Verdana" pitchFamily="34" charset="0"/>
              </a:rPr>
              <a:t>i</a:t>
            </a:r>
            <a:r>
              <a:rPr lang="en-US" sz="2400" b="1" dirty="0" smtClean="0">
                <a:latin typeface="Verdana" pitchFamily="34" charset="0"/>
              </a:rPr>
              <a:t>n more than one consonant </a:t>
            </a:r>
          </a:p>
          <a:p>
            <a:pPr algn="l"/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</a:rPr>
              <a:t>add 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-</a:t>
            </a:r>
            <a:r>
              <a:rPr lang="en-US" sz="2400" b="1" dirty="0" err="1">
                <a:solidFill>
                  <a:srgbClr val="FF0000"/>
                </a:solidFill>
                <a:latin typeface="Verdana" pitchFamily="34" charset="0"/>
              </a:rPr>
              <a:t>er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 OR -est.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Rule 2</a:t>
            </a:r>
            <a:r>
              <a:rPr lang="en-US" dirty="0"/>
              <a:t> 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9721270" y="13731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4818856" y="4845050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>
              <a:latin typeface="Arial" charset="0"/>
            </a:endParaRPr>
          </a:p>
          <a:p>
            <a:pPr algn="ctr" eaLnBrk="0" hangingPunct="0"/>
            <a:r>
              <a:rPr lang="en-US">
                <a:latin typeface="Arial" charset="0"/>
              </a:rPr>
              <a:t> </a:t>
            </a:r>
          </a:p>
        </p:txBody>
      </p:sp>
      <p:graphicFrame>
        <p:nvGraphicFramePr>
          <p:cNvPr id="49181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786642"/>
              </p:ext>
            </p:extLst>
          </p:nvPr>
        </p:nvGraphicFramePr>
        <p:xfrm>
          <a:off x="304800" y="3429000"/>
          <a:ext cx="7924800" cy="1905000"/>
        </p:xfrm>
        <a:graphic>
          <a:graphicData uri="http://schemas.openxmlformats.org/drawingml/2006/table">
            <a:tbl>
              <a:tblPr/>
              <a:tblGrid>
                <a:gridCol w="2641142"/>
                <a:gridCol w="2642516"/>
                <a:gridCol w="2641142"/>
              </a:tblGrid>
              <a:tr h="635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4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fin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fine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fine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cut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cute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cute</a:t>
                      </a:r>
                      <a:r>
                        <a:rPr kumimoji="0" lang="en-US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99" name="Rectangle 47"/>
          <p:cNvSpPr>
            <a:spLocks noChangeArrowheads="1"/>
          </p:cNvSpPr>
          <p:nvPr/>
        </p:nvSpPr>
        <p:spPr bwMode="auto">
          <a:xfrm>
            <a:off x="4102711" y="3863975"/>
            <a:ext cx="184731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sz="1100"/>
          </a:p>
          <a:p>
            <a:pPr eaLnBrk="0" hangingPunct="0"/>
            <a:endParaRPr lang="en-US">
              <a:latin typeface="Arial" charset="0"/>
            </a:endParaRPr>
          </a:p>
        </p:txBody>
      </p:sp>
      <p:sp>
        <p:nvSpPr>
          <p:cNvPr id="49200" name="Rectangle 48"/>
          <p:cNvSpPr>
            <a:spLocks noChangeArrowheads="1"/>
          </p:cNvSpPr>
          <p:nvPr/>
        </p:nvSpPr>
        <p:spPr bwMode="auto">
          <a:xfrm>
            <a:off x="24078" y="2058988"/>
            <a:ext cx="93040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latin typeface="Verdana" pitchFamily="34" charset="0"/>
              </a:rPr>
              <a:t>To form the comparative or </a:t>
            </a:r>
          </a:p>
          <a:p>
            <a:pPr algn="l"/>
            <a:r>
              <a:rPr lang="en-US" sz="2400" dirty="0">
                <a:latin typeface="Verdana" pitchFamily="34" charset="0"/>
              </a:rPr>
              <a:t>superlative of a </a:t>
            </a:r>
            <a:r>
              <a:rPr lang="en-US" sz="2400" b="1" dirty="0">
                <a:latin typeface="Verdana" pitchFamily="34" charset="0"/>
              </a:rPr>
              <a:t>one syllable word ending </a:t>
            </a:r>
          </a:p>
          <a:p>
            <a:pPr algn="l"/>
            <a:r>
              <a:rPr lang="en-US" sz="2400" b="1" dirty="0">
                <a:latin typeface="Verdana" pitchFamily="34" charset="0"/>
              </a:rPr>
              <a:t>in </a:t>
            </a:r>
            <a:r>
              <a:rPr lang="en-US" sz="2400" b="1" u="sng" dirty="0">
                <a:latin typeface="Verdana" pitchFamily="34" charset="0"/>
              </a:rPr>
              <a:t>e</a:t>
            </a:r>
            <a:r>
              <a:rPr lang="en-US" sz="2400" dirty="0">
                <a:latin typeface="Verdana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add -r OR -</a:t>
            </a:r>
            <a:r>
              <a:rPr lang="en-US" sz="2400" b="1" dirty="0" err="1">
                <a:solidFill>
                  <a:srgbClr val="FF0000"/>
                </a:solidFill>
                <a:latin typeface="Verdana" pitchFamily="34" charset="0"/>
              </a:rPr>
              <a:t>st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Rule 3</a:t>
            </a:r>
            <a:r>
              <a:rPr lang="en-US" dirty="0"/>
              <a:t> 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9721270" y="13731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4818856" y="4845050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>
              <a:latin typeface="Arial" charset="0"/>
            </a:endParaRPr>
          </a:p>
          <a:p>
            <a:pPr algn="ctr" eaLnBrk="0" hangingPunct="0"/>
            <a:r>
              <a:rPr lang="en-US">
                <a:latin typeface="Arial" charset="0"/>
              </a:rPr>
              <a:t> </a:t>
            </a:r>
          </a:p>
        </p:txBody>
      </p:sp>
      <p:graphicFrame>
        <p:nvGraphicFramePr>
          <p:cNvPr id="50187" name="Group 11"/>
          <p:cNvGraphicFramePr>
            <a:graphicFrameLocks noGrp="1"/>
          </p:cNvGraphicFramePr>
          <p:nvPr/>
        </p:nvGraphicFramePr>
        <p:xfrm>
          <a:off x="228600" y="3124200"/>
          <a:ext cx="8763001" cy="2508251"/>
        </p:xfrm>
        <a:graphic>
          <a:graphicData uri="http://schemas.openxmlformats.org/drawingml/2006/table">
            <a:tbl>
              <a:tblPr/>
              <a:tblGrid>
                <a:gridCol w="2920494"/>
                <a:gridCol w="2922013"/>
                <a:gridCol w="2920494"/>
              </a:tblGrid>
              <a:tr h="836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sad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sadder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saddest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big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bigger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biggest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fatter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fattest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5" name="Rectangle 29"/>
          <p:cNvSpPr>
            <a:spLocks noChangeArrowheads="1"/>
          </p:cNvSpPr>
          <p:nvPr/>
        </p:nvSpPr>
        <p:spPr bwMode="auto">
          <a:xfrm>
            <a:off x="4102711" y="3863975"/>
            <a:ext cx="184731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sz="1100"/>
          </a:p>
          <a:p>
            <a:pPr eaLnBrk="0" hangingPunct="0"/>
            <a:endParaRPr lang="en-US">
              <a:latin typeface="Arial" charset="0"/>
            </a:endParaRPr>
          </a:p>
        </p:txBody>
      </p:sp>
      <p:sp>
        <p:nvSpPr>
          <p:cNvPr id="50206" name="Rectangle 30"/>
          <p:cNvSpPr>
            <a:spLocks noChangeArrowheads="1"/>
          </p:cNvSpPr>
          <p:nvPr/>
        </p:nvSpPr>
        <p:spPr bwMode="auto">
          <a:xfrm>
            <a:off x="24078" y="1876426"/>
            <a:ext cx="93040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latin typeface="Verdana" pitchFamily="34" charset="0"/>
              </a:rPr>
              <a:t>To form the comparative or superlative of a one syllable word with </a:t>
            </a:r>
            <a:r>
              <a:rPr lang="en-US" sz="2400" b="1" dirty="0">
                <a:latin typeface="Verdana" pitchFamily="34" charset="0"/>
              </a:rPr>
              <a:t>one vowel and one consonant at the end</a:t>
            </a:r>
            <a:r>
              <a:rPr lang="en-US" sz="2400" dirty="0">
                <a:latin typeface="Verdana" pitchFamily="34" charset="0"/>
              </a:rPr>
              <a:t> double the consonant, and 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add -</a:t>
            </a:r>
            <a:r>
              <a:rPr lang="en-US" sz="2400" b="1" dirty="0" err="1">
                <a:solidFill>
                  <a:srgbClr val="FF0000"/>
                </a:solidFill>
                <a:latin typeface="Verdana" pitchFamily="34" charset="0"/>
              </a:rPr>
              <a:t>er</a:t>
            </a:r>
            <a:r>
              <a:rPr lang="en-US" sz="2400" b="1" dirty="0">
                <a:solidFill>
                  <a:srgbClr val="FF0000"/>
                </a:solidFill>
                <a:latin typeface="Verdana" pitchFamily="34" charset="0"/>
              </a:rPr>
              <a:t> OR -est.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Rule 4</a:t>
            </a:r>
            <a:r>
              <a:rPr lang="en-US" dirty="0"/>
              <a:t> 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9721270" y="13731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4818856" y="4845050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>
              <a:latin typeface="Arial" charset="0"/>
            </a:endParaRPr>
          </a:p>
          <a:p>
            <a:pPr algn="ctr" eaLnBrk="0" hangingPunct="0"/>
            <a:r>
              <a:rPr lang="en-US">
                <a:latin typeface="Arial" charset="0"/>
              </a:rPr>
              <a:t> </a:t>
            </a:r>
          </a:p>
        </p:txBody>
      </p:sp>
      <p:graphicFrame>
        <p:nvGraphicFramePr>
          <p:cNvPr id="51211" name="Group 11"/>
          <p:cNvGraphicFramePr>
            <a:graphicFrameLocks noGrp="1"/>
          </p:cNvGraphicFramePr>
          <p:nvPr/>
        </p:nvGraphicFramePr>
        <p:xfrm>
          <a:off x="914400" y="3048000"/>
          <a:ext cx="7886699" cy="2660651"/>
        </p:xfrm>
        <a:graphic>
          <a:graphicData uri="http://schemas.openxmlformats.org/drawingml/2006/table">
            <a:tbl>
              <a:tblPr/>
              <a:tblGrid>
                <a:gridCol w="2628444"/>
                <a:gridCol w="2629811"/>
                <a:gridCol w="2628444"/>
              </a:tblGrid>
              <a:tr h="887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happy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happier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happiest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jolly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jollier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jolliest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lazy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lazier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laziest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30" name="Rectangle 30"/>
          <p:cNvSpPr>
            <a:spLocks noChangeArrowheads="1"/>
          </p:cNvSpPr>
          <p:nvPr/>
        </p:nvSpPr>
        <p:spPr bwMode="auto">
          <a:xfrm>
            <a:off x="24078" y="2058988"/>
            <a:ext cx="93040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latin typeface="Verdana" pitchFamily="34" charset="0"/>
              </a:rPr>
              <a:t>To form the comparative or superlative of a </a:t>
            </a:r>
            <a:r>
              <a:rPr lang="en-US" sz="2400" b="1" dirty="0">
                <a:latin typeface="Verdana" pitchFamily="34" charset="0"/>
              </a:rPr>
              <a:t>two syllable word ending in y</a:t>
            </a:r>
            <a:r>
              <a:rPr lang="en-US" sz="2400" dirty="0">
                <a:latin typeface="Verdana" pitchFamily="34" charset="0"/>
              </a:rPr>
              <a:t>, change the y to </a:t>
            </a:r>
            <a:r>
              <a:rPr lang="en-US" sz="2400" dirty="0" err="1">
                <a:latin typeface="Verdana" pitchFamily="34" charset="0"/>
              </a:rPr>
              <a:t>i</a:t>
            </a:r>
            <a:r>
              <a:rPr lang="en-US" sz="2400" dirty="0">
                <a:latin typeface="Verdana" pitchFamily="34" charset="0"/>
              </a:rPr>
              <a:t>, then add -</a:t>
            </a:r>
            <a:r>
              <a:rPr lang="en-US" sz="2400" dirty="0" err="1">
                <a:latin typeface="Verdana" pitchFamily="34" charset="0"/>
              </a:rPr>
              <a:t>er</a:t>
            </a:r>
            <a:r>
              <a:rPr lang="en-US" sz="2400" dirty="0">
                <a:latin typeface="Verdana" pitchFamily="34" charset="0"/>
              </a:rPr>
              <a:t> OR -est.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Rule 5</a:t>
            </a:r>
            <a:r>
              <a:rPr lang="en-US" dirty="0"/>
              <a:t> 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9721270" y="13731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4818856" y="4845050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>
              <a:latin typeface="Arial" charset="0"/>
            </a:endParaRPr>
          </a:p>
          <a:p>
            <a:pPr algn="ctr" eaLnBrk="0" hangingPunct="0"/>
            <a:r>
              <a:rPr lang="en-US">
                <a:latin typeface="Arial" charset="0"/>
              </a:rPr>
              <a:t> </a:t>
            </a:r>
          </a:p>
        </p:txBody>
      </p:sp>
      <p:graphicFrame>
        <p:nvGraphicFramePr>
          <p:cNvPr id="52235" name="Group 11"/>
          <p:cNvGraphicFramePr>
            <a:graphicFrameLocks noGrp="1"/>
          </p:cNvGraphicFramePr>
          <p:nvPr/>
        </p:nvGraphicFramePr>
        <p:xfrm>
          <a:off x="1143000" y="3429000"/>
          <a:ext cx="7315199" cy="2590800"/>
        </p:xfrm>
        <a:graphic>
          <a:graphicData uri="http://schemas.openxmlformats.org/drawingml/2006/table">
            <a:tbl>
              <a:tblPr/>
              <a:tblGrid>
                <a:gridCol w="2437977"/>
                <a:gridCol w="2439245"/>
                <a:gridCol w="2437977"/>
              </a:tblGrid>
              <a:tr h="864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 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gentle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gentler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gentlest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simple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simpler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simplest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24078" y="1693863"/>
            <a:ext cx="930407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latin typeface="Verdana" pitchFamily="34" charset="0"/>
              </a:rPr>
              <a:t>To form the comparative or superlative of a </a:t>
            </a:r>
            <a:r>
              <a:rPr lang="en-US" sz="2400" b="1" dirty="0">
                <a:latin typeface="Verdana" pitchFamily="34" charset="0"/>
              </a:rPr>
              <a:t>two syllable word ending </a:t>
            </a:r>
            <a:r>
              <a:rPr lang="en-US" sz="2400" b="1" dirty="0" smtClean="0">
                <a:latin typeface="Verdana" pitchFamily="34" charset="0"/>
              </a:rPr>
              <a:t>in a </a:t>
            </a:r>
            <a:r>
              <a:rPr lang="en-US" sz="2400" b="1" dirty="0">
                <a:latin typeface="Verdana" pitchFamily="34" charset="0"/>
              </a:rPr>
              <a:t>vowel-sound that is not stressed</a:t>
            </a:r>
            <a:r>
              <a:rPr lang="en-US" sz="2400" dirty="0">
                <a:latin typeface="Verdana" pitchFamily="34" charset="0"/>
              </a:rPr>
              <a:t> then add -</a:t>
            </a:r>
            <a:r>
              <a:rPr lang="en-US" sz="2400" dirty="0" err="1">
                <a:latin typeface="Verdana" pitchFamily="34" charset="0"/>
              </a:rPr>
              <a:t>er</a:t>
            </a:r>
            <a:r>
              <a:rPr lang="en-US" sz="2400" dirty="0">
                <a:latin typeface="Verdana" pitchFamily="34" charset="0"/>
              </a:rPr>
              <a:t> OR -est. </a:t>
            </a:r>
          </a:p>
          <a:p>
            <a:pPr algn="l"/>
            <a:r>
              <a:rPr lang="en-US" sz="2400" dirty="0">
                <a:latin typeface="Verdana" pitchFamily="34" charset="0"/>
              </a:rPr>
              <a:t>Adjectives ending in –le, -</a:t>
            </a:r>
            <a:r>
              <a:rPr lang="en-US" sz="2400" dirty="0" err="1">
                <a:latin typeface="Verdana" pitchFamily="34" charset="0"/>
              </a:rPr>
              <a:t>ow</a:t>
            </a:r>
            <a:r>
              <a:rPr lang="en-US" sz="2400" dirty="0">
                <a:latin typeface="Verdana" pitchFamily="34" charset="0"/>
              </a:rPr>
              <a:t>, </a:t>
            </a:r>
            <a:r>
              <a:rPr lang="en-US" sz="2400" dirty="0" err="1">
                <a:latin typeface="Verdana" pitchFamily="34" charset="0"/>
              </a:rPr>
              <a:t>er</a:t>
            </a:r>
            <a:r>
              <a:rPr lang="en-US" sz="2400" dirty="0">
                <a:latin typeface="Verdana" pitchFamily="34" charset="0"/>
              </a:rPr>
              <a:t> frequently take –</a:t>
            </a:r>
            <a:r>
              <a:rPr lang="en-US" sz="2400" dirty="0" err="1">
                <a:latin typeface="Verdana" pitchFamily="34" charset="0"/>
              </a:rPr>
              <a:t>er</a:t>
            </a:r>
            <a:r>
              <a:rPr lang="en-US" sz="2400" dirty="0">
                <a:latin typeface="Verdana" pitchFamily="34" charset="0"/>
              </a:rPr>
              <a:t> and –est.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304800"/>
            <a:ext cx="8553450" cy="1295400"/>
          </a:xfrm>
        </p:spPr>
        <p:txBody>
          <a:bodyPr/>
          <a:lstStyle/>
          <a:p>
            <a:pPr algn="ctr"/>
            <a:r>
              <a:rPr lang="en-US" sz="3200" b="1" dirty="0"/>
              <a:t>Rules at a Glance</a:t>
            </a:r>
            <a:r>
              <a:rPr lang="en-US" sz="3200" dirty="0"/>
              <a:t> </a:t>
            </a:r>
          </a:p>
        </p:txBody>
      </p:sp>
      <p:graphicFrame>
        <p:nvGraphicFramePr>
          <p:cNvPr id="53618" name="Group 3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613900"/>
              </p:ext>
            </p:extLst>
          </p:nvPr>
        </p:nvGraphicFramePr>
        <p:xfrm>
          <a:off x="0" y="609600"/>
          <a:ext cx="9906000" cy="5760720"/>
        </p:xfrm>
        <a:graphic>
          <a:graphicData uri="http://schemas.openxmlformats.org/drawingml/2006/table">
            <a:tbl>
              <a:tblPr/>
              <a:tblGrid>
                <a:gridCol w="3302000"/>
                <a:gridCol w="3302000"/>
                <a:gridCol w="33020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Adjective form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Only one syllable, with more than one vowel or more than one consonant at the end. Examples: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light, neat, fast, tall, neat, deep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-er: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lighter, neater, faster, taller, neater, deeper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-est: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lightest, neatest, fastest, tallest. neatest, deepest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Only one syllable, ending in E. Examples: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wide, fine, cute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-r: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wider, finer, cuter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-st: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widest, finest, cutest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Only one syllable, with one vowel and one consonant at the end. Examples: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hot, big, fat, sad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Double the consonant, and add -er: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hotter, bigger, fatter, sadder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Double the consonant, and add -est: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hottest, biggest, fattest, saddest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Two syllables, ending in Y. Examples: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happy, silly, lonely, jolly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Change y to i, then add -er: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happier, sillier, lonelier, jollier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Change y to i, then add -est: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happiest, silliest, loneliest, jolliest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two syllable word ending in a vowel-sound that is not stressed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yellow, simple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-er: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yellower, simpler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Add -est: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yellower, simpler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Two syllables or more, not ending in Y. Examples: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modern, interesting, beautiful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Use more before the adjective: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 modern, more interesting, more beautiful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Use most before the adjective: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 modern, most interesting, most beautiful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400" name="Rectangle 152"/>
          <p:cNvSpPr>
            <a:spLocks noChangeArrowheads="1"/>
          </p:cNvSpPr>
          <p:nvPr/>
        </p:nvSpPr>
        <p:spPr bwMode="auto">
          <a:xfrm>
            <a:off x="841881" y="5224464"/>
            <a:ext cx="2295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000">
                <a:latin typeface="Verdana" pitchFamily="34" charset="0"/>
              </a:rPr>
              <a:t> </a:t>
            </a: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8420100" cy="1462088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Verdana" pitchFamily="34" charset="0"/>
              </a:rPr>
              <a:t>NOTE:</a:t>
            </a:r>
            <a:r>
              <a:rPr lang="en-US" sz="2400" dirty="0" smtClean="0">
                <a:latin typeface="Verdana" pitchFamily="34" charset="0"/>
              </a:rPr>
              <a:t> Like </a:t>
            </a:r>
            <a:r>
              <a:rPr lang="en-US" sz="2400" dirty="0">
                <a:latin typeface="Verdana" pitchFamily="34" charset="0"/>
              </a:rPr>
              <a:t>adjectives some </a:t>
            </a:r>
            <a:r>
              <a:rPr lang="en-US" sz="2400" b="1" u="sng" dirty="0">
                <a:latin typeface="Verdana" pitchFamily="34" charset="0"/>
              </a:rPr>
              <a:t>adverbs</a:t>
            </a:r>
            <a:r>
              <a:rPr lang="en-US" sz="2400" dirty="0">
                <a:latin typeface="Verdana" pitchFamily="34" charset="0"/>
              </a:rPr>
              <a:t> can </a:t>
            </a:r>
            <a:br>
              <a:rPr lang="en-US" sz="2400" dirty="0">
                <a:latin typeface="Verdana" pitchFamily="34" charset="0"/>
              </a:rPr>
            </a:br>
            <a:r>
              <a:rPr lang="en-US" sz="2400" dirty="0" smtClean="0">
                <a:latin typeface="Verdana" pitchFamily="34" charset="0"/>
              </a:rPr>
              <a:t>             take </a:t>
            </a:r>
            <a:r>
              <a:rPr lang="en-US" sz="2400" dirty="0">
                <a:latin typeface="Verdana" pitchFamily="34" charset="0"/>
              </a:rPr>
              <a:t>comparative and superlative </a:t>
            </a:r>
            <a:r>
              <a:rPr lang="en-US" sz="2400" dirty="0" smtClean="0">
                <a:latin typeface="Verdana" pitchFamily="34" charset="0"/>
              </a:rPr>
              <a:t>        			forms</a:t>
            </a:r>
            <a:r>
              <a:rPr lang="en-US" sz="2400" dirty="0">
                <a:latin typeface="Verdana" pitchFamily="34" charset="0"/>
              </a:rPr>
              <a:t>, with -</a:t>
            </a:r>
            <a:r>
              <a:rPr lang="en-US" sz="2400" dirty="0" err="1">
                <a:latin typeface="Verdana" pitchFamily="34" charset="0"/>
              </a:rPr>
              <a:t>er</a:t>
            </a:r>
            <a:r>
              <a:rPr lang="en-US" sz="2400" dirty="0">
                <a:latin typeface="Verdana" pitchFamily="34" charset="0"/>
              </a:rPr>
              <a:t> and -</a:t>
            </a:r>
            <a:r>
              <a:rPr lang="en-US" sz="2400" dirty="0" err="1">
                <a:latin typeface="Verdana" pitchFamily="34" charset="0"/>
              </a:rPr>
              <a:t>est</a:t>
            </a:r>
            <a:r>
              <a:rPr lang="en-US" sz="2400" dirty="0">
                <a:latin typeface="Verdana" pitchFamily="34" charset="0"/>
              </a:rPr>
              <a:t>:  </a:t>
            </a:r>
            <a:r>
              <a:rPr lang="en-US" sz="4000" dirty="0"/>
              <a:t>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3810000"/>
            <a:ext cx="8420100" cy="41148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Sally works </a:t>
            </a:r>
            <a:r>
              <a:rPr lang="en-US" u="sng" dirty="0"/>
              <a:t>hard</a:t>
            </a:r>
            <a:r>
              <a:rPr lang="en-US" dirty="0"/>
              <a:t>.</a:t>
            </a:r>
          </a:p>
          <a:p>
            <a:pPr algn="l">
              <a:buFontTx/>
              <a:buNone/>
            </a:pPr>
            <a:r>
              <a:rPr lang="en-US" dirty="0"/>
              <a:t>Steve works hard</a:t>
            </a:r>
            <a:r>
              <a:rPr lang="en-US" b="1" u="sng" dirty="0"/>
              <a:t>er</a:t>
            </a:r>
            <a:r>
              <a:rPr lang="en-US" dirty="0"/>
              <a:t> </a:t>
            </a:r>
            <a:r>
              <a:rPr lang="en-US" b="1" u="sng" dirty="0"/>
              <a:t>than</a:t>
            </a:r>
            <a:r>
              <a:rPr lang="en-US" dirty="0"/>
              <a:t> Sally</a:t>
            </a:r>
          </a:p>
          <a:p>
            <a:pPr algn="l">
              <a:buFontTx/>
              <a:buNone/>
            </a:pPr>
            <a:r>
              <a:rPr lang="en-US" dirty="0"/>
              <a:t>Kathy and Sue work </a:t>
            </a:r>
            <a:r>
              <a:rPr lang="en-US" b="1" u="sng" dirty="0"/>
              <a:t>the</a:t>
            </a:r>
            <a:r>
              <a:rPr lang="en-US" dirty="0"/>
              <a:t> hard</a:t>
            </a:r>
            <a:r>
              <a:rPr lang="en-US" b="1" u="sng" dirty="0"/>
              <a:t>est</a:t>
            </a:r>
            <a:r>
              <a:rPr lang="en-US" dirty="0"/>
              <a:t> of all.</a:t>
            </a:r>
          </a:p>
        </p:txBody>
      </p:sp>
      <p:pic>
        <p:nvPicPr>
          <p:cNvPr id="55302" name="Picture 6" descr="wor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057401"/>
            <a:ext cx="2311400" cy="1946275"/>
          </a:xfrm>
          <a:prstGeom prst="rect">
            <a:avLst/>
          </a:prstGeom>
          <a:noFill/>
        </p:spPr>
      </p:pic>
      <p:pic>
        <p:nvPicPr>
          <p:cNvPr id="55304" name="Picture 8" descr="work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7300" y="1981200"/>
            <a:ext cx="2476500" cy="2027238"/>
          </a:xfrm>
          <a:prstGeom prst="rect">
            <a:avLst/>
          </a:prstGeom>
          <a:noFill/>
        </p:spPr>
      </p:pic>
      <p:pic>
        <p:nvPicPr>
          <p:cNvPr id="55306" name="Picture 10" descr="work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9100" y="1841501"/>
            <a:ext cx="2393950" cy="20859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3886200"/>
            <a:ext cx="8420100" cy="2209800"/>
          </a:xfrm>
        </p:spPr>
        <p:txBody>
          <a:bodyPr/>
          <a:lstStyle/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The bird sings </a:t>
            </a:r>
            <a:r>
              <a:rPr lang="en-US" u="sng" dirty="0"/>
              <a:t>loudly</a:t>
            </a:r>
            <a:r>
              <a:rPr lang="en-US" dirty="0"/>
              <a:t>.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The moose sang louder than the bird.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Pete sang the loudest of them all.</a:t>
            </a:r>
          </a:p>
        </p:txBody>
      </p:sp>
      <p:pic>
        <p:nvPicPr>
          <p:cNvPr id="56326" name="Picture 6" descr="lou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1" y="1600201"/>
            <a:ext cx="1745589" cy="1914525"/>
          </a:xfrm>
          <a:prstGeom prst="rect">
            <a:avLst/>
          </a:prstGeom>
          <a:noFill/>
        </p:spPr>
      </p:pic>
      <p:pic>
        <p:nvPicPr>
          <p:cNvPr id="56328" name="Picture 8" descr="loud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1524000"/>
            <a:ext cx="2393950" cy="2038350"/>
          </a:xfrm>
          <a:prstGeom prst="rect">
            <a:avLst/>
          </a:prstGeom>
          <a:noFill/>
        </p:spPr>
      </p:pic>
      <p:graphicFrame>
        <p:nvGraphicFramePr>
          <p:cNvPr id="56406" name="Group 86"/>
          <p:cNvGraphicFramePr>
            <a:graphicFrameLocks noGrp="1"/>
          </p:cNvGraphicFramePr>
          <p:nvPr/>
        </p:nvGraphicFramePr>
        <p:xfrm>
          <a:off x="4069027" y="-4799013"/>
          <a:ext cx="676911" cy="16169640"/>
        </p:xfrm>
        <a:graphic>
          <a:graphicData uri="http://schemas.openxmlformats.org/drawingml/2006/table">
            <a:tbl>
              <a:tblPr/>
              <a:tblGrid>
                <a:gridCol w="225637"/>
                <a:gridCol w="225637"/>
                <a:gridCol w="225637"/>
              </a:tblGrid>
              <a:tr h="211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n-US" sz="1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                                             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loud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louder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loudest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6410" name="Picture 9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6750" y="1447800"/>
            <a:ext cx="23939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412" name="Picture 92" descr="loud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1" y="1295400"/>
            <a:ext cx="2089547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List of Adverbs in Which -</a:t>
            </a:r>
            <a:r>
              <a:rPr lang="en-US" sz="4000" dirty="0" err="1"/>
              <a:t>er</a:t>
            </a:r>
            <a:r>
              <a:rPr lang="en-US" sz="4000" dirty="0"/>
              <a:t> and -</a:t>
            </a:r>
            <a:r>
              <a:rPr lang="en-US" sz="4000" dirty="0" err="1"/>
              <a:t>est</a:t>
            </a:r>
            <a:r>
              <a:rPr lang="en-US" sz="4000" dirty="0"/>
              <a:t> May Be Added </a:t>
            </a:r>
          </a:p>
        </p:txBody>
      </p:sp>
      <p:graphicFrame>
        <p:nvGraphicFramePr>
          <p:cNvPr id="57411" name="Group 67"/>
          <p:cNvGraphicFramePr>
            <a:graphicFrameLocks noGrp="1"/>
          </p:cNvGraphicFramePr>
          <p:nvPr>
            <p:ph type="tbl" idx="1"/>
          </p:nvPr>
        </p:nvGraphicFramePr>
        <p:xfrm>
          <a:off x="609600" y="1676400"/>
          <a:ext cx="8420100" cy="4114802"/>
        </p:xfrm>
        <a:graphic>
          <a:graphicData uri="http://schemas.openxmlformats.org/drawingml/2006/table">
            <a:tbl>
              <a:tblPr/>
              <a:tblGrid>
                <a:gridCol w="2806700"/>
                <a:gridCol w="2806700"/>
                <a:gridCol w="2806700"/>
              </a:tblGrid>
              <a:tr h="833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Adverb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fast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faster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fastest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slow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slower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slowest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quick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quicker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quickest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early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earlier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earliest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bright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brighter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brightest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high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higher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highest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However, the </a:t>
            </a:r>
            <a:r>
              <a:rPr lang="en-US" sz="2800" u="sng" dirty="0"/>
              <a:t>majority of adverbs </a:t>
            </a:r>
            <a:r>
              <a:rPr lang="en-US" sz="2800" dirty="0"/>
              <a:t>do not take these endings. Instead, they form the comparative using </a:t>
            </a:r>
            <a:r>
              <a:rPr lang="en-US" sz="2800" i="1" u="sng" dirty="0"/>
              <a:t>more</a:t>
            </a:r>
            <a:r>
              <a:rPr lang="en-US" sz="2800" i="1" dirty="0"/>
              <a:t> </a:t>
            </a:r>
            <a:r>
              <a:rPr lang="en-US" sz="2800" dirty="0"/>
              <a:t>and the superlative using </a:t>
            </a:r>
            <a:r>
              <a:rPr lang="en-US" sz="2800" i="1" u="sng" dirty="0"/>
              <a:t>most</a:t>
            </a:r>
            <a:r>
              <a:rPr lang="en-US" sz="2800" dirty="0"/>
              <a:t>:  </a:t>
            </a:r>
            <a:r>
              <a:rPr lang="en-US" sz="4000" dirty="0"/>
              <a:t> </a:t>
            </a:r>
          </a:p>
        </p:txBody>
      </p:sp>
      <p:graphicFrame>
        <p:nvGraphicFramePr>
          <p:cNvPr id="59440" name="Group 4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83329801"/>
              </p:ext>
            </p:extLst>
          </p:nvPr>
        </p:nvGraphicFramePr>
        <p:xfrm>
          <a:off x="762000" y="2057400"/>
          <a:ext cx="8420100" cy="4114800"/>
        </p:xfrm>
        <a:graphic>
          <a:graphicData uri="http://schemas.openxmlformats.org/drawingml/2006/table">
            <a:tbl>
              <a:tblPr/>
              <a:tblGrid>
                <a:gridCol w="2168658"/>
                <a:gridCol w="3142059"/>
                <a:gridCol w="3109383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Adverb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recently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 recently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 recently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effectively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 effectively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 effectively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frequently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 frequently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 frequently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/>
          <a:p>
            <a:pPr algn="l"/>
            <a:r>
              <a:rPr lang="en-US" sz="4000" b="1" dirty="0"/>
              <a:t>Irregular Comparative and Superlative Adjectives and Adverbs</a:t>
            </a:r>
            <a:r>
              <a:rPr lang="en-US" sz="4000" dirty="0"/>
              <a:t>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915400" cy="4525963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Some comparative and superlative forms are irregular and do not follow any rules or patterns. These must be</a:t>
            </a:r>
            <a:r>
              <a:rPr lang="en-US" u="sng" dirty="0"/>
              <a:t> memorized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Irregular Adverbs</a:t>
            </a:r>
            <a:r>
              <a:rPr lang="en-US" dirty="0"/>
              <a:t> </a:t>
            </a:r>
          </a:p>
        </p:txBody>
      </p:sp>
      <p:graphicFrame>
        <p:nvGraphicFramePr>
          <p:cNvPr id="66620" name="Group 60"/>
          <p:cNvGraphicFramePr>
            <a:graphicFrameLocks noGrp="1"/>
          </p:cNvGraphicFramePr>
          <p:nvPr>
            <p:ph type="tbl" idx="1"/>
          </p:nvPr>
        </p:nvGraphicFramePr>
        <p:xfrm>
          <a:off x="838200" y="1447800"/>
          <a:ext cx="8420101" cy="4114800"/>
        </p:xfrm>
        <a:graphic>
          <a:graphicData uri="http://schemas.openxmlformats.org/drawingml/2006/table">
            <a:tbl>
              <a:tblPr/>
              <a:tblGrid>
                <a:gridCol w="1802342"/>
                <a:gridCol w="3453342"/>
                <a:gridCol w="3164417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badly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worse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much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little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less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least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much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well 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better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best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Irregular Adjectives</a:t>
            </a:r>
            <a:r>
              <a:rPr lang="en-US" dirty="0"/>
              <a:t> </a:t>
            </a:r>
          </a:p>
        </p:txBody>
      </p:sp>
      <p:graphicFrame>
        <p:nvGraphicFramePr>
          <p:cNvPr id="68674" name="Group 66"/>
          <p:cNvGraphicFramePr>
            <a:graphicFrameLocks noGrp="1"/>
          </p:cNvGraphicFramePr>
          <p:nvPr>
            <p:ph type="tbl" idx="1"/>
          </p:nvPr>
        </p:nvGraphicFramePr>
        <p:xfrm>
          <a:off x="914400" y="1524000"/>
          <a:ext cx="8420101" cy="4114800"/>
        </p:xfrm>
        <a:graphic>
          <a:graphicData uri="http://schemas.openxmlformats.org/drawingml/2006/table">
            <a:tbl>
              <a:tblPr/>
              <a:tblGrid>
                <a:gridCol w="1802342"/>
                <a:gridCol w="3453342"/>
                <a:gridCol w="3164417"/>
              </a:tblGrid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good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better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bad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worse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much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little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less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least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farther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farthest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old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older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elder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oldest</a:t>
                      </a:r>
                      <a:b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eldest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1BB5E-70AD-42E3-A80B-F85B3EF1294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</a:t>
            </a:r>
            <a:br>
              <a:rPr lang="en-US" dirty="0"/>
            </a:br>
            <a:endParaRPr 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en-US" dirty="0" smtClean="0"/>
          </a:p>
          <a:p>
            <a:pPr algn="l"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algn="l"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Nathalie </a:t>
            </a:r>
            <a:r>
              <a:rPr lang="en-US" dirty="0"/>
              <a:t>made </a:t>
            </a:r>
            <a:r>
              <a:rPr lang="en-US" dirty="0" smtClean="0"/>
              <a:t>a </a:t>
            </a:r>
            <a:r>
              <a:rPr lang="en-US" b="1" dirty="0" smtClean="0"/>
              <a:t>good </a:t>
            </a:r>
            <a:r>
              <a:rPr lang="en-US" dirty="0"/>
              <a:t>stew.</a:t>
            </a:r>
          </a:p>
          <a:p>
            <a:pPr algn="l">
              <a:buFontTx/>
              <a:buNone/>
            </a:pPr>
            <a:r>
              <a:rPr lang="en-US" dirty="0" smtClean="0"/>
              <a:t>    Molly's </a:t>
            </a:r>
            <a:r>
              <a:rPr lang="en-US" dirty="0"/>
              <a:t>stew was </a:t>
            </a:r>
            <a:r>
              <a:rPr lang="en-US" b="1" dirty="0"/>
              <a:t>better</a:t>
            </a:r>
            <a:r>
              <a:rPr lang="en-US" dirty="0"/>
              <a:t> than </a:t>
            </a:r>
            <a:r>
              <a:rPr lang="en-US" dirty="0" smtClean="0"/>
              <a:t>Nathalie’s .</a:t>
            </a:r>
            <a:endParaRPr lang="en-US" dirty="0"/>
          </a:p>
          <a:p>
            <a:pPr algn="l">
              <a:buFontTx/>
              <a:buNone/>
            </a:pPr>
            <a:r>
              <a:rPr lang="en-US" dirty="0" smtClean="0"/>
              <a:t>    Ezra </a:t>
            </a:r>
            <a:r>
              <a:rPr lang="en-US" dirty="0"/>
              <a:t>made the </a:t>
            </a:r>
            <a:r>
              <a:rPr lang="en-US" b="1" dirty="0"/>
              <a:t>best </a:t>
            </a:r>
            <a:r>
              <a:rPr lang="en-US" dirty="0"/>
              <a:t>stew of all.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1107</Words>
  <Application>Microsoft Office PowerPoint</Application>
  <PresentationFormat>A4 Paper (210x297 mm)</PresentationFormat>
  <Paragraphs>368</Paragraphs>
  <Slides>33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 Black</vt:lpstr>
      <vt:lpstr>AYM Wadiy S_U normal.</vt:lpstr>
      <vt:lpstr>Calibri</vt:lpstr>
      <vt:lpstr>Times New Roman</vt:lpstr>
      <vt:lpstr>Trebuchet MS</vt:lpstr>
      <vt:lpstr>Verdana</vt:lpstr>
      <vt:lpstr>Wingdings</vt:lpstr>
      <vt:lpstr>Office Theme</vt:lpstr>
      <vt:lpstr>PowerPoint Presentation</vt:lpstr>
      <vt:lpstr>PowerPoint Presentation</vt:lpstr>
      <vt:lpstr>Elements of the lecture</vt:lpstr>
      <vt:lpstr>Contents</vt:lpstr>
      <vt:lpstr>What is a noun?</vt:lpstr>
      <vt:lpstr>What is an adjective?</vt:lpstr>
      <vt:lpstr>Examples of Adjectives</vt:lpstr>
      <vt:lpstr>PowerPoint Presentation</vt:lpstr>
      <vt:lpstr>What is a syllable?</vt:lpstr>
      <vt:lpstr>Syllables – examples</vt:lpstr>
      <vt:lpstr>PowerPoint Presentation</vt:lpstr>
      <vt:lpstr>What is a “comparative form”?</vt:lpstr>
      <vt:lpstr>“Comparative form”?</vt:lpstr>
      <vt:lpstr>Change of ‘y’ into ‘i’</vt:lpstr>
      <vt:lpstr>What is a “superlative form”?</vt:lpstr>
      <vt:lpstr>“Superlative form”?</vt:lpstr>
      <vt:lpstr>Summary comparison</vt:lpstr>
      <vt:lpstr>PowerPoint Presentation</vt:lpstr>
      <vt:lpstr>Rule 1 </vt:lpstr>
      <vt:lpstr>Rule 2 </vt:lpstr>
      <vt:lpstr>Rule 3 </vt:lpstr>
      <vt:lpstr>Rule 4 </vt:lpstr>
      <vt:lpstr>Rule 5 </vt:lpstr>
      <vt:lpstr>Rules at a Glance </vt:lpstr>
      <vt:lpstr>NOTE: Like adjectives some adverbs can               take comparative and superlative            forms, with -er and -est:   </vt:lpstr>
      <vt:lpstr>PowerPoint Presentation</vt:lpstr>
      <vt:lpstr>List of Adverbs in Which -er and -est May Be Added </vt:lpstr>
      <vt:lpstr>However, the majority of adverbs do not take these endings. Instead, they form the comparative using more and the superlative using most:   </vt:lpstr>
      <vt:lpstr>Irregular Comparative and Superlative Adjectives and Adverbs </vt:lpstr>
      <vt:lpstr>Irregular Adverbs </vt:lpstr>
      <vt:lpstr>Irregular Adjectives </vt:lpstr>
      <vt:lpstr>Example: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146</cp:revision>
  <dcterms:created xsi:type="dcterms:W3CDTF">2009-10-14T19:14:34Z</dcterms:created>
  <dcterms:modified xsi:type="dcterms:W3CDTF">2015-03-17T09:04:15Z</dcterms:modified>
</cp:coreProperties>
</file>