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ctiveX/activeX1.xml" ContentType="application/vnd.ms-office.activeX+xml"/>
  <Override PartName="/ppt/activeX/activeX2.xml" ContentType="application/vnd.ms-office.activeX+xml"/>
  <Override PartName="/ppt/activeX/activeX3.xml" ContentType="application/vnd.ms-office.activeX+xml"/>
  <Override PartName="/ppt/activeX/activeX4.xml" ContentType="application/vnd.ms-office.activeX+xml"/>
  <Override PartName="/ppt/activeX/activeX5.xml" ContentType="application/vnd.ms-office.activeX+xml"/>
  <Override PartName="/ppt/activeX/activeX6.xml" ContentType="application/vnd.ms-office.activeX+xml"/>
  <Override PartName="/ppt/activeX/activeX7.xml" ContentType="application/vnd.ms-office.activeX+xml"/>
  <Override PartName="/ppt/activeX/activeX8.xml" ContentType="application/vnd.ms-office.activeX+xml"/>
  <Override PartName="/ppt/activeX/activeX9.xml" ContentType="application/vnd.ms-office.activeX+xml"/>
  <Override PartName="/ppt/activeX/activeX10.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301" r:id="rId3"/>
    <p:sldId id="326" r:id="rId4"/>
    <p:sldId id="350" r:id="rId5"/>
    <p:sldId id="351" r:id="rId6"/>
    <p:sldId id="352" r:id="rId7"/>
    <p:sldId id="353" r:id="rId8"/>
    <p:sldId id="328" r:id="rId9"/>
    <p:sldId id="329" r:id="rId10"/>
    <p:sldId id="330" r:id="rId11"/>
    <p:sldId id="331" r:id="rId12"/>
    <p:sldId id="332" r:id="rId13"/>
    <p:sldId id="333" r:id="rId14"/>
    <p:sldId id="334" r:id="rId15"/>
    <p:sldId id="335" r:id="rId16"/>
    <p:sldId id="336" r:id="rId17"/>
    <p:sldId id="337" r:id="rId18"/>
    <p:sldId id="347" r:id="rId19"/>
    <p:sldId id="348" r:id="rId20"/>
    <p:sldId id="338" r:id="rId21"/>
    <p:sldId id="341" r:id="rId22"/>
    <p:sldId id="339" r:id="rId23"/>
    <p:sldId id="340" r:id="rId24"/>
    <p:sldId id="342" r:id="rId25"/>
    <p:sldId id="343" r:id="rId26"/>
    <p:sldId id="344" r:id="rId27"/>
    <p:sldId id="345" r:id="rId28"/>
    <p:sldId id="349" r:id="rId29"/>
    <p:sldId id="354" r:id="rId30"/>
    <p:sldId id="359" r:id="rId31"/>
    <p:sldId id="355" r:id="rId32"/>
    <p:sldId id="356" r:id="rId33"/>
    <p:sldId id="357" r:id="rId34"/>
    <p:sldId id="358" r:id="rId35"/>
    <p:sldId id="299" r:id="rId3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87" d="100"/>
          <a:sy n="87" d="100"/>
        </p:scale>
        <p:origin x="882"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activeX/activeX1.xml><?xml version="1.0" encoding="utf-8"?>
<ax:ocx xmlns:ax="http://schemas.microsoft.com/office/2006/activeX" xmlns:r="http://schemas.openxmlformats.org/officeDocument/2006/relationships" ax:classid="{5512D11A-5CC6-11CF-8D67-00AA00BDCE1D}"/>
</file>

<file path=ppt/activeX/activeX2.xml><?xml version="1.0" encoding="utf-8"?>
<ax:ocx xmlns:ax="http://schemas.microsoft.com/office/2006/activeX" xmlns:r="http://schemas.openxmlformats.org/officeDocument/2006/relationships" ax:classid="{5512D11A-5CC6-11CF-8D67-00AA00BDCE1D}"/>
</file>

<file path=ppt/activeX/activeX3.xml><?xml version="1.0" encoding="utf-8"?>
<ax:ocx xmlns:ax="http://schemas.microsoft.com/office/2006/activeX" xmlns:r="http://schemas.openxmlformats.org/officeDocument/2006/relationships" ax:classid="{5512D11A-5CC6-11CF-8D67-00AA00BDCE1D}"/>
</file>

<file path=ppt/activeX/activeX4.xml><?xml version="1.0" encoding="utf-8"?>
<ax:ocx xmlns:ax="http://schemas.microsoft.com/office/2006/activeX" xmlns:r="http://schemas.openxmlformats.org/officeDocument/2006/relationships" ax:classid="{5512D11A-5CC6-11CF-8D67-00AA00BDCE1D}"/>
</file>

<file path=ppt/activeX/activeX5.xml><?xml version="1.0" encoding="utf-8"?>
<ax:ocx xmlns:ax="http://schemas.microsoft.com/office/2006/activeX" xmlns:r="http://schemas.openxmlformats.org/officeDocument/2006/relationships" ax:classid="{5512D11A-5CC6-11CF-8D67-00AA00BDCE1D}"/>
</file>

<file path=ppt/activeX/activeX6.xml><?xml version="1.0" encoding="utf-8"?>
<ax:ocx xmlns:ax="http://schemas.microsoft.com/office/2006/activeX" xmlns:r="http://schemas.openxmlformats.org/officeDocument/2006/relationships" ax:classid="{5512D11A-5CC6-11CF-8D67-00AA00BDCE1D}"/>
</file>

<file path=ppt/activeX/activeX7.xml><?xml version="1.0" encoding="utf-8"?>
<ax:ocx xmlns:ax="http://schemas.microsoft.com/office/2006/activeX" xmlns:r="http://schemas.openxmlformats.org/officeDocument/2006/relationships" ax:classid="{5512D11A-5CC6-11CF-8D67-00AA00BDCE1D}"/>
</file>

<file path=ppt/activeX/activeX8.xml><?xml version="1.0" encoding="utf-8"?>
<ax:ocx xmlns:ax="http://schemas.microsoft.com/office/2006/activeX" xmlns:r="http://schemas.openxmlformats.org/officeDocument/2006/relationships" ax:classid="{5512D11A-5CC6-11CF-8D67-00AA00BDCE1D}"/>
</file>

<file path=ppt/activeX/activeX9.xml><?xml version="1.0" encoding="utf-8"?>
<ax:ocx xmlns:ax="http://schemas.microsoft.com/office/2006/activeX" xmlns:r="http://schemas.openxmlformats.org/officeDocument/2006/relationships" ax:classid="{5512D11A-5CC6-11CF-8D67-00AA00BDCE1D}"/>
</file>

<file path=ppt/activeX/activeX10.xml><?xml version="1.0" encoding="utf-8"?>
<ax:ocx xmlns:ax="http://schemas.microsoft.com/office/2006/activeX" xmlns:r="http://schemas.openxmlformats.org/officeDocument/2006/relationships" ax:classid="{5512D11A-5CC6-11CF-8D67-00AA00BDCE1D}"/>
</file>

<file path=ppt/drawings/_rels/vmlDrawing1.v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wmf"/><Relationship Id="rId7" Type="http://schemas.openxmlformats.org/officeDocument/2006/relationships/image" Target="../media/image10.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10" Type="http://schemas.openxmlformats.org/officeDocument/2006/relationships/image" Target="../media/image13.wmf"/><Relationship Id="rId4" Type="http://schemas.openxmlformats.org/officeDocument/2006/relationships/image" Target="../media/image7.wmf"/><Relationship Id="rId9"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3/30/2015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4857452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5CF482-D308-4864-8D20-6A044E2E47EE}" type="slidenum">
              <a:rPr lang="en-US"/>
              <a:pPr/>
              <a:t>8</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18768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873D15-1604-4005-977F-E2B44154C2B8}" type="slidenum">
              <a:rPr lang="en-US"/>
              <a:pPr/>
              <a:t>9</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01484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44D30-4F43-4E63-9965-01CAEC0FD1FE}" type="slidenum">
              <a:rPr lang="en-US"/>
              <a:pPr/>
              <a:t>10</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20742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9B0259-005F-49BE-9562-61F50C4C6EA3}" type="slidenum">
              <a:rPr lang="en-US"/>
              <a:pPr/>
              <a:t>11</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04885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D692CF-3CF3-487A-9F22-4C74CDDDFA36}" type="slidenum">
              <a:rPr lang="en-US"/>
              <a:pPr/>
              <a:t>12</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53161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947792-5549-4B22-9D98-6E68F46CF4E0}" type="slidenum">
              <a:rPr lang="en-US"/>
              <a:pPr/>
              <a:t>13</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80210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10C485-8611-43EB-9F61-92C0C449DC0F}" type="slidenum">
              <a:rPr lang="en-US"/>
              <a:pPr/>
              <a:t>14</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05135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10DB8E-8348-463D-994E-5B595F4C3A1A}" type="slidenum">
              <a:rPr lang="en-US"/>
              <a:pPr/>
              <a:t>15</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41377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E9A588-DD91-4F18-9BED-EF26994800CE}" type="slidenum">
              <a:rPr lang="en-US"/>
              <a:pPr/>
              <a:t>16</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96325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DCEB25-C121-4690-B2FA-85BBE630322C}" type="slidenum">
              <a:rPr lang="en-US"/>
              <a:pPr/>
              <a:t>17</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10115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2950" y="152400"/>
            <a:ext cx="7443258" cy="1600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42950" y="1828800"/>
            <a:ext cx="4086225"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4275" y="1828800"/>
            <a:ext cx="4086225"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485900" y="6248400"/>
            <a:ext cx="206375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852333" y="6248400"/>
            <a:ext cx="31369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7278158" y="6248400"/>
            <a:ext cx="2063750" cy="457200"/>
          </a:xfrm>
        </p:spPr>
        <p:txBody>
          <a:bodyPr/>
          <a:lstStyle>
            <a:lvl1pPr>
              <a:defRPr/>
            </a:lvl1pPr>
          </a:lstStyle>
          <a:p>
            <a:fld id="{5CC5BE6F-E922-4099-8904-D673D4A9D677}" type="slidenum">
              <a:rPr lang="en-US"/>
              <a:pPr/>
              <a:t>‹#›</a:t>
            </a:fld>
            <a:endParaRPr lang="en-US"/>
          </a:p>
        </p:txBody>
      </p:sp>
    </p:spTree>
  </p:cSld>
  <p:clrMapOvr>
    <a:masterClrMapping/>
  </p:clrMapOvr>
  <p:transition>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42950" y="152400"/>
            <a:ext cx="7443258" cy="1600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42950" y="1828800"/>
            <a:ext cx="8337550" cy="3657600"/>
          </a:xfrm>
        </p:spPr>
        <p:txBody>
          <a:bodyPr/>
          <a:lstStyle/>
          <a:p>
            <a:endParaRPr lang="en-US"/>
          </a:p>
        </p:txBody>
      </p:sp>
      <p:sp>
        <p:nvSpPr>
          <p:cNvPr id="4" name="Date Placeholder 3"/>
          <p:cNvSpPr>
            <a:spLocks noGrp="1"/>
          </p:cNvSpPr>
          <p:nvPr>
            <p:ph type="dt" sz="half" idx="10"/>
          </p:nvPr>
        </p:nvSpPr>
        <p:spPr>
          <a:xfrm>
            <a:off x="1485900" y="6248400"/>
            <a:ext cx="206375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852333" y="6248400"/>
            <a:ext cx="31369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7278158" y="6248400"/>
            <a:ext cx="2063750" cy="457200"/>
          </a:xfrm>
        </p:spPr>
        <p:txBody>
          <a:bodyPr/>
          <a:lstStyle>
            <a:lvl1pPr>
              <a:defRPr/>
            </a:lvl1pPr>
          </a:lstStyle>
          <a:p>
            <a:fld id="{B0D31F23-1FD7-4474-93F2-779EFABA6FCE}" type="slidenum">
              <a:rPr lang="en-US"/>
              <a:pPr/>
              <a:t>‹#›</a:t>
            </a:fld>
            <a:endParaRPr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 id="2147483776" r:id="rId13"/>
  </p:sldLayoutIdLst>
  <p:transition>
    <p:wedge/>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control" Target="../activeX/activeX7.xml"/><Relationship Id="rId13" Type="http://schemas.openxmlformats.org/officeDocument/2006/relationships/image" Target="../media/image14.gif"/><Relationship Id="rId18" Type="http://schemas.openxmlformats.org/officeDocument/2006/relationships/image" Target="../media/image8.wmf"/><Relationship Id="rId3" Type="http://schemas.openxmlformats.org/officeDocument/2006/relationships/control" Target="../activeX/activeX2.xml"/><Relationship Id="rId21" Type="http://schemas.openxmlformats.org/officeDocument/2006/relationships/image" Target="../media/image11.wmf"/><Relationship Id="rId7" Type="http://schemas.openxmlformats.org/officeDocument/2006/relationships/control" Target="../activeX/activeX6.xml"/><Relationship Id="rId12" Type="http://schemas.openxmlformats.org/officeDocument/2006/relationships/slideLayout" Target="../slideLayouts/slideLayout7.xml"/><Relationship Id="rId17" Type="http://schemas.openxmlformats.org/officeDocument/2006/relationships/image" Target="../media/image7.wmf"/><Relationship Id="rId2" Type="http://schemas.openxmlformats.org/officeDocument/2006/relationships/control" Target="../activeX/activeX1.xml"/><Relationship Id="rId16" Type="http://schemas.openxmlformats.org/officeDocument/2006/relationships/image" Target="../media/image6.wmf"/><Relationship Id="rId20" Type="http://schemas.openxmlformats.org/officeDocument/2006/relationships/image" Target="../media/image10.wmf"/><Relationship Id="rId1" Type="http://schemas.openxmlformats.org/officeDocument/2006/relationships/vmlDrawing" Target="../drawings/vmlDrawing1.vml"/><Relationship Id="rId6" Type="http://schemas.openxmlformats.org/officeDocument/2006/relationships/control" Target="../activeX/activeX5.xml"/><Relationship Id="rId11" Type="http://schemas.openxmlformats.org/officeDocument/2006/relationships/control" Target="../activeX/activeX10.xml"/><Relationship Id="rId5" Type="http://schemas.openxmlformats.org/officeDocument/2006/relationships/control" Target="../activeX/activeX4.xml"/><Relationship Id="rId15" Type="http://schemas.openxmlformats.org/officeDocument/2006/relationships/image" Target="../media/image5.wmf"/><Relationship Id="rId23" Type="http://schemas.openxmlformats.org/officeDocument/2006/relationships/image" Target="../media/image13.wmf"/><Relationship Id="rId10" Type="http://schemas.openxmlformats.org/officeDocument/2006/relationships/control" Target="../activeX/activeX9.xml"/><Relationship Id="rId19" Type="http://schemas.openxmlformats.org/officeDocument/2006/relationships/image" Target="../media/image9.wmf"/><Relationship Id="rId4" Type="http://schemas.openxmlformats.org/officeDocument/2006/relationships/control" Target="../activeX/activeX3.xml"/><Relationship Id="rId9" Type="http://schemas.openxmlformats.org/officeDocument/2006/relationships/control" Target="../activeX/activeX8.xml"/><Relationship Id="rId14" Type="http://schemas.openxmlformats.org/officeDocument/2006/relationships/image" Target="../media/image4.wmf"/><Relationship Id="rId22" Type="http://schemas.openxmlformats.org/officeDocument/2006/relationships/image" Target="../media/image12.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228600" y="2819400"/>
            <a:ext cx="5638800" cy="1981200"/>
          </a:xfrm>
          <a:prstGeom prst="rect">
            <a:avLst/>
          </a:prstGeom>
          <a:noFill/>
          <a:ln w="9525">
            <a:noFill/>
            <a:miter lim="800000"/>
            <a:headEnd/>
            <a:tailEnd/>
          </a:ln>
        </p:spPr>
        <p:txBody>
          <a:bodyPr anchor="ctr"/>
          <a:lstStyle/>
          <a:p>
            <a:pPr algn="l">
              <a:lnSpc>
                <a:spcPct val="80000"/>
              </a:lnSpc>
            </a:pPr>
            <a:endParaRPr lang="en-US" sz="3600" b="1" dirty="0" smtClean="0">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3200" b="1" spc="-150" dirty="0" smtClean="0">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r>
              <a:rPr lang="en-US" sz="3200" b="1" i="1" spc="-150" dirty="0" smtClean="0">
                <a:effectLst>
                  <a:outerShdw blurRad="38100" dist="38100" dir="2700000" algn="tl">
                    <a:srgbClr val="000000">
                      <a:alpha val="43137"/>
                    </a:srgbClr>
                  </a:outerShdw>
                </a:effectLst>
                <a:latin typeface="AYM Wadiy S_U normal."/>
                <a:cs typeface="Times New Roman" pitchFamily="18" charset="0"/>
              </a:rPr>
              <a:t>General English Language</a:t>
            </a:r>
          </a:p>
          <a:p>
            <a:pPr algn="l">
              <a:lnSpc>
                <a:spcPct val="80000"/>
              </a:lnSpc>
            </a:pPr>
            <a:endParaRPr lang="en-US" sz="1600" b="1" dirty="0" smtClean="0">
              <a:solidFill>
                <a:srgbClr val="376092"/>
              </a:solidFill>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ctr" rtl="0">
              <a:lnSpc>
                <a:spcPct val="80000"/>
              </a:lnSpc>
            </a:pPr>
            <a:endParaRPr lang="en-US" sz="28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l">
              <a:lnSpc>
                <a:spcPct val="80000"/>
              </a:lnSpc>
            </a:pPr>
            <a:endParaRPr lang="en-US" sz="1400" b="1" spc="-150" dirty="0" smtClean="0">
              <a:solidFill>
                <a:srgbClr val="7030A0"/>
              </a:solidFill>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endParaRPr lang="en-US" sz="1400" b="1" spc="-150" dirty="0" smtClean="0">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pPr>
            <a:r>
              <a:rPr lang="en-US" sz="2800" b="1" spc="-150" dirty="0" smtClean="0">
                <a:latin typeface="Calibri" pitchFamily="34" charset="0"/>
                <a:cs typeface="Times New Roman" pitchFamily="18" charset="0"/>
              </a:rPr>
              <a:t>Dr. </a:t>
            </a:r>
            <a:r>
              <a:rPr lang="en-US" sz="2800" b="1" spc="-150" dirty="0">
                <a:latin typeface="Calibri" pitchFamily="34" charset="0"/>
                <a:cs typeface="Times New Roman" pitchFamily="18" charset="0"/>
              </a:rPr>
              <a:t>Mohamed Fathi</a:t>
            </a:r>
            <a:endParaRPr lang="en-US" sz="2800" b="1" spc="-150" dirty="0">
              <a:latin typeface="Calibri" pitchFamily="34" charset="0"/>
            </a:endParaRPr>
          </a:p>
          <a:p>
            <a:pPr algn="l">
              <a:lnSpc>
                <a:spcPct val="80000"/>
              </a:lnSpc>
            </a:pPr>
            <a:endParaRPr lang="en-US" sz="2800" b="1" spc="-150" dirty="0">
              <a:latin typeface="Calibri" pitchFamily="34" charset="0"/>
            </a:endParaRPr>
          </a:p>
        </p:txBody>
      </p:sp>
      <p:sp>
        <p:nvSpPr>
          <p:cNvPr id="15" name="Subtitle 2"/>
          <p:cNvSpPr txBox="1">
            <a:spLocks/>
          </p:cNvSpPr>
          <p:nvPr/>
        </p:nvSpPr>
        <p:spPr bwMode="auto">
          <a:xfrm>
            <a:off x="5410200" y="4648200"/>
            <a:ext cx="44958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2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200" b="1" spc="-150" dirty="0" smtClean="0">
                <a:effectLst>
                  <a:outerShdw blurRad="38100" dist="38100" dir="2700000" algn="tl">
                    <a:srgbClr val="000000">
                      <a:alpha val="43137"/>
                    </a:srgbClr>
                  </a:outerShdw>
                </a:effectLst>
                <a:latin typeface="Calibri" pitchFamily="34" charset="0"/>
              </a:rPr>
              <a:t>e- </a:t>
            </a:r>
            <a:r>
              <a:rPr lang="en-US" sz="2800" b="1" spc="-150" dirty="0" smtClean="0">
                <a:effectLst>
                  <a:outerShdw blurRad="38100" dist="38100" dir="2700000" algn="tl">
                    <a:srgbClr val="000000">
                      <a:alpha val="43137"/>
                    </a:srgbClr>
                  </a:outerShdw>
                </a:effectLst>
                <a:latin typeface="Calibri" pitchFamily="34" charset="0"/>
              </a:rPr>
              <a:t>Learning</a:t>
            </a:r>
            <a:r>
              <a:rPr lang="en-US" sz="3200" b="1" spc="-150" dirty="0" smtClean="0">
                <a:effectLst>
                  <a:outerShdw blurRad="38100" dist="38100" dir="2700000" algn="tl">
                    <a:srgbClr val="000000">
                      <a:alpha val="43137"/>
                    </a:srgbClr>
                  </a:outerShdw>
                </a:effectLst>
                <a:latin typeface="Calibri" pitchFamily="34" charset="0"/>
              </a:rPr>
              <a:t> Deanship</a:t>
            </a:r>
          </a:p>
          <a:p>
            <a:pPr algn="ctr" rtl="0">
              <a:spcBef>
                <a:spcPct val="20000"/>
              </a:spcBef>
              <a:buFont typeface="Arial" pitchFamily="34" charset="0"/>
              <a:buNone/>
            </a:pPr>
            <a:r>
              <a:rPr lang="en-US" sz="2000" b="1" spc="-150" dirty="0" smtClean="0">
                <a:effectLst>
                  <a:outerShdw blurRad="38100" dist="38100" dir="2700000" algn="tl">
                    <a:srgbClr val="000000">
                      <a:alpha val="43137"/>
                    </a:srgbClr>
                  </a:outerShdw>
                </a:effectLst>
                <a:latin typeface="Calibri" pitchFamily="34" charset="0"/>
              </a:rPr>
              <a:t>&amp;  Distance Education </a:t>
            </a:r>
            <a:endParaRPr lang="en-US" b="1" spc="-150" dirty="0" smtClean="0">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latin typeface="Calibri" pitchFamily="34" charset="0"/>
              </a:rPr>
              <a:t>	</a:t>
            </a:r>
            <a:endParaRPr lang="en-US" sz="2400" dirty="0">
              <a:latin typeface="Calibri" pitchFamily="34"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ubtitle 5"/>
          <p:cNvSpPr>
            <a:spLocks noGrp="1"/>
          </p:cNvSpPr>
          <p:nvPr>
            <p:ph type="subTitle" idx="1"/>
          </p:nvPr>
        </p:nvSpPr>
        <p:spPr>
          <a:xfrm>
            <a:off x="1066800" y="3505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6" name="مستطيل 5"/>
          <p:cNvSpPr/>
          <p:nvPr/>
        </p:nvSpPr>
        <p:spPr>
          <a:xfrm>
            <a:off x="2514600" y="2595670"/>
            <a:ext cx="4724400" cy="757130"/>
          </a:xfrm>
          <a:prstGeom prst="rect">
            <a:avLst/>
          </a:prstGeom>
        </p:spPr>
        <p:txBody>
          <a:bodyPr wrap="square">
            <a:spAutoFit/>
          </a:bodyPr>
          <a:lstStyle/>
          <a:p>
            <a:pPr algn="ctr" rtl="0">
              <a:lnSpc>
                <a:spcPct val="80000"/>
              </a:lnSpc>
            </a:pPr>
            <a:r>
              <a:rPr lang="en-US" sz="5400" b="1" baseline="30000"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12th</a:t>
            </a:r>
            <a:r>
              <a:rPr lang="en-US" sz="5400" b="1" dirty="0" smtClean="0">
                <a:solidFill>
                  <a:srgbClr val="C00000"/>
                </a:solidFill>
                <a:effectLst>
                  <a:outerShdw blurRad="38100" dist="38100" dir="2700000" algn="tl">
                    <a:srgbClr val="000000">
                      <a:alpha val="43137"/>
                    </a:srgbClr>
                  </a:outerShdw>
                </a:effectLst>
                <a:latin typeface="AYM Wadiy S_U normal."/>
                <a:cs typeface="Times New Roman" pitchFamily="18" charset="0"/>
              </a:rPr>
              <a:t>  Class</a:t>
            </a: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Elements of the lecture </a:t>
            </a:r>
            <a:endParaRPr lang="en-US" dirty="0"/>
          </a:p>
        </p:txBody>
      </p:sp>
      <p:sp>
        <p:nvSpPr>
          <p:cNvPr id="3" name="Content Placeholder 2"/>
          <p:cNvSpPr>
            <a:spLocks noGrp="1"/>
          </p:cNvSpPr>
          <p:nvPr>
            <p:ph idx="1"/>
          </p:nvPr>
        </p:nvSpPr>
        <p:spPr/>
        <p:txBody>
          <a:bodyPr/>
          <a:lstStyle/>
          <a:p>
            <a:pPr algn="l">
              <a:buFontTx/>
              <a:buChar char="-"/>
            </a:pPr>
            <a:r>
              <a:rPr lang="en-US" dirty="0" smtClean="0"/>
              <a:t>More Comparatives and Superlatives </a:t>
            </a:r>
          </a:p>
          <a:p>
            <a:pPr algn="r" rtl="1"/>
            <a:r>
              <a:rPr lang="en-US" dirty="0" smtClean="0"/>
              <a:t>							(Short Review)    </a:t>
            </a:r>
          </a:p>
          <a:p>
            <a:pPr algn="l">
              <a:buFontTx/>
              <a:buChar char="-"/>
            </a:pPr>
            <a:r>
              <a:rPr lang="en-US" dirty="0" smtClean="0"/>
              <a:t>Similarity  </a:t>
            </a:r>
          </a:p>
          <a:p>
            <a:pPr algn="l">
              <a:buFontTx/>
              <a:buChar char="-"/>
            </a:pPr>
            <a:r>
              <a:rPr lang="en-US" dirty="0" smtClean="0"/>
              <a:t>Practices </a:t>
            </a:r>
          </a:p>
          <a:p>
            <a:pPr algn="l">
              <a:buFontTx/>
              <a:buChar char="-"/>
            </a:pPr>
            <a:r>
              <a:rPr lang="en-US" dirty="0" smtClean="0"/>
              <a:t>Vocabulary </a:t>
            </a:r>
          </a:p>
          <a:p>
            <a:pPr algn="l"/>
            <a:endParaRPr lang="en-US"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FF0000"/>
                </a:solidFill>
              </a:rPr>
              <a:t>Vocabulary Previewing </a:t>
            </a:r>
            <a:r>
              <a:rPr lang="en-US" sz="1600" dirty="0" smtClean="0">
                <a:solidFill>
                  <a:schemeClr val="tx1"/>
                </a:solidFill>
                <a:latin typeface="Arial Black" pitchFamily="34" charset="0"/>
              </a:rPr>
              <a:t>( pages 167/ 168 ) </a:t>
            </a:r>
            <a:endParaRPr lang="en-US" sz="1800"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536207639"/>
              </p:ext>
            </p:extLst>
          </p:nvPr>
        </p:nvGraphicFramePr>
        <p:xfrm>
          <a:off x="381000" y="1524000"/>
          <a:ext cx="8458201" cy="4358640"/>
        </p:xfrm>
        <a:graphic>
          <a:graphicData uri="http://schemas.openxmlformats.org/drawingml/2006/table">
            <a:tbl>
              <a:tblPr rtl="1" firstRow="1" bandRow="1">
                <a:tableStyleId>{5C22544A-7EE6-4342-B048-85BDC9FD1C3A}</a:tableStyleId>
              </a:tblPr>
              <a:tblGrid>
                <a:gridCol w="5344511"/>
                <a:gridCol w="2282789"/>
                <a:gridCol w="830901"/>
              </a:tblGrid>
              <a:tr h="370840">
                <a:tc>
                  <a:txBody>
                    <a:bodyPr/>
                    <a:lstStyle/>
                    <a:p>
                      <a:pPr rtl="1"/>
                      <a:r>
                        <a:rPr lang="en-US" sz="2000" b="1" dirty="0" smtClean="0">
                          <a:solidFill>
                            <a:schemeClr val="tx1"/>
                          </a:solidFill>
                        </a:rPr>
                        <a:t>meanings</a:t>
                      </a:r>
                      <a:endParaRPr lang="ar-SA" sz="2000" b="1" dirty="0">
                        <a:solidFill>
                          <a:schemeClr val="tx1"/>
                        </a:solidFill>
                      </a:endParaRPr>
                    </a:p>
                  </a:txBody>
                  <a:tcPr/>
                </a:tc>
                <a:tc>
                  <a:txBody>
                    <a:bodyPr/>
                    <a:lstStyle/>
                    <a:p>
                      <a:pPr rtl="1"/>
                      <a:r>
                        <a:rPr lang="en-US" sz="2000" b="1" dirty="0" smtClean="0">
                          <a:solidFill>
                            <a:schemeClr val="tx1"/>
                          </a:solidFill>
                        </a:rPr>
                        <a:t>New words</a:t>
                      </a:r>
                      <a:endParaRPr lang="ar-SA" sz="2000" b="1" dirty="0">
                        <a:solidFill>
                          <a:schemeClr val="tx1"/>
                        </a:solidFill>
                      </a:endParaRPr>
                    </a:p>
                  </a:txBody>
                  <a:tcPr/>
                </a:tc>
                <a:tc>
                  <a:txBody>
                    <a:bodyPr/>
                    <a:lstStyle/>
                    <a:p>
                      <a:pPr rtl="1"/>
                      <a:r>
                        <a:rPr lang="en-US" sz="2000" b="1" dirty="0" smtClean="0">
                          <a:solidFill>
                            <a:schemeClr val="tx1"/>
                          </a:solidFill>
                        </a:rPr>
                        <a:t>No.</a:t>
                      </a:r>
                      <a:endParaRPr lang="ar-SA" sz="2000" b="1" dirty="0">
                        <a:solidFill>
                          <a:schemeClr val="tx1"/>
                        </a:solidFill>
                      </a:endParaRPr>
                    </a:p>
                  </a:txBody>
                  <a:tcPr/>
                </a:tc>
              </a:tr>
              <a:tr h="370840">
                <a:tc>
                  <a:txBody>
                    <a:bodyPr/>
                    <a:lstStyle/>
                    <a:p>
                      <a:pPr rtl="1"/>
                      <a:r>
                        <a:rPr lang="en-US" sz="2000" b="1" dirty="0" smtClean="0"/>
                        <a:t>Kinds of living things</a:t>
                      </a:r>
                      <a:endParaRPr lang="ar-SA" sz="2000" b="1" dirty="0"/>
                    </a:p>
                  </a:txBody>
                  <a:tcPr/>
                </a:tc>
                <a:tc>
                  <a:txBody>
                    <a:bodyPr/>
                    <a:lstStyle/>
                    <a:p>
                      <a:pPr rtl="1"/>
                      <a:r>
                        <a:rPr lang="en-US" sz="2000" b="1" dirty="0" smtClean="0"/>
                        <a:t>Species</a:t>
                      </a:r>
                      <a:r>
                        <a:rPr lang="en-US" sz="2000" b="1" baseline="0" dirty="0" smtClean="0"/>
                        <a:t> </a:t>
                      </a:r>
                      <a:r>
                        <a:rPr lang="en-US" sz="2000" b="1" dirty="0" smtClean="0"/>
                        <a:t>            ( N ) </a:t>
                      </a:r>
                      <a:endParaRPr lang="ar-SA" sz="2000" b="1" dirty="0"/>
                    </a:p>
                  </a:txBody>
                  <a:tcPr/>
                </a:tc>
                <a:tc>
                  <a:txBody>
                    <a:bodyPr/>
                    <a:lstStyle/>
                    <a:p>
                      <a:pPr rtl="1"/>
                      <a:r>
                        <a:rPr lang="en-US" sz="2000" b="1" dirty="0" smtClean="0"/>
                        <a:t>1</a:t>
                      </a:r>
                      <a:endParaRPr lang="ar-SA" sz="2000" b="1" dirty="0"/>
                    </a:p>
                  </a:txBody>
                  <a:tcPr/>
                </a:tc>
              </a:tr>
              <a:tr h="370840">
                <a:tc>
                  <a:txBody>
                    <a:bodyPr/>
                    <a:lstStyle/>
                    <a:p>
                      <a:pPr rtl="1"/>
                      <a:r>
                        <a:rPr lang="en-US" sz="2000" b="1" dirty="0" smtClean="0"/>
                        <a:t>Way of acting</a:t>
                      </a:r>
                      <a:endParaRPr lang="ar-SA" sz="2000" b="1" dirty="0"/>
                    </a:p>
                  </a:txBody>
                  <a:tcPr/>
                </a:tc>
                <a:tc>
                  <a:txBody>
                    <a:bodyPr/>
                    <a:lstStyle/>
                    <a:p>
                      <a:pPr rtl="1"/>
                      <a:r>
                        <a:rPr lang="en-US" sz="2000" b="1" dirty="0" smtClean="0"/>
                        <a:t>behavior          ( N )</a:t>
                      </a:r>
                      <a:endParaRPr lang="ar-SA" sz="2000" b="1" dirty="0"/>
                    </a:p>
                  </a:txBody>
                  <a:tcPr/>
                </a:tc>
                <a:tc>
                  <a:txBody>
                    <a:bodyPr/>
                    <a:lstStyle/>
                    <a:p>
                      <a:pPr rtl="1"/>
                      <a:r>
                        <a:rPr lang="en-US" sz="2000" b="1" dirty="0" smtClean="0"/>
                        <a:t>2</a:t>
                      </a:r>
                      <a:endParaRPr lang="ar-SA" sz="2000" b="1" dirty="0"/>
                    </a:p>
                  </a:txBody>
                  <a:tcPr/>
                </a:tc>
              </a:tr>
              <a:tr h="370840">
                <a:tc>
                  <a:txBody>
                    <a:bodyPr/>
                    <a:lstStyle/>
                    <a:p>
                      <a:pPr rtl="1"/>
                      <a:r>
                        <a:rPr lang="en-US" sz="2000" b="1" dirty="0" smtClean="0"/>
                        <a:t>The small hard part of a plant</a:t>
                      </a:r>
                      <a:endParaRPr lang="ar-SA" sz="2000" b="1" dirty="0"/>
                    </a:p>
                  </a:txBody>
                  <a:tcPr/>
                </a:tc>
                <a:tc>
                  <a:txBody>
                    <a:bodyPr/>
                    <a:lstStyle/>
                    <a:p>
                      <a:pPr rtl="1"/>
                      <a:r>
                        <a:rPr lang="en-US" sz="2000" b="1" dirty="0" smtClean="0"/>
                        <a:t> seeds               (N) </a:t>
                      </a:r>
                      <a:endParaRPr lang="ar-SA" sz="2000" b="1" dirty="0"/>
                    </a:p>
                  </a:txBody>
                  <a:tcPr/>
                </a:tc>
                <a:tc>
                  <a:txBody>
                    <a:bodyPr/>
                    <a:lstStyle/>
                    <a:p>
                      <a:pPr rtl="1"/>
                      <a:r>
                        <a:rPr lang="en-US" sz="2000" b="1" dirty="0" smtClean="0"/>
                        <a:t>3</a:t>
                      </a:r>
                      <a:endParaRPr lang="ar-SA" sz="2000" b="1" dirty="0"/>
                    </a:p>
                  </a:txBody>
                  <a:tcPr/>
                </a:tc>
              </a:tr>
              <a:tr h="370840">
                <a:tc>
                  <a:txBody>
                    <a:bodyPr/>
                    <a:lstStyle/>
                    <a:p>
                      <a:pPr rtl="1"/>
                      <a:r>
                        <a:rPr lang="en-US" sz="2000" b="1" dirty="0" smtClean="0"/>
                        <a:t>Character / qualities and features of a person</a:t>
                      </a:r>
                      <a:endParaRPr lang="ar-SA" sz="2000" b="1" dirty="0"/>
                    </a:p>
                  </a:txBody>
                  <a:tcPr/>
                </a:tc>
                <a:tc>
                  <a:txBody>
                    <a:bodyPr/>
                    <a:lstStyle/>
                    <a:p>
                      <a:pPr rtl="1"/>
                      <a:r>
                        <a:rPr lang="en-US" sz="2000" b="1" dirty="0" smtClean="0"/>
                        <a:t>personality     ( N) </a:t>
                      </a:r>
                      <a:endParaRPr lang="ar-SA" sz="2000" b="1" dirty="0"/>
                    </a:p>
                  </a:txBody>
                  <a:tcPr/>
                </a:tc>
                <a:tc>
                  <a:txBody>
                    <a:bodyPr/>
                    <a:lstStyle/>
                    <a:p>
                      <a:pPr rtl="1"/>
                      <a:r>
                        <a:rPr lang="en-US" sz="2000" b="1" dirty="0" smtClean="0"/>
                        <a:t>4</a:t>
                      </a:r>
                      <a:endParaRPr lang="ar-SA" sz="2000" b="1" dirty="0"/>
                    </a:p>
                  </a:txBody>
                  <a:tcPr/>
                </a:tc>
              </a:tr>
              <a:tr h="370840">
                <a:tc>
                  <a:txBody>
                    <a:bodyPr/>
                    <a:lstStyle/>
                    <a:p>
                      <a:pPr rtl="1"/>
                      <a:r>
                        <a:rPr lang="en-US" sz="2000" b="1" dirty="0" smtClean="0"/>
                        <a:t>A building where old things are shown</a:t>
                      </a:r>
                      <a:endParaRPr lang="ar-SA" sz="2000" b="1" dirty="0"/>
                    </a:p>
                  </a:txBody>
                  <a:tcPr/>
                </a:tc>
                <a:tc>
                  <a:txBody>
                    <a:bodyPr/>
                    <a:lstStyle/>
                    <a:p>
                      <a:pPr rtl="1"/>
                      <a:r>
                        <a:rPr lang="en-US" sz="2000" b="1" dirty="0" smtClean="0"/>
                        <a:t>museum         ( N)</a:t>
                      </a:r>
                      <a:endParaRPr lang="ar-SA" sz="2000" b="1" dirty="0"/>
                    </a:p>
                  </a:txBody>
                  <a:tcPr/>
                </a:tc>
                <a:tc>
                  <a:txBody>
                    <a:bodyPr/>
                    <a:lstStyle/>
                    <a:p>
                      <a:pPr rtl="1"/>
                      <a:r>
                        <a:rPr lang="en-US" sz="2000" b="1" dirty="0" smtClean="0"/>
                        <a:t>5</a:t>
                      </a:r>
                      <a:endParaRPr lang="ar-SA" sz="2000" b="1" dirty="0"/>
                    </a:p>
                  </a:txBody>
                  <a:tcPr/>
                </a:tc>
              </a:tr>
              <a:tr h="370840">
                <a:tc>
                  <a:txBody>
                    <a:bodyPr/>
                    <a:lstStyle/>
                    <a:p>
                      <a:pPr rtl="1"/>
                      <a:r>
                        <a:rPr lang="en-US" sz="2000" b="1" dirty="0" smtClean="0"/>
                        <a:t>Sea or ocean beach/ shore</a:t>
                      </a:r>
                      <a:endParaRPr lang="ar-SA" sz="2000" b="1" dirty="0"/>
                    </a:p>
                  </a:txBody>
                  <a:tcPr/>
                </a:tc>
                <a:tc>
                  <a:txBody>
                    <a:bodyPr/>
                    <a:lstStyle/>
                    <a:p>
                      <a:pPr rtl="1"/>
                      <a:r>
                        <a:rPr lang="en-US" sz="2000" b="1" dirty="0" smtClean="0"/>
                        <a:t> coast               ( N)</a:t>
                      </a:r>
                      <a:endParaRPr lang="ar-SA" sz="2000" b="1" dirty="0"/>
                    </a:p>
                  </a:txBody>
                  <a:tcPr/>
                </a:tc>
                <a:tc>
                  <a:txBody>
                    <a:bodyPr/>
                    <a:lstStyle/>
                    <a:p>
                      <a:pPr rtl="1"/>
                      <a:r>
                        <a:rPr lang="en-US" sz="2000" b="1" dirty="0" smtClean="0"/>
                        <a:t>6</a:t>
                      </a:r>
                      <a:endParaRPr lang="ar-SA" sz="2000" b="1" dirty="0"/>
                    </a:p>
                  </a:txBody>
                  <a:tcPr/>
                </a:tc>
              </a:tr>
              <a:tr h="370840">
                <a:tc>
                  <a:txBody>
                    <a:bodyPr/>
                    <a:lstStyle/>
                    <a:p>
                      <a:pPr rtl="1"/>
                      <a:r>
                        <a:rPr lang="en-US" sz="2000" b="1" dirty="0" smtClean="0"/>
                        <a:t>Calculate or say 1, 2, 3…….</a:t>
                      </a:r>
                      <a:endParaRPr lang="ar-SA" sz="2000" b="1" dirty="0"/>
                    </a:p>
                  </a:txBody>
                  <a:tcPr/>
                </a:tc>
                <a:tc>
                  <a:txBody>
                    <a:bodyPr/>
                    <a:lstStyle/>
                    <a:p>
                      <a:pPr rtl="1"/>
                      <a:r>
                        <a:rPr lang="en-US" sz="2000" b="1" dirty="0" smtClean="0"/>
                        <a:t>Count               ( V )</a:t>
                      </a:r>
                      <a:endParaRPr lang="ar-SA" sz="2000" b="1" dirty="0"/>
                    </a:p>
                  </a:txBody>
                  <a:tcPr/>
                </a:tc>
                <a:tc>
                  <a:txBody>
                    <a:bodyPr/>
                    <a:lstStyle/>
                    <a:p>
                      <a:pPr rtl="1"/>
                      <a:r>
                        <a:rPr lang="en-US" sz="2000" b="1" dirty="0" smtClean="0"/>
                        <a:t>7</a:t>
                      </a:r>
                      <a:endParaRPr lang="ar-SA" sz="2000" b="1" dirty="0"/>
                    </a:p>
                  </a:txBody>
                  <a:tcPr/>
                </a:tc>
              </a:tr>
              <a:tr h="370840">
                <a:tc>
                  <a:txBody>
                    <a:bodyPr/>
                    <a:lstStyle/>
                    <a:p>
                      <a:pPr rtl="1"/>
                      <a:r>
                        <a:rPr lang="en-US" sz="2000" b="1" dirty="0" smtClean="0"/>
                        <a:t>Be impossible to see / stop existing </a:t>
                      </a:r>
                      <a:endParaRPr lang="ar-SA" sz="2000" b="1" dirty="0"/>
                    </a:p>
                  </a:txBody>
                  <a:tcPr/>
                </a:tc>
                <a:tc>
                  <a:txBody>
                    <a:bodyPr/>
                    <a:lstStyle/>
                    <a:p>
                      <a:pPr rtl="1"/>
                      <a:r>
                        <a:rPr lang="en-US" sz="2000" b="1" dirty="0" smtClean="0"/>
                        <a:t>Disappear       ( V )</a:t>
                      </a:r>
                      <a:endParaRPr lang="ar-SA" sz="2000" b="1" dirty="0"/>
                    </a:p>
                  </a:txBody>
                  <a:tcPr/>
                </a:tc>
                <a:tc>
                  <a:txBody>
                    <a:bodyPr/>
                    <a:lstStyle/>
                    <a:p>
                      <a:pPr rtl="1"/>
                      <a:r>
                        <a:rPr lang="en-US" sz="2000" b="1" dirty="0" smtClean="0"/>
                        <a:t>8</a:t>
                      </a:r>
                      <a:endParaRPr lang="ar-SA" sz="2000" b="1" dirty="0"/>
                    </a:p>
                  </a:txBody>
                  <a:tcPr/>
                </a:tc>
              </a:tr>
              <a:tr h="370840">
                <a:tc>
                  <a:txBody>
                    <a:bodyPr/>
                    <a:lstStyle/>
                    <a:p>
                      <a:pPr rtl="1"/>
                      <a:r>
                        <a:rPr lang="en-US" sz="2000" b="1" dirty="0" smtClean="0"/>
                        <a:t>like</a:t>
                      </a:r>
                      <a:endParaRPr lang="ar-SA" sz="2000" b="1" dirty="0"/>
                    </a:p>
                  </a:txBody>
                  <a:tcPr/>
                </a:tc>
                <a:tc>
                  <a:txBody>
                    <a:bodyPr/>
                    <a:lstStyle/>
                    <a:p>
                      <a:pPr rtl="1"/>
                      <a:r>
                        <a:rPr lang="en-US" sz="2000" b="1" dirty="0" smtClean="0"/>
                        <a:t>Prefer              ( V )</a:t>
                      </a:r>
                      <a:endParaRPr lang="ar-SA" sz="2000" b="1" dirty="0"/>
                    </a:p>
                  </a:txBody>
                  <a:tcPr/>
                </a:tc>
                <a:tc>
                  <a:txBody>
                    <a:bodyPr/>
                    <a:lstStyle/>
                    <a:p>
                      <a:pPr rtl="1"/>
                      <a:r>
                        <a:rPr lang="en-US" sz="2000" b="1" dirty="0" smtClean="0"/>
                        <a:t>9</a:t>
                      </a:r>
                      <a:endParaRPr lang="ar-SA" sz="2000" b="1" dirty="0"/>
                    </a:p>
                  </a:txBody>
                  <a:tcPr/>
                </a:tc>
              </a:tr>
              <a:tr h="370840">
                <a:tc>
                  <a:txBody>
                    <a:bodyPr/>
                    <a:lstStyle/>
                    <a:p>
                      <a:pPr rtl="1"/>
                      <a:r>
                        <a:rPr lang="en-US" sz="2000" b="1" dirty="0" smtClean="0"/>
                        <a:t>To be happy in doing something </a:t>
                      </a:r>
                      <a:endParaRPr lang="ar-SA" sz="2000" b="1" dirty="0"/>
                    </a:p>
                  </a:txBody>
                  <a:tcPr/>
                </a:tc>
                <a:tc>
                  <a:txBody>
                    <a:bodyPr/>
                    <a:lstStyle/>
                    <a:p>
                      <a:pPr rtl="1"/>
                      <a:r>
                        <a:rPr lang="en-US" sz="2000" b="1" dirty="0" smtClean="0"/>
                        <a:t>Enjoy               ( V )</a:t>
                      </a:r>
                      <a:endParaRPr lang="ar-SA" sz="2000" b="1" dirty="0"/>
                    </a:p>
                  </a:txBody>
                  <a:tcPr/>
                </a:tc>
                <a:tc>
                  <a:txBody>
                    <a:bodyPr/>
                    <a:lstStyle/>
                    <a:p>
                      <a:pPr rtl="1"/>
                      <a:r>
                        <a:rPr lang="en-US" sz="2000" b="1" dirty="0" smtClean="0"/>
                        <a:t>10</a:t>
                      </a:r>
                      <a:endParaRPr lang="ar-SA" sz="2000" b="1" dirty="0"/>
                    </a:p>
                  </a:txBody>
                  <a:tcPr/>
                </a:tc>
              </a:tr>
            </a:tbl>
          </a:graphicData>
        </a:graphic>
      </p:graphicFrame>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FF0000"/>
                </a:solidFill>
              </a:rPr>
              <a:t>Vocabulary Previewing </a:t>
            </a:r>
            <a:r>
              <a:rPr lang="en-US" sz="1600" dirty="0" smtClean="0">
                <a:solidFill>
                  <a:schemeClr val="tx1"/>
                </a:solidFill>
                <a:latin typeface="Arial Black" pitchFamily="34" charset="0"/>
              </a:rPr>
              <a:t>( pages 167/ 168 ) </a:t>
            </a:r>
            <a:endParaRPr lang="en-US" sz="1800"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graphicFrame>
        <p:nvGraphicFramePr>
          <p:cNvPr id="5" name="Table 4"/>
          <p:cNvGraphicFramePr>
            <a:graphicFrameLocks noGrp="1"/>
          </p:cNvGraphicFramePr>
          <p:nvPr/>
        </p:nvGraphicFramePr>
        <p:xfrm>
          <a:off x="488732" y="1524000"/>
          <a:ext cx="8350469" cy="3474720"/>
        </p:xfrm>
        <a:graphic>
          <a:graphicData uri="http://schemas.openxmlformats.org/drawingml/2006/table">
            <a:tbl>
              <a:tblPr rtl="1" firstRow="1" bandRow="1">
                <a:tableStyleId>{5C22544A-7EE6-4342-B048-85BDC9FD1C3A}</a:tableStyleId>
              </a:tblPr>
              <a:tblGrid>
                <a:gridCol w="5263057"/>
                <a:gridCol w="2364243"/>
                <a:gridCol w="723169"/>
              </a:tblGrid>
              <a:tr h="370840">
                <a:tc>
                  <a:txBody>
                    <a:bodyPr/>
                    <a:lstStyle/>
                    <a:p>
                      <a:pPr rtl="1"/>
                      <a:r>
                        <a:rPr lang="en-US" sz="2000" b="1" dirty="0" smtClean="0">
                          <a:solidFill>
                            <a:schemeClr val="tx1"/>
                          </a:solidFill>
                        </a:rPr>
                        <a:t>meanings</a:t>
                      </a:r>
                      <a:endParaRPr lang="ar-SA" sz="2000" b="1" dirty="0">
                        <a:solidFill>
                          <a:schemeClr val="tx1"/>
                        </a:solidFill>
                      </a:endParaRPr>
                    </a:p>
                  </a:txBody>
                  <a:tcPr/>
                </a:tc>
                <a:tc>
                  <a:txBody>
                    <a:bodyPr/>
                    <a:lstStyle/>
                    <a:p>
                      <a:pPr rtl="1"/>
                      <a:r>
                        <a:rPr lang="en-US" sz="2000" b="1" dirty="0" smtClean="0">
                          <a:solidFill>
                            <a:schemeClr val="tx1"/>
                          </a:solidFill>
                        </a:rPr>
                        <a:t>New words</a:t>
                      </a:r>
                      <a:endParaRPr lang="ar-SA" sz="2000" b="1" dirty="0">
                        <a:solidFill>
                          <a:schemeClr val="tx1"/>
                        </a:solidFill>
                      </a:endParaRPr>
                    </a:p>
                  </a:txBody>
                  <a:tcPr/>
                </a:tc>
                <a:tc>
                  <a:txBody>
                    <a:bodyPr/>
                    <a:lstStyle/>
                    <a:p>
                      <a:pPr rtl="1"/>
                      <a:r>
                        <a:rPr lang="en-US" sz="2000" b="1" dirty="0" smtClean="0">
                          <a:solidFill>
                            <a:schemeClr val="tx1"/>
                          </a:solidFill>
                        </a:rPr>
                        <a:t>No.</a:t>
                      </a:r>
                      <a:endParaRPr lang="ar-SA" sz="2000" b="1" dirty="0">
                        <a:solidFill>
                          <a:schemeClr val="tx1"/>
                        </a:solidFill>
                      </a:endParaRPr>
                    </a:p>
                  </a:txBody>
                  <a:tcPr/>
                </a:tc>
              </a:tr>
              <a:tr h="370840">
                <a:tc>
                  <a:txBody>
                    <a:bodyPr/>
                    <a:lstStyle/>
                    <a:p>
                      <a:pPr rtl="1"/>
                      <a:r>
                        <a:rPr lang="en-US" sz="2000" b="1" dirty="0" smtClean="0"/>
                        <a:t>To  move from a place to another</a:t>
                      </a:r>
                      <a:endParaRPr lang="ar-SA" sz="2000" b="1" dirty="0"/>
                    </a:p>
                  </a:txBody>
                  <a:tcPr/>
                </a:tc>
                <a:tc>
                  <a:txBody>
                    <a:bodyPr/>
                    <a:lstStyle/>
                    <a:p>
                      <a:pPr rtl="1"/>
                      <a:r>
                        <a:rPr lang="en-US" sz="2000" b="1" dirty="0" smtClean="0"/>
                        <a:t>Travel                   ( V)</a:t>
                      </a:r>
                      <a:endParaRPr lang="ar-SA" sz="2000" b="1" dirty="0"/>
                    </a:p>
                  </a:txBody>
                  <a:tcPr/>
                </a:tc>
                <a:tc>
                  <a:txBody>
                    <a:bodyPr/>
                    <a:lstStyle/>
                    <a:p>
                      <a:r>
                        <a:rPr lang="en-US" b="1" dirty="0" smtClean="0"/>
                        <a:t>11</a:t>
                      </a:r>
                      <a:endParaRPr lang="ar-SA" b="1" dirty="0"/>
                    </a:p>
                  </a:txBody>
                  <a:tcPr/>
                </a:tc>
              </a:tr>
              <a:tr h="370840">
                <a:tc>
                  <a:txBody>
                    <a:bodyPr/>
                    <a:lstStyle/>
                    <a:p>
                      <a:pPr rtl="1"/>
                      <a:r>
                        <a:rPr lang="en-US" sz="2000" b="1" dirty="0" smtClean="0"/>
                        <a:t>Feel uninterested</a:t>
                      </a:r>
                      <a:endParaRPr lang="ar-SA" sz="2000" b="1" dirty="0"/>
                    </a:p>
                  </a:txBody>
                  <a:tcPr/>
                </a:tc>
                <a:tc>
                  <a:txBody>
                    <a:bodyPr/>
                    <a:lstStyle/>
                    <a:p>
                      <a:pPr rtl="1"/>
                      <a:r>
                        <a:rPr lang="en-US" sz="2000" b="1" dirty="0" smtClean="0"/>
                        <a:t>bored                (</a:t>
                      </a:r>
                      <a:r>
                        <a:rPr lang="en-US" sz="2000" b="1" dirty="0" err="1" smtClean="0"/>
                        <a:t>Adj</a:t>
                      </a:r>
                      <a:r>
                        <a:rPr lang="en-US" sz="2000" b="1" dirty="0" smtClean="0"/>
                        <a:t>)</a:t>
                      </a:r>
                      <a:endParaRPr lang="ar-SA" sz="2000" b="1" dirty="0"/>
                    </a:p>
                  </a:txBody>
                  <a:tcPr/>
                </a:tc>
                <a:tc>
                  <a:txBody>
                    <a:bodyPr/>
                    <a:lstStyle/>
                    <a:p>
                      <a:pPr rtl="1"/>
                      <a:r>
                        <a:rPr lang="en-US" sz="2000" b="1" dirty="0" smtClean="0"/>
                        <a:t>12</a:t>
                      </a:r>
                      <a:endParaRPr lang="ar-SA" sz="2000" b="1" dirty="0"/>
                    </a:p>
                  </a:txBody>
                  <a:tcPr/>
                </a:tc>
              </a:tr>
              <a:tr h="370840">
                <a:tc>
                  <a:txBody>
                    <a:bodyPr/>
                    <a:lstStyle/>
                    <a:p>
                      <a:pPr rtl="1"/>
                      <a:r>
                        <a:rPr lang="en-US" sz="2000" b="1" dirty="0" smtClean="0"/>
                        <a:t>Very clever</a:t>
                      </a:r>
                      <a:endParaRPr lang="ar-SA" sz="2000" b="1" dirty="0"/>
                    </a:p>
                  </a:txBody>
                  <a:tcPr/>
                </a:tc>
                <a:tc>
                  <a:txBody>
                    <a:bodyPr/>
                    <a:lstStyle/>
                    <a:p>
                      <a:pPr rtl="1"/>
                      <a:r>
                        <a:rPr lang="en-US" sz="2000" b="1" dirty="0" smtClean="0"/>
                        <a:t>Intelligent</a:t>
                      </a:r>
                      <a:r>
                        <a:rPr lang="en-US" sz="2000" b="1" baseline="0" dirty="0" smtClean="0"/>
                        <a:t>   </a:t>
                      </a:r>
                      <a:r>
                        <a:rPr lang="en-US" sz="2000" b="1" dirty="0" smtClean="0"/>
                        <a:t>    ( </a:t>
                      </a:r>
                      <a:r>
                        <a:rPr lang="en-US" sz="2000" b="1" dirty="0" err="1" smtClean="0"/>
                        <a:t>Adj</a:t>
                      </a:r>
                      <a:r>
                        <a:rPr lang="en-US" sz="2000" b="1" dirty="0" smtClean="0"/>
                        <a:t>)</a:t>
                      </a:r>
                      <a:endParaRPr lang="ar-SA" sz="2000" b="1" dirty="0"/>
                    </a:p>
                  </a:txBody>
                  <a:tcPr/>
                </a:tc>
                <a:tc>
                  <a:txBody>
                    <a:bodyPr/>
                    <a:lstStyle/>
                    <a:p>
                      <a:pPr rtl="1"/>
                      <a:r>
                        <a:rPr lang="en-US" sz="2000" b="1" dirty="0" smtClean="0"/>
                        <a:t>13</a:t>
                      </a:r>
                      <a:endParaRPr lang="ar-SA" sz="2000" b="1" dirty="0"/>
                    </a:p>
                  </a:txBody>
                  <a:tcPr/>
                </a:tc>
              </a:tr>
              <a:tr h="370840">
                <a:tc>
                  <a:txBody>
                    <a:bodyPr/>
                    <a:lstStyle/>
                    <a:p>
                      <a:pPr rtl="1"/>
                      <a:r>
                        <a:rPr lang="en-US" sz="2000" b="1" dirty="0" smtClean="0"/>
                        <a:t>Anxious or unhappy </a:t>
                      </a:r>
                      <a:endParaRPr lang="ar-SA" sz="2000" b="1" dirty="0"/>
                    </a:p>
                  </a:txBody>
                  <a:tcPr/>
                </a:tc>
                <a:tc>
                  <a:txBody>
                    <a:bodyPr/>
                    <a:lstStyle/>
                    <a:p>
                      <a:pPr rtl="1"/>
                      <a:r>
                        <a:rPr lang="en-US" sz="2000" b="1" dirty="0" smtClean="0"/>
                        <a:t>Worried</a:t>
                      </a:r>
                      <a:r>
                        <a:rPr lang="en-US" sz="2000" b="1" baseline="0" dirty="0" smtClean="0"/>
                        <a:t>   </a:t>
                      </a:r>
                      <a:r>
                        <a:rPr lang="en-US" sz="2000" b="1" dirty="0" smtClean="0"/>
                        <a:t>         ( </a:t>
                      </a:r>
                      <a:r>
                        <a:rPr lang="en-US" sz="2000" b="1" dirty="0" err="1" smtClean="0"/>
                        <a:t>adj</a:t>
                      </a:r>
                      <a:r>
                        <a:rPr lang="en-US" sz="2000" b="1" dirty="0" smtClean="0"/>
                        <a:t>)</a:t>
                      </a:r>
                      <a:endParaRPr lang="ar-SA" sz="2000" b="1" dirty="0"/>
                    </a:p>
                  </a:txBody>
                  <a:tcPr/>
                </a:tc>
                <a:tc>
                  <a:txBody>
                    <a:bodyPr/>
                    <a:lstStyle/>
                    <a:p>
                      <a:pPr rtl="1"/>
                      <a:r>
                        <a:rPr lang="en-US" sz="2000" b="1" dirty="0" smtClean="0"/>
                        <a:t>14</a:t>
                      </a:r>
                      <a:endParaRPr lang="ar-SA" sz="2000" b="1" dirty="0"/>
                    </a:p>
                  </a:txBody>
                  <a:tcPr/>
                </a:tc>
              </a:tr>
              <a:tr h="370840">
                <a:tc>
                  <a:txBody>
                    <a:bodyPr/>
                    <a:lstStyle/>
                    <a:p>
                      <a:pPr rtl="1"/>
                      <a:r>
                        <a:rPr lang="en-US" sz="2000" b="1" dirty="0" smtClean="0"/>
                        <a:t>Comment in a joking way</a:t>
                      </a:r>
                      <a:endParaRPr lang="ar-SA" sz="2000" b="1" dirty="0"/>
                    </a:p>
                  </a:txBody>
                  <a:tcPr/>
                </a:tc>
                <a:tc>
                  <a:txBody>
                    <a:bodyPr/>
                    <a:lstStyle/>
                    <a:p>
                      <a:pPr rtl="1"/>
                      <a:r>
                        <a:rPr lang="en-US" sz="2000" b="1" dirty="0" smtClean="0"/>
                        <a:t>Irony                  ( N )</a:t>
                      </a:r>
                      <a:endParaRPr lang="ar-SA" sz="2000" b="1" dirty="0"/>
                    </a:p>
                  </a:txBody>
                  <a:tcPr/>
                </a:tc>
                <a:tc>
                  <a:txBody>
                    <a:bodyPr/>
                    <a:lstStyle/>
                    <a:p>
                      <a:pPr rtl="1"/>
                      <a:r>
                        <a:rPr lang="en-US" sz="2000" b="1" dirty="0" smtClean="0"/>
                        <a:t>15</a:t>
                      </a:r>
                      <a:endParaRPr lang="ar-SA" sz="2000" b="1" dirty="0"/>
                    </a:p>
                  </a:txBody>
                  <a:tcPr/>
                </a:tc>
              </a:tr>
              <a:tr h="370840">
                <a:tc>
                  <a:txBody>
                    <a:bodyPr/>
                    <a:lstStyle/>
                    <a:p>
                      <a:pPr rtl="1"/>
                      <a:r>
                        <a:rPr lang="en-US" sz="2000" b="1" dirty="0" smtClean="0"/>
                        <a:t>With each other/ opposite of apart</a:t>
                      </a:r>
                      <a:endParaRPr lang="ar-SA" sz="2000" b="1" dirty="0"/>
                    </a:p>
                  </a:txBody>
                  <a:tcPr/>
                </a:tc>
                <a:tc>
                  <a:txBody>
                    <a:bodyPr/>
                    <a:lstStyle/>
                    <a:p>
                      <a:pPr rtl="1"/>
                      <a:r>
                        <a:rPr lang="en-US" sz="2000" b="1" dirty="0" smtClean="0"/>
                        <a:t> together         ( adv ) </a:t>
                      </a:r>
                      <a:endParaRPr lang="ar-SA" sz="2000" b="1" dirty="0"/>
                    </a:p>
                  </a:txBody>
                  <a:tcPr/>
                </a:tc>
                <a:tc>
                  <a:txBody>
                    <a:bodyPr/>
                    <a:lstStyle/>
                    <a:p>
                      <a:pPr rtl="1"/>
                      <a:r>
                        <a:rPr lang="en-US" sz="2000" b="1" dirty="0" smtClean="0"/>
                        <a:t>16</a:t>
                      </a:r>
                      <a:endParaRPr lang="ar-SA" sz="2000" b="1" dirty="0"/>
                    </a:p>
                  </a:txBody>
                  <a:tcPr/>
                </a:tc>
              </a:tr>
              <a:tr h="370840">
                <a:tc>
                  <a:txBody>
                    <a:bodyPr/>
                    <a:lstStyle/>
                    <a:p>
                      <a:pPr rtl="1"/>
                      <a:endParaRPr lang="ar-SA" sz="2000" b="1" dirty="0"/>
                    </a:p>
                  </a:txBody>
                  <a:tcPr/>
                </a:tc>
                <a:tc>
                  <a:txBody>
                    <a:bodyPr/>
                    <a:lstStyle/>
                    <a:p>
                      <a:pPr rtl="1"/>
                      <a:endParaRPr lang="ar-SA" sz="2000" b="1" dirty="0"/>
                    </a:p>
                  </a:txBody>
                  <a:tcPr/>
                </a:tc>
                <a:tc>
                  <a:txBody>
                    <a:bodyPr/>
                    <a:lstStyle/>
                    <a:p>
                      <a:pPr rtl="1"/>
                      <a:endParaRPr lang="ar-SA" sz="2000" b="1" dirty="0"/>
                    </a:p>
                  </a:txBody>
                  <a:tcPr/>
                </a:tc>
              </a:tr>
            </a:tbl>
          </a:graphicData>
        </a:graphic>
      </p:graphicFrame>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smtClean="0">
                <a:solidFill>
                  <a:srgbClr val="FF0000"/>
                </a:solidFill>
                <a:cs typeface="Arial" pitchFamily="34" charset="0"/>
              </a:rPr>
              <a:t>Previewing Vocabulary</a:t>
            </a:r>
            <a:endParaRPr lang="en-US" sz="4000" b="1" dirty="0">
              <a:solidFill>
                <a:srgbClr val="C00000"/>
              </a:solidFill>
            </a:endParaRPr>
          </a:p>
        </p:txBody>
      </p:sp>
      <p:sp>
        <p:nvSpPr>
          <p:cNvPr id="7171" name="Text Placeholder 5"/>
          <p:cNvSpPr>
            <a:spLocks noGrp="1"/>
          </p:cNvSpPr>
          <p:nvPr>
            <p:ph idx="1"/>
          </p:nvPr>
        </p:nvSpPr>
        <p:spPr>
          <a:xfrm>
            <a:off x="495300" y="1493837"/>
            <a:ext cx="8915400" cy="4678363"/>
          </a:xfrm>
        </p:spPr>
        <p:txBody>
          <a:bodyPr/>
          <a:lstStyle/>
          <a:p>
            <a:pPr algn="l" rtl="1" eaLnBrk="1" hangingPunct="1"/>
            <a:r>
              <a:rPr lang="ar-SA" sz="1800" b="1" dirty="0" smtClean="0">
                <a:cs typeface="Arial" pitchFamily="34" charset="0"/>
              </a:rPr>
              <a:t> </a:t>
            </a:r>
            <a:r>
              <a:rPr lang="en-US" sz="1800" b="1" dirty="0" smtClean="0">
                <a:cs typeface="Arial" pitchFamily="34" charset="0"/>
              </a:rPr>
              <a:t>1. </a:t>
            </a:r>
            <a:r>
              <a:rPr lang="en-US" sz="2000" b="1" dirty="0" smtClean="0">
                <a:cs typeface="Arial" pitchFamily="34" charset="0"/>
              </a:rPr>
              <a:t>The word” __________” is closest in meaning to the phrase “ a way of acting”.</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difficulty                                                                           B. behavior</a:t>
            </a:r>
          </a:p>
          <a:p>
            <a:pPr algn="l" rtl="1" eaLnBrk="1" hangingPunct="1"/>
            <a:r>
              <a:rPr lang="en-US" sz="2000" b="1" dirty="0" smtClean="0">
                <a:solidFill>
                  <a:srgbClr val="0070C0"/>
                </a:solidFill>
                <a:cs typeface="Arial" pitchFamily="34" charset="0"/>
              </a:rPr>
              <a:t>     C. entertainment                                                                D. character</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2. Most of the students feel _____________  because of the final tests.</a:t>
            </a:r>
          </a:p>
          <a:p>
            <a:pPr algn="l" rtl="1" eaLnBrk="1" hangingPunct="1"/>
            <a:r>
              <a:rPr lang="en-US" sz="2000" b="1" dirty="0" smtClean="0">
                <a:solidFill>
                  <a:srgbClr val="0070C0"/>
                </a:solidFill>
                <a:cs typeface="Arial" pitchFamily="34" charset="0"/>
              </a:rPr>
              <a:t>     A. worried                                                                           B. thirsty</a:t>
            </a:r>
          </a:p>
          <a:p>
            <a:pPr algn="l" rtl="1" eaLnBrk="1" hangingPunct="1"/>
            <a:r>
              <a:rPr lang="en-US" sz="2000" b="1" dirty="0" smtClean="0">
                <a:solidFill>
                  <a:srgbClr val="0070C0"/>
                </a:solidFill>
                <a:cs typeface="Arial" pitchFamily="34" charset="0"/>
              </a:rPr>
              <a:t>     C. sleepy                                                                              D. hungry</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3. The word “ ___________” is closest in meaning to the phrase “ very clever”.</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interesting                                                                      B. intelligent</a:t>
            </a:r>
          </a:p>
          <a:p>
            <a:pPr algn="l" rtl="1" eaLnBrk="1" hangingPunct="1"/>
            <a:r>
              <a:rPr lang="en-US" sz="2000" b="1" dirty="0" smtClean="0">
                <a:solidFill>
                  <a:srgbClr val="0070C0"/>
                </a:solidFill>
                <a:cs typeface="Arial" pitchFamily="34" charset="0"/>
              </a:rPr>
              <a:t>     C. easy                                                                                 D. enjoyable</a:t>
            </a:r>
          </a:p>
          <a:p>
            <a:pPr algn="l" rtl="1" eaLnBrk="1" hangingPunct="1"/>
            <a:r>
              <a:rPr lang="en-US" sz="2000" b="1" dirty="0" smtClean="0">
                <a:cs typeface="Arial" pitchFamily="34" charset="0"/>
              </a:rPr>
              <a:t>4. Every one felt ______________ because of the bad movie.</a:t>
            </a:r>
          </a:p>
          <a:p>
            <a:pPr algn="l" rtl="1" eaLnBrk="1" hangingPunct="1"/>
            <a:r>
              <a:rPr lang="en-US" sz="2000" b="1" dirty="0" smtClean="0">
                <a:solidFill>
                  <a:srgbClr val="0070C0"/>
                </a:solidFill>
                <a:cs typeface="Arial" pitchFamily="34" charset="0"/>
              </a:rPr>
              <a:t>    A. bored                                                                               B. happy</a:t>
            </a:r>
          </a:p>
          <a:p>
            <a:pPr algn="l" rtl="1" eaLnBrk="1" hangingPunct="1"/>
            <a:r>
              <a:rPr lang="en-US" sz="2000" b="1" dirty="0" smtClean="0">
                <a:solidFill>
                  <a:srgbClr val="0070C0"/>
                </a:solidFill>
                <a:cs typeface="Arial" pitchFamily="34" charset="0"/>
              </a:rPr>
              <a:t>    C. dangerous                                                                      D. tall </a:t>
            </a:r>
            <a:r>
              <a:rPr lang="en-US" sz="2000" b="1" dirty="0" smtClean="0">
                <a:cs typeface="Arial" pitchFamily="34" charset="0"/>
              </a:rPr>
              <a:t>  </a:t>
            </a:r>
            <a:endParaRPr lang="en-US" sz="3600" b="1" dirty="0" smtClean="0">
              <a:solidFill>
                <a:srgbClr val="0070C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smtClean="0">
                <a:solidFill>
                  <a:srgbClr val="FF0000"/>
                </a:solidFill>
                <a:cs typeface="Arial" pitchFamily="34" charset="0"/>
              </a:rPr>
              <a:t>Previewing Vocabulary</a:t>
            </a:r>
            <a:endParaRPr lang="en-US" sz="4000" b="1" dirty="0">
              <a:solidFill>
                <a:srgbClr val="C00000"/>
              </a:solidFill>
            </a:endParaRPr>
          </a:p>
        </p:txBody>
      </p:sp>
      <p:sp>
        <p:nvSpPr>
          <p:cNvPr id="7171" name="Text Placeholder 5"/>
          <p:cNvSpPr>
            <a:spLocks noGrp="1"/>
          </p:cNvSpPr>
          <p:nvPr>
            <p:ph idx="1"/>
          </p:nvPr>
        </p:nvSpPr>
        <p:spPr>
          <a:xfrm>
            <a:off x="495300" y="1371601"/>
            <a:ext cx="8915400" cy="4800600"/>
          </a:xfrm>
        </p:spPr>
        <p:txBody>
          <a:bodyPr/>
          <a:lstStyle/>
          <a:p>
            <a:pPr algn="l" rtl="1" eaLnBrk="1" hangingPunct="1"/>
            <a:r>
              <a:rPr lang="ar-SA" sz="1800" b="1" dirty="0" smtClean="0">
                <a:cs typeface="Arial" pitchFamily="34" charset="0"/>
              </a:rPr>
              <a:t> </a:t>
            </a:r>
            <a:r>
              <a:rPr lang="en-US" sz="2000" b="1" dirty="0" smtClean="0">
                <a:cs typeface="Arial" pitchFamily="34" charset="0"/>
              </a:rPr>
              <a:t>5</a:t>
            </a:r>
            <a:r>
              <a:rPr lang="en-US" sz="1800" b="1" dirty="0" smtClean="0">
                <a:cs typeface="Arial" pitchFamily="34" charset="0"/>
              </a:rPr>
              <a:t>. “</a:t>
            </a:r>
            <a:r>
              <a:rPr lang="en-US" sz="2000" b="1" dirty="0" smtClean="0">
                <a:cs typeface="Arial" pitchFamily="34" charset="0"/>
              </a:rPr>
              <a:t>____________” is closest in meaning to the phrase“ kinds of living things”. </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islands                                                                                B. beaches</a:t>
            </a:r>
          </a:p>
          <a:p>
            <a:pPr algn="l" rtl="1" eaLnBrk="1" hangingPunct="1"/>
            <a:r>
              <a:rPr lang="en-US" sz="2000" b="1" dirty="0" smtClean="0">
                <a:solidFill>
                  <a:srgbClr val="0070C0"/>
                </a:solidFill>
                <a:cs typeface="Arial" pitchFamily="34" charset="0"/>
              </a:rPr>
              <a:t>     C. species                                                                                D. insects</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6. All children _____________ watching cartoon movies. </a:t>
            </a:r>
          </a:p>
          <a:p>
            <a:pPr algn="l" rtl="1" eaLnBrk="1" hangingPunct="1"/>
            <a:r>
              <a:rPr lang="en-US" sz="2000" b="1" dirty="0" smtClean="0">
                <a:solidFill>
                  <a:srgbClr val="0070C0"/>
                </a:solidFill>
                <a:cs typeface="Arial" pitchFamily="34" charset="0"/>
              </a:rPr>
              <a:t>     A. dislike                                                                                 B. enjoy</a:t>
            </a:r>
          </a:p>
          <a:p>
            <a:pPr algn="l" rtl="1" eaLnBrk="1" hangingPunct="1"/>
            <a:r>
              <a:rPr lang="en-US" sz="2000" b="1" dirty="0" smtClean="0">
                <a:solidFill>
                  <a:srgbClr val="0070C0"/>
                </a:solidFill>
                <a:cs typeface="Arial" pitchFamily="34" charset="0"/>
              </a:rPr>
              <a:t>     C. are afraid of                                                                      D. avoid</a:t>
            </a:r>
          </a:p>
          <a:p>
            <a:pPr algn="l" rtl="1" eaLnBrk="1" hangingPunct="1"/>
            <a:r>
              <a:rPr lang="en-US" sz="2000" b="1" dirty="0" smtClean="0">
                <a:cs typeface="Arial" pitchFamily="34" charset="0"/>
              </a:rPr>
              <a:t>  7.  “ _________” is closest in meaning to the word “ like”.</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hate                                                                                   B. attract</a:t>
            </a:r>
          </a:p>
          <a:p>
            <a:pPr algn="l" rtl="1" eaLnBrk="1" hangingPunct="1"/>
            <a:r>
              <a:rPr lang="en-US" sz="2000" b="1" dirty="0" smtClean="0">
                <a:solidFill>
                  <a:srgbClr val="0070C0"/>
                </a:solidFill>
                <a:cs typeface="Arial" pitchFamily="34" charset="0"/>
              </a:rPr>
              <a:t>     C. prefer                                                                                D. avoid</a:t>
            </a:r>
          </a:p>
          <a:p>
            <a:pPr algn="l" rtl="1" eaLnBrk="1" hangingPunct="1"/>
            <a:r>
              <a:rPr lang="en-US" sz="2000" b="1" dirty="0" smtClean="0">
                <a:cs typeface="Arial" pitchFamily="34" charset="0"/>
              </a:rPr>
              <a:t>  8. When the sun rises, the fog ___________________ quickly .</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disappears                                                                       B. succeeds</a:t>
            </a:r>
          </a:p>
          <a:p>
            <a:pPr algn="l" rtl="1" eaLnBrk="1" hangingPunct="1"/>
            <a:r>
              <a:rPr lang="en-US" sz="2000" b="1" dirty="0" smtClean="0">
                <a:solidFill>
                  <a:srgbClr val="0070C0"/>
                </a:solidFill>
                <a:cs typeface="Arial" pitchFamily="34" charset="0"/>
              </a:rPr>
              <a:t>    C. returns                                                                              D. fails</a:t>
            </a:r>
            <a:r>
              <a:rPr lang="en-US" sz="2000" b="1" dirty="0" smtClean="0">
                <a:cs typeface="Arial" pitchFamily="34" charset="0"/>
              </a:rPr>
              <a:t>  </a:t>
            </a:r>
            <a:endParaRPr lang="en-US" sz="3600" b="1" dirty="0" smtClean="0">
              <a:solidFill>
                <a:srgbClr val="0070C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42950" y="152400"/>
            <a:ext cx="7443258" cy="1404938"/>
          </a:xfrm>
        </p:spPr>
        <p:txBody>
          <a:bodyPr/>
          <a:lstStyle/>
          <a:p>
            <a:pPr algn="ctr"/>
            <a:r>
              <a:rPr lang="es-ES" sz="2800" dirty="0"/>
              <a:t>SOME RULES ABOUT FORMING COMPARATIVES AND SUPERLATIVES</a:t>
            </a:r>
            <a:endParaRPr lang="en-US" sz="2800" dirty="0"/>
          </a:p>
        </p:txBody>
      </p:sp>
      <p:sp>
        <p:nvSpPr>
          <p:cNvPr id="26627" name="Rectangle 3"/>
          <p:cNvSpPr>
            <a:spLocks noGrp="1" noChangeArrowheads="1"/>
          </p:cNvSpPr>
          <p:nvPr>
            <p:ph type="body" sz="half" idx="1"/>
          </p:nvPr>
        </p:nvSpPr>
        <p:spPr>
          <a:xfrm>
            <a:off x="741231" y="1773239"/>
            <a:ext cx="7642754" cy="1455737"/>
          </a:xfrm>
        </p:spPr>
        <p:txBody>
          <a:bodyPr/>
          <a:lstStyle/>
          <a:p>
            <a:r>
              <a:rPr lang="en-US" sz="2400"/>
              <a:t>One syllable adjectives generally form the comparative by adding </a:t>
            </a:r>
            <a:r>
              <a:rPr lang="en-US" sz="2400">
                <a:solidFill>
                  <a:schemeClr val="hlink"/>
                </a:solidFill>
              </a:rPr>
              <a:t>-er</a:t>
            </a:r>
            <a:r>
              <a:rPr lang="en-US" sz="2400"/>
              <a:t> and the superlative by adding </a:t>
            </a:r>
            <a:r>
              <a:rPr lang="en-US" sz="2400">
                <a:solidFill>
                  <a:schemeClr val="hlink"/>
                </a:solidFill>
              </a:rPr>
              <a:t>-est</a:t>
            </a:r>
            <a:r>
              <a:rPr lang="en-US" sz="2400"/>
              <a:t>, e.g.:</a:t>
            </a:r>
            <a:endParaRPr lang="en-US" sz="2400" b="1"/>
          </a:p>
          <a:p>
            <a:endParaRPr lang="en-US" sz="2400"/>
          </a:p>
        </p:txBody>
      </p:sp>
      <p:graphicFrame>
        <p:nvGraphicFramePr>
          <p:cNvPr id="26668" name="Group 44"/>
          <p:cNvGraphicFramePr>
            <a:graphicFrameLocks noGrp="1"/>
          </p:cNvGraphicFramePr>
          <p:nvPr>
            <p:ph sz="half" idx="2"/>
          </p:nvPr>
        </p:nvGraphicFramePr>
        <p:xfrm>
          <a:off x="1219200" y="2743200"/>
          <a:ext cx="7565365" cy="3240088"/>
        </p:xfrm>
        <a:graphic>
          <a:graphicData uri="http://schemas.openxmlformats.org/drawingml/2006/table">
            <a:tbl>
              <a:tblPr/>
              <a:tblGrid>
                <a:gridCol w="2027635"/>
                <a:gridCol w="2574528"/>
                <a:gridCol w="2963202"/>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dirty="0" err="1" smtClean="0">
                          <a:ln>
                            <a:noFill/>
                          </a:ln>
                          <a:solidFill>
                            <a:srgbClr val="00FF00"/>
                          </a:solidFill>
                          <a:effectLst/>
                          <a:latin typeface="Comic Sans MS" pitchFamily="66" charset="0"/>
                        </a:rPr>
                        <a:t>Adjective</a:t>
                      </a:r>
                      <a:endParaRPr kumimoji="0" lang="en-US" sz="2800" b="1" i="0" u="none" strike="noStrike" cap="none" normalizeH="0" baseline="0" dirty="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Comparative</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Superlative</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Soft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Softer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softest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9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Cheap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Cheaper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cheapest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Sweet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Sweeter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sweetest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Thin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Thinner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chemeClr val="tx1"/>
                          </a:solidFill>
                          <a:effectLst/>
                          <a:latin typeface="Comic Sans MS" pitchFamily="66" charset="0"/>
                        </a:rPr>
                        <a:t>The</a:t>
                      </a:r>
                      <a:r>
                        <a:rPr kumimoji="0" lang="es-ES" sz="2800" b="0" i="0" u="none" strike="noStrike" cap="none" normalizeH="0" baseline="0" dirty="0" smtClean="0">
                          <a:ln>
                            <a:noFill/>
                          </a:ln>
                          <a:solidFill>
                            <a:schemeClr val="tx1"/>
                          </a:solidFill>
                          <a:effectLst/>
                          <a:latin typeface="Comic Sans MS" pitchFamily="66" charset="0"/>
                        </a:rPr>
                        <a:t> </a:t>
                      </a:r>
                      <a:r>
                        <a:rPr kumimoji="0" lang="es-ES" sz="2800" b="0" i="0" u="none" strike="noStrike" cap="none" normalizeH="0" baseline="0" dirty="0" err="1" smtClean="0">
                          <a:ln>
                            <a:noFill/>
                          </a:ln>
                          <a:solidFill>
                            <a:schemeClr val="tx1"/>
                          </a:solidFill>
                          <a:effectLst/>
                          <a:latin typeface="Comic Sans MS" pitchFamily="66" charset="0"/>
                        </a:rPr>
                        <a:t>thinnest</a:t>
                      </a:r>
                      <a:endParaRPr kumimoji="0" lang="en-US" sz="2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81000" y="457200"/>
            <a:ext cx="7443258" cy="612775"/>
          </a:xfrm>
        </p:spPr>
        <p:txBody>
          <a:bodyPr/>
          <a:lstStyle/>
          <a:p>
            <a:r>
              <a:rPr lang="es-ES" sz="4000" dirty="0"/>
              <a:t>SPELLING RULES</a:t>
            </a:r>
            <a:endParaRPr lang="en-US" sz="4000" dirty="0"/>
          </a:p>
        </p:txBody>
      </p:sp>
      <p:sp>
        <p:nvSpPr>
          <p:cNvPr id="31747" name="Rectangle 3"/>
          <p:cNvSpPr>
            <a:spLocks noGrp="1" noChangeArrowheads="1"/>
          </p:cNvSpPr>
          <p:nvPr>
            <p:ph type="body" idx="1"/>
          </p:nvPr>
        </p:nvSpPr>
        <p:spPr>
          <a:xfrm>
            <a:off x="762000" y="1676400"/>
            <a:ext cx="8337550" cy="4505325"/>
          </a:xfrm>
        </p:spPr>
        <p:txBody>
          <a:bodyPr/>
          <a:lstStyle/>
          <a:p>
            <a:pPr algn="l"/>
            <a:r>
              <a:rPr lang="en-US" sz="2400" b="1" dirty="0"/>
              <a:t>Note that if a one syllable adjective ends in a single vowel letter followed by a single consonant letter, the consonant letter is doubled, e.g.: th</a:t>
            </a:r>
            <a:r>
              <a:rPr lang="en-US" sz="2400" b="1" u="sng" dirty="0"/>
              <a:t>in</a:t>
            </a:r>
            <a:r>
              <a:rPr lang="en-US" sz="2400" b="1" dirty="0"/>
              <a:t> → thinner, b</a:t>
            </a:r>
            <a:r>
              <a:rPr lang="en-US" sz="2400" b="1" u="sng" dirty="0"/>
              <a:t>ig</a:t>
            </a:r>
            <a:r>
              <a:rPr lang="en-US" sz="2400" b="1" dirty="0"/>
              <a:t> → biggest. </a:t>
            </a:r>
          </a:p>
          <a:p>
            <a:pPr algn="l"/>
            <a:endParaRPr lang="en-US" sz="2400" b="1" dirty="0"/>
          </a:p>
          <a:p>
            <a:pPr algn="l"/>
            <a:r>
              <a:rPr lang="en-US" sz="2400" b="1" dirty="0"/>
              <a:t>If an adjective ends in -e, this is removed when adding -</a:t>
            </a:r>
            <a:r>
              <a:rPr lang="en-US" sz="2400" b="1" dirty="0" err="1"/>
              <a:t>er</a:t>
            </a:r>
            <a:r>
              <a:rPr lang="en-US" sz="2400" b="1" dirty="0"/>
              <a:t>/-</a:t>
            </a:r>
            <a:r>
              <a:rPr lang="en-US" sz="2400" b="1" dirty="0" err="1"/>
              <a:t>est</a:t>
            </a:r>
            <a:r>
              <a:rPr lang="en-US" sz="2400" b="1" dirty="0"/>
              <a:t>, e.g.: wid</a:t>
            </a:r>
            <a:r>
              <a:rPr lang="en-US" sz="2400" b="1" u="sng" dirty="0"/>
              <a:t>e</a:t>
            </a:r>
            <a:r>
              <a:rPr lang="en-US" sz="2400" b="1" dirty="0"/>
              <a:t> → wider/widest. </a:t>
            </a:r>
          </a:p>
          <a:p>
            <a:pPr algn="l"/>
            <a:endParaRPr lang="en-US" sz="2400" b="1" dirty="0"/>
          </a:p>
          <a:p>
            <a:pPr algn="l"/>
            <a:r>
              <a:rPr lang="en-US" sz="2400" b="1" dirty="0"/>
              <a:t>If an adjective ends in a consonant followed by -y, -y is replaced by -</a:t>
            </a:r>
            <a:r>
              <a:rPr lang="en-US" sz="2400" b="1" dirty="0" err="1"/>
              <a:t>i</a:t>
            </a:r>
            <a:r>
              <a:rPr lang="en-US" sz="2400" b="1" dirty="0"/>
              <a:t> when adding -</a:t>
            </a:r>
            <a:r>
              <a:rPr lang="en-US" sz="2400" b="1" dirty="0" err="1"/>
              <a:t>er</a:t>
            </a:r>
            <a:r>
              <a:rPr lang="en-US" sz="2400" b="1" dirty="0"/>
              <a:t>/-</a:t>
            </a:r>
            <a:r>
              <a:rPr lang="en-US" sz="2400" b="1" dirty="0" err="1"/>
              <a:t>est</a:t>
            </a:r>
            <a:r>
              <a:rPr lang="en-US" sz="2400" b="1" dirty="0"/>
              <a:t>, e.g.: d</a:t>
            </a:r>
            <a:r>
              <a:rPr lang="en-US" sz="2400" b="1" u="sng" dirty="0"/>
              <a:t>ry</a:t>
            </a:r>
            <a:r>
              <a:rPr lang="en-US" sz="2400" b="1" dirty="0"/>
              <a:t> → drier/driest</a:t>
            </a:r>
            <a:r>
              <a:rPr lang="en-US" sz="2800" b="1" dirty="0"/>
              <a:t>.</a:t>
            </a:r>
          </a:p>
          <a:p>
            <a:pPr algn="l"/>
            <a:endParaRPr lang="en-US" sz="2800"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42950" y="152400"/>
            <a:ext cx="7443258" cy="973138"/>
          </a:xfrm>
        </p:spPr>
        <p:txBody>
          <a:bodyPr/>
          <a:lstStyle/>
          <a:p>
            <a:pPr algn="ctr"/>
            <a:r>
              <a:rPr lang="es-ES" sz="3200" dirty="0"/>
              <a:t>TWO SYLLABLE ADJECTIVES</a:t>
            </a:r>
            <a:endParaRPr lang="en-US" sz="3200" dirty="0"/>
          </a:p>
        </p:txBody>
      </p:sp>
      <p:sp>
        <p:nvSpPr>
          <p:cNvPr id="33795" name="Rectangle 3"/>
          <p:cNvSpPr>
            <a:spLocks noGrp="1" noChangeArrowheads="1"/>
          </p:cNvSpPr>
          <p:nvPr>
            <p:ph type="body" sz="half" idx="1"/>
          </p:nvPr>
        </p:nvSpPr>
        <p:spPr>
          <a:xfrm>
            <a:off x="1066800" y="1143000"/>
            <a:ext cx="6861969" cy="2176463"/>
          </a:xfrm>
        </p:spPr>
        <p:txBody>
          <a:bodyPr/>
          <a:lstStyle/>
          <a:p>
            <a:pPr algn="l"/>
            <a:r>
              <a:rPr lang="en-US" sz="2000" dirty="0"/>
              <a:t>two syllable adjectives which end in </a:t>
            </a:r>
            <a:r>
              <a:rPr lang="en-US" sz="2000" dirty="0">
                <a:solidFill>
                  <a:schemeClr val="hlink"/>
                </a:solidFill>
              </a:rPr>
              <a:t>-y</a:t>
            </a:r>
            <a:r>
              <a:rPr lang="en-US" sz="2000" dirty="0"/>
              <a:t> usually form the comparative by adding -</a:t>
            </a:r>
            <a:r>
              <a:rPr lang="en-US" sz="2000" dirty="0" err="1"/>
              <a:t>er</a:t>
            </a:r>
            <a:r>
              <a:rPr lang="en-US" sz="2000" dirty="0"/>
              <a:t> and the superlative by adding -</a:t>
            </a:r>
            <a:r>
              <a:rPr lang="en-US" sz="2000" dirty="0" err="1"/>
              <a:t>est</a:t>
            </a:r>
            <a:r>
              <a:rPr lang="en-US" sz="2000" dirty="0"/>
              <a:t>, (note the change of -y to -</a:t>
            </a:r>
            <a:r>
              <a:rPr lang="en-US" sz="2000" dirty="0" err="1"/>
              <a:t>i</a:t>
            </a:r>
            <a:r>
              <a:rPr lang="en-US" sz="2000" dirty="0"/>
              <a:t> in the comparative/superlative) e.g.:</a:t>
            </a:r>
            <a:endParaRPr lang="en-US" sz="2000" b="1" dirty="0"/>
          </a:p>
          <a:p>
            <a:pPr algn="l">
              <a:buFontTx/>
              <a:buNone/>
            </a:pPr>
            <a:r>
              <a:rPr lang="en-US" sz="2400" dirty="0"/>
              <a:t/>
            </a:r>
            <a:br>
              <a:rPr lang="en-US" sz="2400" dirty="0"/>
            </a:br>
            <a:endParaRPr lang="en-US" sz="2400" dirty="0"/>
          </a:p>
        </p:txBody>
      </p:sp>
      <p:graphicFrame>
        <p:nvGraphicFramePr>
          <p:cNvPr id="33828" name="Group 36"/>
          <p:cNvGraphicFramePr>
            <a:graphicFrameLocks noGrp="1"/>
          </p:cNvGraphicFramePr>
          <p:nvPr>
            <p:ph sz="half" idx="2"/>
            <p:extLst>
              <p:ext uri="{D42A27DB-BD31-4B8C-83A1-F6EECF244321}">
                <p14:modId xmlns:p14="http://schemas.microsoft.com/office/powerpoint/2010/main" val="1824961127"/>
              </p:ext>
            </p:extLst>
          </p:nvPr>
        </p:nvGraphicFramePr>
        <p:xfrm>
          <a:off x="1143000" y="3200400"/>
          <a:ext cx="7255802" cy="2646364"/>
        </p:xfrm>
        <a:graphic>
          <a:graphicData uri="http://schemas.openxmlformats.org/drawingml/2006/table">
            <a:tbl>
              <a:tblPr/>
              <a:tblGrid>
                <a:gridCol w="2196175"/>
                <a:gridCol w="2639880"/>
                <a:gridCol w="2419747"/>
              </a:tblGrid>
              <a:tr h="661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rgbClr val="00FF00"/>
                          </a:solidFill>
                          <a:effectLst/>
                          <a:latin typeface="Comic Sans MS" pitchFamily="66" charset="0"/>
                        </a:rPr>
                        <a:t>Adjective</a:t>
                      </a:r>
                      <a:r>
                        <a:rPr kumimoji="0" lang="es-ES" sz="2800" b="0" i="0" u="none" strike="noStrike" cap="none" normalizeH="0" baseline="0" dirty="0" smtClean="0">
                          <a:ln>
                            <a:noFill/>
                          </a:ln>
                          <a:solidFill>
                            <a:srgbClr val="00FF00"/>
                          </a:solidFill>
                          <a:effectLst/>
                          <a:latin typeface="Comic Sans MS" pitchFamily="66" charset="0"/>
                        </a:rPr>
                        <a:t> </a:t>
                      </a:r>
                      <a:endParaRPr kumimoji="0" lang="en-US" sz="2800" b="0" i="0" u="none" strike="noStrike" cap="none" normalizeH="0" baseline="0" dirty="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rgbClr val="00FF00"/>
                          </a:solidFill>
                          <a:effectLst/>
                          <a:latin typeface="Comic Sans MS" pitchFamily="66" charset="0"/>
                        </a:rPr>
                        <a:t>Comparative</a:t>
                      </a:r>
                      <a:r>
                        <a:rPr kumimoji="0" lang="es-ES" sz="2800" b="0" i="0" u="none" strike="noStrike" cap="none" normalizeH="0" baseline="0" dirty="0" smtClean="0">
                          <a:ln>
                            <a:noFill/>
                          </a:ln>
                          <a:solidFill>
                            <a:srgbClr val="00FF00"/>
                          </a:solidFill>
                          <a:effectLst/>
                          <a:latin typeface="Comic Sans MS" pitchFamily="66" charset="0"/>
                        </a:rPr>
                        <a:t> </a:t>
                      </a:r>
                      <a:endParaRPr kumimoji="0" lang="en-US" sz="2800" b="0" i="0" u="none" strike="noStrike" cap="none" normalizeH="0" baseline="0" dirty="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rgbClr val="00FF00"/>
                          </a:solidFill>
                          <a:effectLst/>
                          <a:latin typeface="Comic Sans MS" pitchFamily="66" charset="0"/>
                        </a:rPr>
                        <a:t>superlative</a:t>
                      </a:r>
                      <a:endParaRPr kumimoji="0" lang="en-US" sz="2800" b="0"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1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dirty="0" err="1" smtClean="0">
                          <a:ln>
                            <a:noFill/>
                          </a:ln>
                          <a:solidFill>
                            <a:schemeClr val="tx1"/>
                          </a:solidFill>
                          <a:effectLst/>
                          <a:latin typeface="Comic Sans MS" pitchFamily="66" charset="0"/>
                        </a:rPr>
                        <a:t>Luck</a:t>
                      </a:r>
                      <a:r>
                        <a:rPr kumimoji="0" lang="es-ES" sz="2400" b="0" i="0" u="sng" strike="noStrike" cap="none" normalizeH="0" baseline="0" dirty="0" err="1" smtClean="0">
                          <a:ln>
                            <a:noFill/>
                          </a:ln>
                          <a:solidFill>
                            <a:schemeClr val="tx1"/>
                          </a:solidFill>
                          <a:effectLst/>
                          <a:latin typeface="Comic Sans MS" pitchFamily="66" charset="0"/>
                        </a:rPr>
                        <a:t>y</a:t>
                      </a:r>
                      <a:r>
                        <a:rPr kumimoji="0" lang="es-ES" sz="2400" b="0" i="0" u="none" strike="noStrike" cap="none" normalizeH="0" baseline="0" dirty="0" smtClean="0">
                          <a:ln>
                            <a:noFill/>
                          </a:ln>
                          <a:solidFill>
                            <a:schemeClr val="tx1"/>
                          </a:solidFill>
                          <a:effectLst/>
                          <a:latin typeface="Comic Sans MS" pitchFamily="66" charset="0"/>
                        </a:rPr>
                        <a:t> </a:t>
                      </a:r>
                      <a:endParaRPr kumimoji="0" lang="en-US" sz="2400" b="0" i="0" u="none" strike="noStrike" cap="none" normalizeH="0" baseline="0" dirty="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smtClean="0">
                          <a:ln>
                            <a:noFill/>
                          </a:ln>
                          <a:solidFill>
                            <a:schemeClr val="tx1"/>
                          </a:solidFill>
                          <a:effectLst/>
                          <a:latin typeface="Comic Sans MS" pitchFamily="66" charset="0"/>
                        </a:rPr>
                        <a:t>luckier</a:t>
                      </a:r>
                      <a:endParaRPr kumimoji="0" lang="en-US" sz="24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smtClean="0">
                          <a:ln>
                            <a:noFill/>
                          </a:ln>
                          <a:solidFill>
                            <a:schemeClr val="tx1"/>
                          </a:solidFill>
                          <a:effectLst/>
                          <a:latin typeface="Comic Sans MS" pitchFamily="66" charset="0"/>
                        </a:rPr>
                        <a:t>The luckiest</a:t>
                      </a:r>
                      <a:endParaRPr kumimoji="0" lang="en-US" sz="24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0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chemeClr val="tx1"/>
                          </a:solidFill>
                          <a:effectLst/>
                          <a:latin typeface="Comic Sans MS" pitchFamily="66" charset="0"/>
                        </a:rPr>
                        <a:t>Prett</a:t>
                      </a:r>
                      <a:r>
                        <a:rPr kumimoji="0" lang="es-ES" sz="2800" b="0" i="0" u="sng" strike="noStrike" cap="none" normalizeH="0" baseline="0" dirty="0" err="1" smtClean="0">
                          <a:ln>
                            <a:noFill/>
                          </a:ln>
                          <a:solidFill>
                            <a:schemeClr val="tx1"/>
                          </a:solidFill>
                          <a:effectLst/>
                          <a:latin typeface="Comic Sans MS" pitchFamily="66" charset="0"/>
                        </a:rPr>
                        <a:t>y</a:t>
                      </a:r>
                      <a:r>
                        <a:rPr kumimoji="0" lang="es-ES" sz="2800" b="0" i="0" u="none" strike="noStrike" cap="none" normalizeH="0" baseline="0" dirty="0" smtClean="0">
                          <a:ln>
                            <a:noFill/>
                          </a:ln>
                          <a:solidFill>
                            <a:schemeClr val="tx1"/>
                          </a:solidFill>
                          <a:effectLst/>
                          <a:latin typeface="Comic Sans MS" pitchFamily="66" charset="0"/>
                        </a:rPr>
                        <a:t> </a:t>
                      </a:r>
                      <a:endParaRPr kumimoji="0" lang="en-US" sz="2800" b="0" i="0" u="none" strike="noStrike" cap="none" normalizeH="0" baseline="0" dirty="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Prettier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smtClean="0">
                          <a:ln>
                            <a:noFill/>
                          </a:ln>
                          <a:solidFill>
                            <a:schemeClr val="tx1"/>
                          </a:solidFill>
                          <a:effectLst/>
                          <a:latin typeface="Comic Sans MS" pitchFamily="66" charset="0"/>
                        </a:rPr>
                        <a:t>The prettiest</a:t>
                      </a:r>
                      <a:r>
                        <a:rPr kumimoji="0" lang="es-ES" sz="2800" b="0" i="0" u="none" strike="noStrike" cap="none" normalizeH="0" baseline="0" smtClean="0">
                          <a:ln>
                            <a:noFill/>
                          </a:ln>
                          <a:solidFill>
                            <a:schemeClr val="tx1"/>
                          </a:solidFill>
                          <a:effectLst/>
                          <a:latin typeface="Comic Sans MS" pitchFamily="66" charset="0"/>
                        </a:rPr>
                        <a:t>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1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chemeClr val="tx1"/>
                          </a:solidFill>
                          <a:effectLst/>
                          <a:latin typeface="Comic Sans MS" pitchFamily="66" charset="0"/>
                        </a:rPr>
                        <a:t>Tid</a:t>
                      </a:r>
                      <a:r>
                        <a:rPr kumimoji="0" lang="es-ES" sz="2800" b="0" i="0" u="sng" strike="noStrike" cap="none" normalizeH="0" baseline="0" dirty="0" err="1" smtClean="0">
                          <a:ln>
                            <a:noFill/>
                          </a:ln>
                          <a:solidFill>
                            <a:schemeClr val="tx1"/>
                          </a:solidFill>
                          <a:effectLst/>
                          <a:latin typeface="Comic Sans MS" pitchFamily="66" charset="0"/>
                        </a:rPr>
                        <a:t>y</a:t>
                      </a:r>
                      <a:r>
                        <a:rPr kumimoji="0" lang="es-ES" sz="2800" b="0" i="0" u="none" strike="noStrike" cap="none" normalizeH="0" baseline="0" dirty="0" smtClean="0">
                          <a:ln>
                            <a:noFill/>
                          </a:ln>
                          <a:solidFill>
                            <a:schemeClr val="tx1"/>
                          </a:solidFill>
                          <a:effectLst/>
                          <a:latin typeface="Comic Sans MS" pitchFamily="66" charset="0"/>
                        </a:rPr>
                        <a:t> </a:t>
                      </a:r>
                      <a:endParaRPr kumimoji="0" lang="en-US" sz="2800" b="0" i="0" u="none" strike="noStrike" cap="none" normalizeH="0" baseline="0" dirty="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Tidier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err="1" smtClean="0">
                          <a:ln>
                            <a:noFill/>
                          </a:ln>
                          <a:solidFill>
                            <a:schemeClr val="tx1"/>
                          </a:solidFill>
                          <a:effectLst/>
                          <a:latin typeface="Comic Sans MS" pitchFamily="66" charset="0"/>
                        </a:rPr>
                        <a:t>The</a:t>
                      </a:r>
                      <a:r>
                        <a:rPr kumimoji="0" lang="es-ES" sz="2800" b="0" i="0" u="none" strike="noStrike" cap="none" normalizeH="0" baseline="0" dirty="0" smtClean="0">
                          <a:ln>
                            <a:noFill/>
                          </a:ln>
                          <a:solidFill>
                            <a:schemeClr val="tx1"/>
                          </a:solidFill>
                          <a:effectLst/>
                          <a:latin typeface="Comic Sans MS" pitchFamily="66" charset="0"/>
                        </a:rPr>
                        <a:t> </a:t>
                      </a:r>
                      <a:r>
                        <a:rPr kumimoji="0" lang="es-ES" sz="2800" b="0" i="0" u="none" strike="noStrike" cap="none" normalizeH="0" baseline="0" dirty="0" err="1" smtClean="0">
                          <a:ln>
                            <a:noFill/>
                          </a:ln>
                          <a:solidFill>
                            <a:schemeClr val="tx1"/>
                          </a:solidFill>
                          <a:effectLst/>
                          <a:latin typeface="Comic Sans MS" pitchFamily="66" charset="0"/>
                        </a:rPr>
                        <a:t>tidiest</a:t>
                      </a:r>
                      <a:endParaRPr kumimoji="0" lang="en-US" sz="2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ctr"/>
            <a:r>
              <a:rPr lang="es-ES" sz="3200" dirty="0"/>
              <a:t>TWO SYLLABLE ADJECTIVES</a:t>
            </a:r>
            <a:endParaRPr lang="en-US" sz="3200" dirty="0"/>
          </a:p>
        </p:txBody>
      </p:sp>
      <p:sp>
        <p:nvSpPr>
          <p:cNvPr id="28675" name="Rectangle 3"/>
          <p:cNvSpPr>
            <a:spLocks noGrp="1" noChangeArrowheads="1"/>
          </p:cNvSpPr>
          <p:nvPr>
            <p:ph type="body" sz="half" idx="1"/>
          </p:nvPr>
        </p:nvSpPr>
        <p:spPr>
          <a:xfrm>
            <a:off x="742950" y="1828801"/>
            <a:ext cx="7642754" cy="1960563"/>
          </a:xfrm>
        </p:spPr>
        <p:txBody>
          <a:bodyPr/>
          <a:lstStyle/>
          <a:p>
            <a:pPr algn="l"/>
            <a:r>
              <a:rPr lang="en-US" sz="2800" dirty="0"/>
              <a:t>two syllable adjectives ending in </a:t>
            </a:r>
            <a:r>
              <a:rPr lang="en-US" sz="2800" dirty="0">
                <a:solidFill>
                  <a:schemeClr val="hlink"/>
                </a:solidFill>
              </a:rPr>
              <a:t>-</a:t>
            </a:r>
            <a:r>
              <a:rPr lang="en-US" sz="2800" dirty="0" err="1">
                <a:solidFill>
                  <a:schemeClr val="hlink"/>
                </a:solidFill>
              </a:rPr>
              <a:t>ed</a:t>
            </a:r>
            <a:r>
              <a:rPr lang="en-US" sz="2800" dirty="0">
                <a:solidFill>
                  <a:schemeClr val="hlink"/>
                </a:solidFill>
              </a:rPr>
              <a:t>, -</a:t>
            </a:r>
            <a:r>
              <a:rPr lang="en-US" sz="2800" dirty="0" err="1">
                <a:solidFill>
                  <a:schemeClr val="hlink"/>
                </a:solidFill>
              </a:rPr>
              <a:t>ing</a:t>
            </a:r>
            <a:r>
              <a:rPr lang="en-US" sz="2800" dirty="0">
                <a:solidFill>
                  <a:schemeClr val="hlink"/>
                </a:solidFill>
              </a:rPr>
              <a:t>, -</a:t>
            </a:r>
            <a:r>
              <a:rPr lang="en-US" sz="2800" dirty="0" err="1">
                <a:solidFill>
                  <a:schemeClr val="hlink"/>
                </a:solidFill>
              </a:rPr>
              <a:t>ful</a:t>
            </a:r>
            <a:r>
              <a:rPr lang="en-US" sz="2800" dirty="0">
                <a:solidFill>
                  <a:schemeClr val="hlink"/>
                </a:solidFill>
              </a:rPr>
              <a:t>, or -less</a:t>
            </a:r>
            <a:r>
              <a:rPr lang="en-US" sz="2800" dirty="0"/>
              <a:t> always form the comparative with </a:t>
            </a:r>
            <a:r>
              <a:rPr lang="en-US" sz="2800" dirty="0">
                <a:solidFill>
                  <a:srgbClr val="00FF00"/>
                </a:solidFill>
              </a:rPr>
              <a:t>more</a:t>
            </a:r>
            <a:r>
              <a:rPr lang="en-US" sz="2800" dirty="0"/>
              <a:t> and the superlative with </a:t>
            </a:r>
            <a:r>
              <a:rPr lang="en-US" sz="2800" dirty="0">
                <a:solidFill>
                  <a:srgbClr val="00FF00"/>
                </a:solidFill>
              </a:rPr>
              <a:t>the most</a:t>
            </a:r>
            <a:r>
              <a:rPr lang="en-US" sz="2800" dirty="0"/>
              <a:t>, e.g.: </a:t>
            </a:r>
          </a:p>
        </p:txBody>
      </p:sp>
      <p:graphicFrame>
        <p:nvGraphicFramePr>
          <p:cNvPr id="28717" name="Group 45"/>
          <p:cNvGraphicFramePr>
            <a:graphicFrameLocks noGrp="1"/>
          </p:cNvGraphicFramePr>
          <p:nvPr>
            <p:ph sz="half" idx="2"/>
            <p:extLst>
              <p:ext uri="{D42A27DB-BD31-4B8C-83A1-F6EECF244321}">
                <p14:modId xmlns:p14="http://schemas.microsoft.com/office/powerpoint/2010/main" val="2740145997"/>
              </p:ext>
            </p:extLst>
          </p:nvPr>
        </p:nvGraphicFramePr>
        <p:xfrm>
          <a:off x="1447800" y="3429000"/>
          <a:ext cx="6858530" cy="2330452"/>
        </p:xfrm>
        <a:graphic>
          <a:graphicData uri="http://schemas.openxmlformats.org/drawingml/2006/table">
            <a:tbl>
              <a:tblPr/>
              <a:tblGrid>
                <a:gridCol w="2285604"/>
                <a:gridCol w="2287323"/>
                <a:gridCol w="2285603"/>
              </a:tblGrid>
              <a:tr h="422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err="1" smtClean="0">
                          <a:ln>
                            <a:noFill/>
                          </a:ln>
                          <a:solidFill>
                            <a:srgbClr val="00FF00"/>
                          </a:solidFill>
                          <a:effectLst/>
                          <a:latin typeface="Comic Sans MS" pitchFamily="66" charset="0"/>
                        </a:rPr>
                        <a:t>Adjective</a:t>
                      </a:r>
                      <a:r>
                        <a:rPr kumimoji="0" lang="es-ES" sz="2400" b="1" i="0" u="none" strike="noStrike" cap="none" normalizeH="0" baseline="0" dirty="0" smtClean="0">
                          <a:ln>
                            <a:noFill/>
                          </a:ln>
                          <a:solidFill>
                            <a:srgbClr val="00FF00"/>
                          </a:solidFill>
                          <a:effectLst/>
                          <a:latin typeface="Comic Sans MS" pitchFamily="66" charset="0"/>
                        </a:rPr>
                        <a:t> </a:t>
                      </a:r>
                      <a:endParaRPr kumimoji="0" lang="en-US" sz="2400" b="1" i="0" u="none" strike="noStrike" cap="none" normalizeH="0" baseline="0" dirty="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00FF00"/>
                          </a:solidFill>
                          <a:effectLst/>
                          <a:latin typeface="Comic Sans MS" pitchFamily="66" charset="0"/>
                        </a:rPr>
                        <a:t>Comparative </a:t>
                      </a:r>
                      <a:endParaRPr kumimoji="0" lang="en-US" sz="24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smtClean="0">
                          <a:ln>
                            <a:noFill/>
                          </a:ln>
                          <a:solidFill>
                            <a:srgbClr val="00FF00"/>
                          </a:solidFill>
                          <a:effectLst/>
                          <a:latin typeface="Comic Sans MS" pitchFamily="66" charset="0"/>
                        </a:rPr>
                        <a:t>superlative</a:t>
                      </a:r>
                      <a:endParaRPr kumimoji="0" lang="en-US" sz="24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err="1" smtClean="0">
                          <a:ln>
                            <a:noFill/>
                          </a:ln>
                          <a:solidFill>
                            <a:schemeClr val="tx1"/>
                          </a:solidFill>
                          <a:effectLst/>
                          <a:latin typeface="Comic Sans MS" pitchFamily="66" charset="0"/>
                        </a:rPr>
                        <a:t>Worri</a:t>
                      </a:r>
                      <a:r>
                        <a:rPr kumimoji="0" lang="es-ES" sz="1800" b="0" i="0" u="sng" strike="noStrike" cap="none" normalizeH="0" baseline="0" dirty="0" err="1" smtClean="0">
                          <a:ln>
                            <a:noFill/>
                          </a:ln>
                          <a:solidFill>
                            <a:schemeClr val="tx1"/>
                          </a:solidFill>
                          <a:effectLst/>
                          <a:latin typeface="Comic Sans MS" pitchFamily="66" charset="0"/>
                        </a:rPr>
                        <a:t>ed</a:t>
                      </a:r>
                      <a:r>
                        <a:rPr kumimoji="0" lang="es-ES" sz="1800" b="0" i="0" u="none" strike="noStrike" cap="none" normalizeH="0" baseline="0" dirty="0" smtClean="0">
                          <a:ln>
                            <a:noFill/>
                          </a:ln>
                          <a:solidFill>
                            <a:schemeClr val="tx1"/>
                          </a:solidFill>
                          <a:effectLst/>
                          <a:latin typeface="Comic Sans MS" pitchFamily="66" charset="0"/>
                        </a:rPr>
                        <a:t> </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smtClean="0">
                          <a:ln>
                            <a:noFill/>
                          </a:ln>
                          <a:solidFill>
                            <a:schemeClr val="tx1"/>
                          </a:solidFill>
                          <a:effectLst/>
                          <a:latin typeface="Comic Sans MS" pitchFamily="66" charset="0"/>
                        </a:rPr>
                        <a:t>More</a:t>
                      </a:r>
                      <a:r>
                        <a:rPr kumimoji="0" lang="es-ES" sz="1800" b="0" i="0" u="none"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worried</a:t>
                      </a:r>
                      <a:r>
                        <a:rPr kumimoji="0" lang="es-ES" sz="1800" b="0" i="0" u="none" strike="noStrike" cap="none" normalizeH="0" baseline="0" dirty="0" smtClean="0">
                          <a:ln>
                            <a:noFill/>
                          </a:ln>
                          <a:solidFill>
                            <a:schemeClr val="tx1"/>
                          </a:solidFill>
                          <a:effectLst/>
                          <a:latin typeface="Comic Sans MS" pitchFamily="66" charset="0"/>
                        </a:rPr>
                        <a:t> </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err="1" smtClean="0">
                          <a:ln>
                            <a:noFill/>
                          </a:ln>
                          <a:solidFill>
                            <a:schemeClr val="tx1"/>
                          </a:solidFill>
                          <a:effectLst/>
                          <a:latin typeface="Comic Sans MS" pitchFamily="66" charset="0"/>
                        </a:rPr>
                        <a:t>The</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sng" strike="noStrike" cap="none" normalizeH="0" baseline="0" dirty="0" err="1" smtClean="0">
                          <a:ln>
                            <a:noFill/>
                          </a:ln>
                          <a:solidFill>
                            <a:schemeClr val="tx1"/>
                          </a:solidFill>
                          <a:effectLst/>
                          <a:latin typeface="Comic Sans MS" pitchFamily="66" charset="0"/>
                        </a:rPr>
                        <a:t>most</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worried</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err="1" smtClean="0">
                          <a:ln>
                            <a:noFill/>
                          </a:ln>
                          <a:solidFill>
                            <a:schemeClr val="tx1"/>
                          </a:solidFill>
                          <a:effectLst/>
                          <a:latin typeface="Comic Sans MS" pitchFamily="66" charset="0"/>
                        </a:rPr>
                        <a:t>Bor</a:t>
                      </a:r>
                      <a:r>
                        <a:rPr kumimoji="0" lang="es-ES" sz="1800" b="0" i="0" u="sng" strike="noStrike" cap="none" normalizeH="0" baseline="0" dirty="0" err="1" smtClean="0">
                          <a:ln>
                            <a:noFill/>
                          </a:ln>
                          <a:solidFill>
                            <a:schemeClr val="tx1"/>
                          </a:solidFill>
                          <a:effectLst/>
                          <a:latin typeface="Comic Sans MS" pitchFamily="66" charset="0"/>
                        </a:rPr>
                        <a:t>ing</a:t>
                      </a:r>
                      <a:r>
                        <a:rPr kumimoji="0" lang="es-ES" sz="1800" b="0" i="0" u="none" strike="noStrike" cap="none" normalizeH="0" baseline="0" dirty="0" smtClean="0">
                          <a:ln>
                            <a:noFill/>
                          </a:ln>
                          <a:solidFill>
                            <a:schemeClr val="tx1"/>
                          </a:solidFill>
                          <a:effectLst/>
                          <a:latin typeface="Comic Sans MS" pitchFamily="66" charset="0"/>
                        </a:rPr>
                        <a:t> </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smtClean="0">
                          <a:ln>
                            <a:noFill/>
                          </a:ln>
                          <a:solidFill>
                            <a:schemeClr val="tx1"/>
                          </a:solidFill>
                          <a:effectLst/>
                          <a:latin typeface="Comic Sans MS" pitchFamily="66" charset="0"/>
                        </a:rPr>
                        <a:t>More</a:t>
                      </a:r>
                      <a:r>
                        <a:rPr kumimoji="0" lang="es-ES" sz="1800" b="0" i="0" u="none"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boring</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err="1" smtClean="0">
                          <a:ln>
                            <a:noFill/>
                          </a:ln>
                          <a:solidFill>
                            <a:schemeClr val="tx1"/>
                          </a:solidFill>
                          <a:effectLst/>
                          <a:latin typeface="Comic Sans MS" pitchFamily="66" charset="0"/>
                        </a:rPr>
                        <a:t>The</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sng" strike="noStrike" cap="none" normalizeH="0" baseline="0" dirty="0" err="1" smtClean="0">
                          <a:ln>
                            <a:noFill/>
                          </a:ln>
                          <a:solidFill>
                            <a:schemeClr val="tx1"/>
                          </a:solidFill>
                          <a:effectLst/>
                          <a:latin typeface="Comic Sans MS" pitchFamily="66" charset="0"/>
                        </a:rPr>
                        <a:t>most</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boring</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err="1" smtClean="0">
                          <a:ln>
                            <a:noFill/>
                          </a:ln>
                          <a:solidFill>
                            <a:schemeClr val="tx1"/>
                          </a:solidFill>
                          <a:effectLst/>
                          <a:latin typeface="Comic Sans MS" pitchFamily="66" charset="0"/>
                        </a:rPr>
                        <a:t>Care</a:t>
                      </a:r>
                      <a:r>
                        <a:rPr kumimoji="0" lang="es-ES" sz="1800" b="0" i="0" u="sng" strike="noStrike" cap="none" normalizeH="0" baseline="0" dirty="0" err="1" smtClean="0">
                          <a:ln>
                            <a:noFill/>
                          </a:ln>
                          <a:solidFill>
                            <a:schemeClr val="tx1"/>
                          </a:solidFill>
                          <a:effectLst/>
                          <a:latin typeface="Comic Sans MS" pitchFamily="66" charset="0"/>
                        </a:rPr>
                        <a:t>ful</a:t>
                      </a:r>
                      <a:r>
                        <a:rPr kumimoji="0" lang="es-ES" sz="1800" b="0" i="0" u="none" strike="noStrike" cap="none" normalizeH="0" baseline="0" dirty="0" smtClean="0">
                          <a:ln>
                            <a:noFill/>
                          </a:ln>
                          <a:solidFill>
                            <a:schemeClr val="tx1"/>
                          </a:solidFill>
                          <a:effectLst/>
                          <a:latin typeface="Comic Sans MS" pitchFamily="66" charset="0"/>
                        </a:rPr>
                        <a:t> </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smtClean="0">
                          <a:ln>
                            <a:noFill/>
                          </a:ln>
                          <a:solidFill>
                            <a:schemeClr val="tx1"/>
                          </a:solidFill>
                          <a:effectLst/>
                          <a:latin typeface="Comic Sans MS" pitchFamily="66" charset="0"/>
                        </a:rPr>
                        <a:t>More</a:t>
                      </a:r>
                      <a:r>
                        <a:rPr kumimoji="0" lang="es-ES" sz="1800" b="0" i="0" u="none"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careful</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err="1" smtClean="0">
                          <a:ln>
                            <a:noFill/>
                          </a:ln>
                          <a:solidFill>
                            <a:schemeClr val="tx1"/>
                          </a:solidFill>
                          <a:effectLst/>
                          <a:latin typeface="Comic Sans MS" pitchFamily="66" charset="0"/>
                        </a:rPr>
                        <a:t>The</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sng" strike="noStrike" cap="none" normalizeH="0" baseline="0" dirty="0" err="1" smtClean="0">
                          <a:ln>
                            <a:noFill/>
                          </a:ln>
                          <a:solidFill>
                            <a:schemeClr val="tx1"/>
                          </a:solidFill>
                          <a:effectLst/>
                          <a:latin typeface="Comic Sans MS" pitchFamily="66" charset="0"/>
                        </a:rPr>
                        <a:t>most</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careful</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err="1" smtClean="0">
                          <a:ln>
                            <a:noFill/>
                          </a:ln>
                          <a:solidFill>
                            <a:schemeClr val="tx1"/>
                          </a:solidFill>
                          <a:effectLst/>
                          <a:latin typeface="Comic Sans MS" pitchFamily="66" charset="0"/>
                        </a:rPr>
                        <a:t>Use</a:t>
                      </a:r>
                      <a:r>
                        <a:rPr kumimoji="0" lang="es-ES" sz="1800" b="0" i="0" u="sng" strike="noStrike" cap="none" normalizeH="0" baseline="0" dirty="0" err="1" smtClean="0">
                          <a:ln>
                            <a:noFill/>
                          </a:ln>
                          <a:solidFill>
                            <a:schemeClr val="tx1"/>
                          </a:solidFill>
                          <a:effectLst/>
                          <a:latin typeface="Comic Sans MS" pitchFamily="66" charset="0"/>
                        </a:rPr>
                        <a:t>less</a:t>
                      </a:r>
                      <a:r>
                        <a:rPr kumimoji="0" lang="es-ES" sz="1800" b="0" i="0" u="sng" strike="noStrike" cap="none" normalizeH="0" baseline="0" dirty="0" smtClean="0">
                          <a:ln>
                            <a:noFill/>
                          </a:ln>
                          <a:solidFill>
                            <a:schemeClr val="tx1"/>
                          </a:solidFill>
                          <a:effectLst/>
                          <a:latin typeface="Comic Sans MS" pitchFamily="66" charset="0"/>
                        </a:rPr>
                        <a:t> </a:t>
                      </a:r>
                      <a:endParaRPr kumimoji="0" lang="en-US" sz="1800" b="0" i="0" u="sng" strike="noStrike" cap="none" normalizeH="0" baseline="0" dirty="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smtClean="0">
                          <a:ln>
                            <a:noFill/>
                          </a:ln>
                          <a:solidFill>
                            <a:schemeClr val="tx1"/>
                          </a:solidFill>
                          <a:effectLst/>
                          <a:latin typeface="Comic Sans MS" pitchFamily="66" charset="0"/>
                        </a:rPr>
                        <a:t>More</a:t>
                      </a:r>
                      <a:r>
                        <a:rPr kumimoji="0" lang="es-ES" sz="1800" b="0" i="0" u="none"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useless</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err="1" smtClean="0">
                          <a:ln>
                            <a:noFill/>
                          </a:ln>
                          <a:solidFill>
                            <a:schemeClr val="tx1"/>
                          </a:solidFill>
                          <a:effectLst/>
                          <a:latin typeface="Comic Sans MS" pitchFamily="66" charset="0"/>
                        </a:rPr>
                        <a:t>The</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sng" strike="noStrike" cap="none" normalizeH="0" baseline="0" dirty="0" err="1" smtClean="0">
                          <a:ln>
                            <a:noFill/>
                          </a:ln>
                          <a:solidFill>
                            <a:schemeClr val="tx1"/>
                          </a:solidFill>
                          <a:effectLst/>
                          <a:latin typeface="Comic Sans MS" pitchFamily="66" charset="0"/>
                        </a:rPr>
                        <a:t>most</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useless</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42950" y="152401"/>
            <a:ext cx="7443258" cy="828675"/>
          </a:xfrm>
        </p:spPr>
        <p:txBody>
          <a:bodyPr/>
          <a:lstStyle/>
          <a:p>
            <a:pPr algn="ctr"/>
            <a:r>
              <a:rPr lang="es-ES" sz="2800" dirty="0"/>
              <a:t>THREE SYLLABLE ADJECTIVES</a:t>
            </a:r>
            <a:endParaRPr lang="en-US" sz="2800" dirty="0"/>
          </a:p>
        </p:txBody>
      </p:sp>
      <p:sp>
        <p:nvSpPr>
          <p:cNvPr id="37891" name="Rectangle 3"/>
          <p:cNvSpPr>
            <a:spLocks noGrp="1" noChangeArrowheads="1"/>
          </p:cNvSpPr>
          <p:nvPr>
            <p:ph type="body" sz="half" idx="1"/>
          </p:nvPr>
        </p:nvSpPr>
        <p:spPr>
          <a:xfrm>
            <a:off x="742950" y="981076"/>
            <a:ext cx="8344429" cy="4505325"/>
          </a:xfrm>
        </p:spPr>
        <p:txBody>
          <a:bodyPr/>
          <a:lstStyle/>
          <a:p>
            <a:pPr algn="l">
              <a:lnSpc>
                <a:spcPct val="80000"/>
              </a:lnSpc>
            </a:pPr>
            <a:r>
              <a:rPr lang="en-US" sz="1800" dirty="0"/>
              <a:t>Adjectives which have three or more syllables always form the comparative and superlative with </a:t>
            </a:r>
            <a:r>
              <a:rPr lang="en-US" sz="1800" dirty="0">
                <a:solidFill>
                  <a:srgbClr val="00FF00"/>
                </a:solidFill>
              </a:rPr>
              <a:t>MORE</a:t>
            </a:r>
            <a:r>
              <a:rPr lang="en-US" sz="1800" dirty="0"/>
              <a:t> and </a:t>
            </a:r>
            <a:r>
              <a:rPr lang="en-US" sz="1800" dirty="0">
                <a:solidFill>
                  <a:srgbClr val="00FF00"/>
                </a:solidFill>
              </a:rPr>
              <a:t>THE MOST</a:t>
            </a:r>
            <a:r>
              <a:rPr lang="en-US" sz="1800" dirty="0"/>
              <a:t>, e.g.:</a:t>
            </a:r>
            <a:br>
              <a:rPr lang="en-US" sz="1800" dirty="0"/>
            </a:br>
            <a:r>
              <a:rPr lang="en-US" sz="1800" dirty="0"/>
              <a:t/>
            </a:r>
            <a:br>
              <a:rPr lang="en-US" sz="1800" dirty="0"/>
            </a:br>
            <a:endParaRPr lang="en-US" sz="1800" b="1" dirty="0"/>
          </a:p>
          <a:p>
            <a:pPr algn="l">
              <a:lnSpc>
                <a:spcPct val="80000"/>
              </a:lnSpc>
            </a:pPr>
            <a:endParaRPr lang="es-ES" sz="1800" dirty="0"/>
          </a:p>
          <a:p>
            <a:pPr algn="l">
              <a:lnSpc>
                <a:spcPct val="80000"/>
              </a:lnSpc>
            </a:pPr>
            <a:endParaRPr lang="es-ES" sz="1800" dirty="0"/>
          </a:p>
          <a:p>
            <a:pPr algn="l">
              <a:lnSpc>
                <a:spcPct val="80000"/>
              </a:lnSpc>
            </a:pPr>
            <a:endParaRPr lang="es-ES" sz="1800" dirty="0"/>
          </a:p>
          <a:p>
            <a:pPr algn="l">
              <a:lnSpc>
                <a:spcPct val="80000"/>
              </a:lnSpc>
            </a:pPr>
            <a:endParaRPr lang="es-ES" sz="1800" dirty="0"/>
          </a:p>
          <a:p>
            <a:pPr algn="l">
              <a:lnSpc>
                <a:spcPct val="80000"/>
              </a:lnSpc>
            </a:pPr>
            <a:endParaRPr lang="es-ES" sz="1800" dirty="0"/>
          </a:p>
          <a:p>
            <a:pPr algn="l">
              <a:lnSpc>
                <a:spcPct val="80000"/>
              </a:lnSpc>
            </a:pPr>
            <a:endParaRPr lang="es-ES" sz="1800" dirty="0"/>
          </a:p>
          <a:p>
            <a:pPr algn="l">
              <a:lnSpc>
                <a:spcPct val="80000"/>
              </a:lnSpc>
            </a:pPr>
            <a:endParaRPr lang="en-US" sz="1800" dirty="0"/>
          </a:p>
          <a:p>
            <a:pPr algn="l">
              <a:lnSpc>
                <a:spcPct val="80000"/>
              </a:lnSpc>
            </a:pPr>
            <a:r>
              <a:rPr lang="en-US" sz="1800" dirty="0"/>
              <a:t>The only exceptions are some three syllable adjectives which have been formed by adding the prefix -un to another adjective, especially those formed from an adjective ending in -y. These adjectives can form comparatives and superlatives by using more/most or adding -</a:t>
            </a:r>
            <a:r>
              <a:rPr lang="en-US" sz="1800" dirty="0" err="1"/>
              <a:t>er</a:t>
            </a:r>
            <a:r>
              <a:rPr lang="en-US" sz="1800" dirty="0"/>
              <a:t>/-</a:t>
            </a:r>
            <a:r>
              <a:rPr lang="en-US" sz="1800" dirty="0" err="1"/>
              <a:t>est</a:t>
            </a:r>
            <a:r>
              <a:rPr lang="en-US" sz="1800" dirty="0"/>
              <a:t>, e.g.:</a:t>
            </a:r>
            <a:br>
              <a:rPr lang="en-US" sz="1800" dirty="0"/>
            </a:br>
            <a:r>
              <a:rPr lang="en-US" sz="1800" dirty="0"/>
              <a:t>unhappy – unhappier – the unhappiest/ the most unhappy</a:t>
            </a:r>
            <a:br>
              <a:rPr lang="en-US" sz="1800" dirty="0"/>
            </a:br>
            <a:endParaRPr lang="en-US" sz="1800" b="1" dirty="0"/>
          </a:p>
        </p:txBody>
      </p:sp>
      <p:graphicFrame>
        <p:nvGraphicFramePr>
          <p:cNvPr id="37921" name="Group 33"/>
          <p:cNvGraphicFramePr>
            <a:graphicFrameLocks noGrp="1"/>
          </p:cNvGraphicFramePr>
          <p:nvPr>
            <p:ph sz="half" idx="2"/>
            <p:extLst>
              <p:ext uri="{D42A27DB-BD31-4B8C-83A1-F6EECF244321}">
                <p14:modId xmlns:p14="http://schemas.microsoft.com/office/powerpoint/2010/main" val="3073060414"/>
              </p:ext>
            </p:extLst>
          </p:nvPr>
        </p:nvGraphicFramePr>
        <p:xfrm>
          <a:off x="896012" y="1700214"/>
          <a:ext cx="8184489" cy="1584325"/>
        </p:xfrm>
        <a:graphic>
          <a:graphicData uri="http://schemas.openxmlformats.org/drawingml/2006/table">
            <a:tbl>
              <a:tblPr/>
              <a:tblGrid>
                <a:gridCol w="2727590"/>
                <a:gridCol w="2729309"/>
                <a:gridCol w="2727590"/>
              </a:tblGrid>
              <a:tr h="539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err="1" smtClean="0">
                          <a:ln>
                            <a:noFill/>
                          </a:ln>
                          <a:solidFill>
                            <a:srgbClr val="00FF00"/>
                          </a:solidFill>
                          <a:effectLst/>
                          <a:latin typeface="Comic Sans MS" pitchFamily="66" charset="0"/>
                        </a:rPr>
                        <a:t>Adjective</a:t>
                      </a:r>
                      <a:r>
                        <a:rPr kumimoji="0" lang="es-ES" sz="1800" b="0" i="0" u="none" strike="noStrike" cap="none" normalizeH="0" baseline="0" dirty="0" smtClean="0">
                          <a:ln>
                            <a:noFill/>
                          </a:ln>
                          <a:solidFill>
                            <a:srgbClr val="00FF00"/>
                          </a:solidFill>
                          <a:effectLst/>
                          <a:latin typeface="Comic Sans MS" pitchFamily="66" charset="0"/>
                        </a:rPr>
                        <a:t> </a:t>
                      </a:r>
                      <a:endParaRPr kumimoji="0" lang="en-US" sz="1800" b="0" i="0" u="none" strike="noStrike" cap="none" normalizeH="0" baseline="0" dirty="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rgbClr val="00FF00"/>
                          </a:solidFill>
                          <a:effectLst/>
                          <a:latin typeface="Comic Sans MS" pitchFamily="66" charset="0"/>
                        </a:rPr>
                        <a:t>Comparative </a:t>
                      </a:r>
                      <a:endParaRPr kumimoji="0" lang="en-US" sz="1800" b="0"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rgbClr val="00FF00"/>
                          </a:solidFill>
                          <a:effectLst/>
                          <a:latin typeface="Comic Sans MS" pitchFamily="66" charset="0"/>
                        </a:rPr>
                        <a:t>Superlative </a:t>
                      </a:r>
                      <a:endParaRPr kumimoji="0" lang="en-US" sz="1800" b="0"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err="1" smtClean="0">
                          <a:ln>
                            <a:noFill/>
                          </a:ln>
                          <a:solidFill>
                            <a:schemeClr val="tx1"/>
                          </a:solidFill>
                          <a:effectLst/>
                          <a:latin typeface="Comic Sans MS" pitchFamily="66" charset="0"/>
                        </a:rPr>
                        <a:t>Dangerous</a:t>
                      </a:r>
                      <a:r>
                        <a:rPr kumimoji="0" lang="es-ES" sz="1800" b="0" i="0" u="none" strike="noStrike" cap="none" normalizeH="0" baseline="0" dirty="0" smtClean="0">
                          <a:ln>
                            <a:noFill/>
                          </a:ln>
                          <a:solidFill>
                            <a:schemeClr val="tx1"/>
                          </a:solidFill>
                          <a:effectLst/>
                          <a:latin typeface="Comic Sans MS" pitchFamily="66" charset="0"/>
                        </a:rPr>
                        <a:t> </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smtClean="0">
                          <a:ln>
                            <a:noFill/>
                          </a:ln>
                          <a:solidFill>
                            <a:schemeClr val="tx1"/>
                          </a:solidFill>
                          <a:effectLst/>
                          <a:latin typeface="Comic Sans MS" pitchFamily="66" charset="0"/>
                        </a:rPr>
                        <a:t>More</a:t>
                      </a:r>
                      <a:r>
                        <a:rPr kumimoji="0" lang="es-ES" sz="1800" b="0" i="0" u="none"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dangerous</a:t>
                      </a:r>
                      <a:r>
                        <a:rPr kumimoji="0" lang="es-ES" sz="1800" b="0" i="0" u="none" strike="noStrike" cap="none" normalizeH="0" baseline="0" dirty="0" smtClean="0">
                          <a:ln>
                            <a:noFill/>
                          </a:ln>
                          <a:solidFill>
                            <a:schemeClr val="tx1"/>
                          </a:solidFill>
                          <a:effectLst/>
                          <a:latin typeface="Comic Sans MS" pitchFamily="66" charset="0"/>
                        </a:rPr>
                        <a:t> </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err="1" smtClean="0">
                          <a:ln>
                            <a:noFill/>
                          </a:ln>
                          <a:solidFill>
                            <a:schemeClr val="tx1"/>
                          </a:solidFill>
                          <a:effectLst/>
                          <a:latin typeface="Comic Sans MS" pitchFamily="66" charset="0"/>
                        </a:rPr>
                        <a:t>The</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sng" strike="noStrike" cap="none" normalizeH="0" baseline="0" dirty="0" err="1" smtClean="0">
                          <a:ln>
                            <a:noFill/>
                          </a:ln>
                          <a:solidFill>
                            <a:schemeClr val="tx1"/>
                          </a:solidFill>
                          <a:effectLst/>
                          <a:latin typeface="Comic Sans MS" pitchFamily="66" charset="0"/>
                        </a:rPr>
                        <a:t>most</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dangerous</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smtClean="0">
                          <a:ln>
                            <a:noFill/>
                          </a:ln>
                          <a:solidFill>
                            <a:schemeClr val="tx1"/>
                          </a:solidFill>
                          <a:effectLst/>
                          <a:latin typeface="Comic Sans MS" pitchFamily="66" charset="0"/>
                        </a:rPr>
                        <a:t>Difficult </a:t>
                      </a:r>
                      <a:endParaRPr kumimoji="0" lang="en-US" sz="1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smtClean="0">
                          <a:ln>
                            <a:noFill/>
                          </a:ln>
                          <a:solidFill>
                            <a:schemeClr val="tx1"/>
                          </a:solidFill>
                          <a:effectLst/>
                          <a:latin typeface="Comic Sans MS" pitchFamily="66" charset="0"/>
                        </a:rPr>
                        <a:t>More</a:t>
                      </a:r>
                      <a:r>
                        <a:rPr kumimoji="0" lang="es-ES" sz="1800" b="0" i="0" u="none"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difficult</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sng" strike="noStrike" cap="none" normalizeH="0" baseline="0" dirty="0" err="1" smtClean="0">
                          <a:ln>
                            <a:noFill/>
                          </a:ln>
                          <a:solidFill>
                            <a:schemeClr val="tx1"/>
                          </a:solidFill>
                          <a:effectLst/>
                          <a:latin typeface="Comic Sans MS" pitchFamily="66" charset="0"/>
                        </a:rPr>
                        <a:t>The</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sng" strike="noStrike" cap="none" normalizeH="0" baseline="0" dirty="0" err="1" smtClean="0">
                          <a:ln>
                            <a:noFill/>
                          </a:ln>
                          <a:solidFill>
                            <a:schemeClr val="tx1"/>
                          </a:solidFill>
                          <a:effectLst/>
                          <a:latin typeface="Comic Sans MS" pitchFamily="66" charset="0"/>
                        </a:rPr>
                        <a:t>most</a:t>
                      </a:r>
                      <a:r>
                        <a:rPr kumimoji="0" lang="es-ES" sz="1800" b="0" i="0" u="sng" strike="noStrike" cap="none" normalizeH="0" baseline="0" dirty="0" smtClean="0">
                          <a:ln>
                            <a:noFill/>
                          </a:ln>
                          <a:solidFill>
                            <a:schemeClr val="tx1"/>
                          </a:solidFill>
                          <a:effectLst/>
                          <a:latin typeface="Comic Sans MS" pitchFamily="66" charset="0"/>
                        </a:rPr>
                        <a:t> </a:t>
                      </a:r>
                      <a:r>
                        <a:rPr kumimoji="0" lang="es-ES" sz="1800" b="0" i="0" u="none" strike="noStrike" cap="none" normalizeH="0" baseline="0" dirty="0" err="1" smtClean="0">
                          <a:ln>
                            <a:noFill/>
                          </a:ln>
                          <a:solidFill>
                            <a:schemeClr val="tx1"/>
                          </a:solidFill>
                          <a:effectLst/>
                          <a:latin typeface="Comic Sans MS" pitchFamily="66" charset="0"/>
                        </a:rPr>
                        <a:t>difficult</a:t>
                      </a:r>
                      <a:endParaRPr kumimoji="0" lang="en-US" sz="1800" b="0" i="0" u="none" strike="noStrike" cap="none" normalizeH="0" baseline="0" dirty="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742950" y="152401"/>
            <a:ext cx="7443258" cy="1044575"/>
          </a:xfrm>
        </p:spPr>
        <p:txBody>
          <a:bodyPr/>
          <a:lstStyle/>
          <a:p>
            <a:pPr algn="ctr"/>
            <a:r>
              <a:rPr lang="es-ES" sz="3200"/>
              <a:t>IRREGULAR ADJECTIVES</a:t>
            </a:r>
            <a:endParaRPr lang="en-US" sz="3200"/>
          </a:p>
        </p:txBody>
      </p:sp>
      <p:graphicFrame>
        <p:nvGraphicFramePr>
          <p:cNvPr id="40993" name="Group 33"/>
          <p:cNvGraphicFramePr>
            <a:graphicFrameLocks noGrp="1"/>
          </p:cNvGraphicFramePr>
          <p:nvPr>
            <p:ph idx="1"/>
          </p:nvPr>
        </p:nvGraphicFramePr>
        <p:xfrm>
          <a:off x="662120" y="1828801"/>
          <a:ext cx="8418379" cy="3075941"/>
        </p:xfrm>
        <a:graphic>
          <a:graphicData uri="http://schemas.openxmlformats.org/drawingml/2006/table">
            <a:tbl>
              <a:tblPr/>
              <a:tblGrid>
                <a:gridCol w="2418027"/>
                <a:gridCol w="3221169"/>
                <a:gridCol w="2779183"/>
              </a:tblGrid>
              <a:tr h="792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Adjective </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Comparative </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1" i="0" u="none" strike="noStrike" cap="none" normalizeH="0" baseline="0" smtClean="0">
                          <a:ln>
                            <a:noFill/>
                          </a:ln>
                          <a:solidFill>
                            <a:srgbClr val="00FF00"/>
                          </a:solidFill>
                          <a:effectLst/>
                          <a:latin typeface="Comic Sans MS" pitchFamily="66" charset="0"/>
                        </a:rPr>
                        <a:t>Superlative </a:t>
                      </a:r>
                      <a:endParaRPr kumimoji="0" lang="en-US" sz="2800" b="1" i="0" u="none" strike="noStrike" cap="none" normalizeH="0" baseline="0" smtClean="0">
                        <a:ln>
                          <a:noFill/>
                        </a:ln>
                        <a:solidFill>
                          <a:srgbClr val="00FF00"/>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0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Good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Better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best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2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Bad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Worse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The worst</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Far </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smtClean="0">
                          <a:ln>
                            <a:noFill/>
                          </a:ln>
                          <a:solidFill>
                            <a:schemeClr val="tx1"/>
                          </a:solidFill>
                          <a:effectLst/>
                          <a:latin typeface="Comic Sans MS" pitchFamily="66" charset="0"/>
                        </a:rPr>
                        <a:t>Farther/further</a:t>
                      </a:r>
                      <a:endParaRPr kumimoji="0" lang="en-US" sz="28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smtClean="0">
                          <a:ln>
                            <a:noFill/>
                          </a:ln>
                          <a:solidFill>
                            <a:schemeClr val="tx1"/>
                          </a:solidFill>
                          <a:effectLst/>
                          <a:latin typeface="Comic Sans MS" pitchFamily="66" charset="0"/>
                        </a:rPr>
                        <a:t>The farthest/furthest</a:t>
                      </a:r>
                      <a:endParaRPr kumimoji="0" lang="en-US" sz="2000" b="0" i="0" u="none" strike="noStrike" cap="none" normalizeH="0" baseline="0" smtClean="0">
                        <a:ln>
                          <a:noFill/>
                        </a:ln>
                        <a:solidFill>
                          <a:schemeClr val="tx1"/>
                        </a:solidFill>
                        <a:effectLst/>
                        <a:latin typeface="Comic Sans MS" pitchFamily="66"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42950" y="152401"/>
            <a:ext cx="7443258" cy="828675"/>
          </a:xfrm>
        </p:spPr>
        <p:txBody>
          <a:bodyPr/>
          <a:lstStyle/>
          <a:p>
            <a:pPr algn="ctr"/>
            <a:r>
              <a:rPr lang="es-ES" sz="3200" dirty="0"/>
              <a:t>USE OF COMPARATIVES</a:t>
            </a:r>
            <a:endParaRPr lang="en-US" sz="3200" dirty="0"/>
          </a:p>
        </p:txBody>
      </p:sp>
      <p:sp>
        <p:nvSpPr>
          <p:cNvPr id="44035" name="Rectangle 3"/>
          <p:cNvSpPr>
            <a:spLocks noGrp="1" noChangeArrowheads="1"/>
          </p:cNvSpPr>
          <p:nvPr>
            <p:ph type="body" idx="1"/>
          </p:nvPr>
        </p:nvSpPr>
        <p:spPr>
          <a:xfrm>
            <a:off x="685800" y="1676400"/>
            <a:ext cx="8337550" cy="4144962"/>
          </a:xfrm>
        </p:spPr>
        <p:txBody>
          <a:bodyPr/>
          <a:lstStyle/>
          <a:p>
            <a:pPr algn="l">
              <a:lnSpc>
                <a:spcPct val="90000"/>
              </a:lnSpc>
            </a:pPr>
            <a:endParaRPr lang="en-US" sz="2800" dirty="0" smtClean="0"/>
          </a:p>
          <a:p>
            <a:pPr algn="l">
              <a:lnSpc>
                <a:spcPct val="90000"/>
              </a:lnSpc>
            </a:pPr>
            <a:r>
              <a:rPr lang="en-US" sz="2800" dirty="0" smtClean="0"/>
              <a:t>Comparatives </a:t>
            </a:r>
            <a:r>
              <a:rPr lang="en-US" sz="2800" dirty="0"/>
              <a:t>are very commonly followed by </a:t>
            </a:r>
            <a:r>
              <a:rPr lang="en-US" sz="2800" dirty="0">
                <a:solidFill>
                  <a:schemeClr val="hlink"/>
                </a:solidFill>
              </a:rPr>
              <a:t>than</a:t>
            </a:r>
            <a:r>
              <a:rPr lang="en-US" sz="2800" dirty="0"/>
              <a:t> and a pronoun or noun group, in order to describe </a:t>
            </a:r>
            <a:r>
              <a:rPr lang="en-US" sz="2800" dirty="0" smtClean="0"/>
              <a:t> </a:t>
            </a:r>
            <a:r>
              <a:rPr lang="en-US" sz="2800" dirty="0"/>
              <a:t>the other person or thing involved in the </a:t>
            </a:r>
            <a:r>
              <a:rPr lang="en-US" sz="2800" dirty="0" smtClean="0"/>
              <a:t>comparison, </a:t>
            </a:r>
            <a:r>
              <a:rPr lang="en-US" sz="2800" dirty="0"/>
              <a:t>e.g.:</a:t>
            </a:r>
          </a:p>
          <a:p>
            <a:pPr algn="l">
              <a:lnSpc>
                <a:spcPct val="90000"/>
              </a:lnSpc>
              <a:buFontTx/>
              <a:buNone/>
            </a:pPr>
            <a:endParaRPr lang="en-US" sz="2800" dirty="0"/>
          </a:p>
          <a:p>
            <a:pPr algn="l">
              <a:lnSpc>
                <a:spcPct val="90000"/>
              </a:lnSpc>
            </a:pPr>
            <a:r>
              <a:rPr lang="en-US" sz="2800" dirty="0"/>
              <a:t>John is taller </a:t>
            </a:r>
            <a:r>
              <a:rPr lang="en-US" sz="2800" dirty="0">
                <a:solidFill>
                  <a:srgbClr val="00B0F0"/>
                </a:solidFill>
              </a:rPr>
              <a:t>than</a:t>
            </a:r>
            <a:r>
              <a:rPr lang="en-US" sz="2800" dirty="0"/>
              <a:t> me.</a:t>
            </a:r>
          </a:p>
          <a:p>
            <a:pPr algn="l">
              <a:lnSpc>
                <a:spcPct val="90000"/>
              </a:lnSpc>
              <a:buFontTx/>
              <a:buNone/>
            </a:pPr>
            <a:endParaRPr lang="en-US" sz="2800" dirty="0"/>
          </a:p>
          <a:p>
            <a:pPr algn="l">
              <a:lnSpc>
                <a:spcPct val="90000"/>
              </a:lnSpc>
            </a:pPr>
            <a:r>
              <a:rPr lang="en-US" sz="2800" dirty="0"/>
              <a:t>I think that she’s more intelligent </a:t>
            </a:r>
            <a:r>
              <a:rPr lang="en-US" sz="2800" dirty="0">
                <a:solidFill>
                  <a:srgbClr val="00B0F0"/>
                </a:solidFill>
              </a:rPr>
              <a:t>than</a:t>
            </a:r>
            <a:r>
              <a:rPr lang="en-US" sz="2800" dirty="0"/>
              <a:t> her sister.</a:t>
            </a:r>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152400"/>
            <a:ext cx="7443788" cy="973138"/>
          </a:xfrm>
        </p:spPr>
        <p:txBody>
          <a:bodyPr/>
          <a:lstStyle/>
          <a:p>
            <a:pPr algn="ctr"/>
            <a:r>
              <a:rPr lang="es-ES" sz="3200" dirty="0"/>
              <a:t>OTHER USES OF COMPARATIVES</a:t>
            </a:r>
            <a:endParaRPr lang="en-US" sz="3200" dirty="0"/>
          </a:p>
        </p:txBody>
      </p:sp>
      <p:sp>
        <p:nvSpPr>
          <p:cNvPr id="46083" name="Rectangle 3"/>
          <p:cNvSpPr>
            <a:spLocks noGrp="1" noChangeArrowheads="1"/>
          </p:cNvSpPr>
          <p:nvPr>
            <p:ph type="body" idx="4294967295"/>
          </p:nvPr>
        </p:nvSpPr>
        <p:spPr>
          <a:xfrm>
            <a:off x="457200" y="1143000"/>
            <a:ext cx="9220200" cy="4752975"/>
          </a:xfrm>
        </p:spPr>
        <p:txBody>
          <a:bodyPr/>
          <a:lstStyle/>
          <a:p>
            <a:pPr algn="l">
              <a:lnSpc>
                <a:spcPct val="80000"/>
              </a:lnSpc>
            </a:pPr>
            <a:r>
              <a:rPr lang="en-US" sz="1800" b="1" dirty="0">
                <a:solidFill>
                  <a:srgbClr val="FF0000"/>
                </a:solidFill>
              </a:rPr>
              <a:t>Comparatives are often qualified by using words and phrases such as much, a lot, far, a bit/little, slightly etc., e.g.:</a:t>
            </a:r>
          </a:p>
          <a:p>
            <a:pPr algn="l">
              <a:lnSpc>
                <a:spcPct val="80000"/>
              </a:lnSpc>
            </a:pPr>
            <a:endParaRPr lang="en-US" sz="1800" b="1" dirty="0"/>
          </a:p>
          <a:p>
            <a:pPr algn="l">
              <a:lnSpc>
                <a:spcPct val="80000"/>
              </a:lnSpc>
              <a:buFontTx/>
              <a:buNone/>
            </a:pPr>
            <a:r>
              <a:rPr lang="en-US" sz="1800" b="1" dirty="0"/>
              <a:t>		You should go by train, it would be </a:t>
            </a:r>
            <a:r>
              <a:rPr lang="en-US" sz="1800" b="1" u="sng" dirty="0"/>
              <a:t>much</a:t>
            </a:r>
            <a:r>
              <a:rPr lang="en-US" sz="1800" b="1" dirty="0"/>
              <a:t> cheaper.</a:t>
            </a:r>
          </a:p>
          <a:p>
            <a:pPr algn="l">
              <a:lnSpc>
                <a:spcPct val="80000"/>
              </a:lnSpc>
              <a:buFontTx/>
              <a:buNone/>
            </a:pPr>
            <a:r>
              <a:rPr lang="en-US" sz="1800" b="1" dirty="0"/>
              <a:t>		Could you be a </a:t>
            </a:r>
            <a:r>
              <a:rPr lang="en-US" sz="1800" b="1" u="sng" dirty="0"/>
              <a:t>bit</a:t>
            </a:r>
            <a:r>
              <a:rPr lang="en-US" sz="1800" b="1" dirty="0"/>
              <a:t> quieter?</a:t>
            </a:r>
          </a:p>
          <a:p>
            <a:pPr lvl="1" algn="l">
              <a:lnSpc>
                <a:spcPct val="80000"/>
              </a:lnSpc>
              <a:buFontTx/>
              <a:buNone/>
            </a:pPr>
            <a:r>
              <a:rPr lang="en-US" sz="1800" b="1" dirty="0"/>
              <a:t>		I’m feeling </a:t>
            </a:r>
            <a:r>
              <a:rPr lang="en-US" sz="1800" b="1" u="sng" dirty="0"/>
              <a:t>a lot </a:t>
            </a:r>
            <a:r>
              <a:rPr lang="en-US" sz="1800" b="1" dirty="0"/>
              <a:t>better.</a:t>
            </a:r>
          </a:p>
          <a:p>
            <a:pPr algn="l">
              <a:lnSpc>
                <a:spcPct val="80000"/>
              </a:lnSpc>
              <a:buFontTx/>
              <a:buNone/>
            </a:pPr>
            <a:r>
              <a:rPr lang="en-US" sz="1800" b="1" dirty="0"/>
              <a:t>		Do you have one that’s </a:t>
            </a:r>
            <a:r>
              <a:rPr lang="en-US" sz="1800" b="1" u="sng" dirty="0"/>
              <a:t>slightly</a:t>
            </a:r>
            <a:r>
              <a:rPr lang="en-US" sz="1800" b="1" dirty="0"/>
              <a:t> bigger</a:t>
            </a:r>
            <a:r>
              <a:rPr lang="en-US" sz="1800" b="1" dirty="0" smtClean="0"/>
              <a:t>?</a:t>
            </a:r>
          </a:p>
          <a:p>
            <a:pPr algn="l">
              <a:lnSpc>
                <a:spcPct val="80000"/>
              </a:lnSpc>
              <a:buFontTx/>
              <a:buNone/>
            </a:pPr>
            <a:endParaRPr lang="en-US" sz="1800" b="1" dirty="0"/>
          </a:p>
          <a:p>
            <a:pPr algn="l">
              <a:lnSpc>
                <a:spcPct val="80000"/>
              </a:lnSpc>
            </a:pPr>
            <a:r>
              <a:rPr lang="en-US" sz="1800" b="1" dirty="0">
                <a:solidFill>
                  <a:srgbClr val="FF0000"/>
                </a:solidFill>
              </a:rPr>
              <a:t>Two comparatives can be contrasted by placing </a:t>
            </a:r>
            <a:r>
              <a:rPr lang="en-US" sz="1800" b="1" dirty="0" smtClean="0">
                <a:solidFill>
                  <a:schemeClr val="hlink"/>
                </a:solidFill>
              </a:rPr>
              <a:t>the</a:t>
            </a:r>
            <a:r>
              <a:rPr lang="en-US" sz="1800" b="1" dirty="0" smtClean="0"/>
              <a:t> </a:t>
            </a:r>
            <a:r>
              <a:rPr lang="en-US" sz="1800" b="1" dirty="0" smtClean="0">
                <a:solidFill>
                  <a:srgbClr val="FF0000"/>
                </a:solidFill>
              </a:rPr>
              <a:t>before them, indicating that a change in one quality is linked to a change in another, e.g.:</a:t>
            </a:r>
            <a:endParaRPr lang="en-US" sz="1800" b="1" dirty="0">
              <a:solidFill>
                <a:srgbClr val="FF0000"/>
              </a:solidFill>
            </a:endParaRPr>
          </a:p>
          <a:p>
            <a:pPr algn="l">
              <a:lnSpc>
                <a:spcPct val="80000"/>
              </a:lnSpc>
              <a:buFontTx/>
              <a:buNone/>
            </a:pPr>
            <a:r>
              <a:rPr lang="en-US" sz="1800" b="1" dirty="0"/>
              <a:t>		</a:t>
            </a:r>
            <a:r>
              <a:rPr lang="en-US" sz="1800" b="1" u="sng" dirty="0"/>
              <a:t>The</a:t>
            </a:r>
            <a:r>
              <a:rPr lang="en-US" sz="1800" b="1" dirty="0"/>
              <a:t> small</a:t>
            </a:r>
            <a:r>
              <a:rPr lang="en-US" sz="1800" b="1" u="sng" dirty="0"/>
              <a:t>er</a:t>
            </a:r>
            <a:r>
              <a:rPr lang="en-US" sz="1800" b="1" dirty="0"/>
              <a:t> the gift, </a:t>
            </a:r>
            <a:r>
              <a:rPr lang="en-US" sz="1800" b="1" u="sng" dirty="0"/>
              <a:t>the</a:t>
            </a:r>
            <a:r>
              <a:rPr lang="en-US" sz="1800" b="1" dirty="0"/>
              <a:t> eas</a:t>
            </a:r>
            <a:r>
              <a:rPr lang="en-US" sz="1800" b="1" u="sng" dirty="0"/>
              <a:t>ier</a:t>
            </a:r>
            <a:r>
              <a:rPr lang="en-US" sz="1800" b="1" dirty="0"/>
              <a:t> it is to send.</a:t>
            </a:r>
          </a:p>
          <a:p>
            <a:pPr lvl="1" algn="l">
              <a:lnSpc>
                <a:spcPct val="80000"/>
              </a:lnSpc>
            </a:pPr>
            <a:endParaRPr lang="en-US" sz="1800" b="1" dirty="0"/>
          </a:p>
          <a:p>
            <a:pPr algn="l">
              <a:lnSpc>
                <a:spcPct val="80000"/>
              </a:lnSpc>
              <a:buFontTx/>
              <a:buNone/>
            </a:pPr>
            <a:r>
              <a:rPr lang="en-US" sz="1800" b="1" dirty="0"/>
              <a:t>		</a:t>
            </a:r>
            <a:r>
              <a:rPr lang="en-US" sz="1800" b="1" u="sng" dirty="0"/>
              <a:t>The</a:t>
            </a:r>
            <a:r>
              <a:rPr lang="en-US" sz="1800" b="1" dirty="0"/>
              <a:t> </a:t>
            </a:r>
            <a:r>
              <a:rPr lang="en-US" sz="1800" b="1" u="sng" dirty="0"/>
              <a:t>more</a:t>
            </a:r>
            <a:r>
              <a:rPr lang="en-US" sz="1800" b="1" dirty="0"/>
              <a:t> stressed you are, </a:t>
            </a:r>
            <a:r>
              <a:rPr lang="en-US" sz="1800" b="1" u="sng" dirty="0"/>
              <a:t>the</a:t>
            </a:r>
            <a:r>
              <a:rPr lang="en-US" sz="1800" b="1" dirty="0"/>
              <a:t> </a:t>
            </a:r>
            <a:r>
              <a:rPr lang="en-US" sz="1800" b="1" u="sng" dirty="0"/>
              <a:t>worse</a:t>
            </a:r>
            <a:r>
              <a:rPr lang="en-US" sz="1800" b="1" dirty="0"/>
              <a:t> it is for your health.</a:t>
            </a:r>
          </a:p>
          <a:p>
            <a:pPr algn="l">
              <a:lnSpc>
                <a:spcPct val="80000"/>
              </a:lnSpc>
              <a:buFontTx/>
              <a:buNone/>
            </a:pPr>
            <a:endParaRPr lang="en-US" sz="1800" b="1" dirty="0"/>
          </a:p>
          <a:p>
            <a:pPr algn="l">
              <a:lnSpc>
                <a:spcPct val="80000"/>
              </a:lnSpc>
            </a:pPr>
            <a:r>
              <a:rPr lang="en-US" sz="1800" b="1" dirty="0">
                <a:solidFill>
                  <a:srgbClr val="FF0000"/>
                </a:solidFill>
              </a:rPr>
              <a:t>Two comparatives can also be linked with and to show a continuing increase in a particular quality, e.g.:</a:t>
            </a:r>
          </a:p>
          <a:p>
            <a:pPr lvl="1" algn="l">
              <a:lnSpc>
                <a:spcPct val="80000"/>
              </a:lnSpc>
            </a:pPr>
            <a:r>
              <a:rPr lang="en-US" sz="1800" b="1" dirty="0"/>
              <a:t>The sea was getting rougher </a:t>
            </a:r>
            <a:r>
              <a:rPr lang="en-US" sz="1800" b="1" u="sng" dirty="0"/>
              <a:t>and</a:t>
            </a:r>
            <a:r>
              <a:rPr lang="en-US" sz="1800" b="1" dirty="0"/>
              <a:t> rougher.</a:t>
            </a:r>
          </a:p>
          <a:p>
            <a:pPr lvl="1" algn="l">
              <a:lnSpc>
                <a:spcPct val="80000"/>
              </a:lnSpc>
            </a:pPr>
            <a:r>
              <a:rPr lang="en-US" sz="1800" b="1" dirty="0"/>
              <a:t>Her illness was becoming worse </a:t>
            </a:r>
            <a:r>
              <a:rPr lang="en-US" sz="1800" b="1" u="sng" dirty="0"/>
              <a:t>and</a:t>
            </a:r>
            <a:r>
              <a:rPr lang="en-US" sz="1800" b="1" dirty="0"/>
              <a:t> worse.</a:t>
            </a:r>
          </a:p>
          <a:p>
            <a:pPr lvl="1" algn="l">
              <a:lnSpc>
                <a:spcPct val="80000"/>
              </a:lnSpc>
            </a:pPr>
            <a:r>
              <a:rPr lang="en-US" sz="1800" b="1" dirty="0"/>
              <a:t>He became more </a:t>
            </a:r>
            <a:r>
              <a:rPr lang="en-US" sz="1800" b="1" u="sng" dirty="0"/>
              <a:t>and</a:t>
            </a:r>
            <a:r>
              <a:rPr lang="en-US" sz="1800" b="1" dirty="0"/>
              <a:t> more tired as the weeks went by</a:t>
            </a:r>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742950" y="152401"/>
            <a:ext cx="7443258" cy="1044575"/>
          </a:xfrm>
        </p:spPr>
        <p:txBody>
          <a:bodyPr/>
          <a:lstStyle/>
          <a:p>
            <a:pPr algn="ctr"/>
            <a:r>
              <a:rPr lang="es-ES" sz="3200" dirty="0"/>
              <a:t>USE OF SUPERLATIVES</a:t>
            </a:r>
            <a:endParaRPr lang="en-US" sz="3200" dirty="0"/>
          </a:p>
        </p:txBody>
      </p:sp>
      <p:sp>
        <p:nvSpPr>
          <p:cNvPr id="48131" name="Rectangle 3"/>
          <p:cNvSpPr>
            <a:spLocks noGrp="1" noChangeArrowheads="1"/>
          </p:cNvSpPr>
          <p:nvPr>
            <p:ph type="body" idx="1"/>
          </p:nvPr>
        </p:nvSpPr>
        <p:spPr>
          <a:xfrm>
            <a:off x="742950" y="1412875"/>
            <a:ext cx="8337550" cy="4073525"/>
          </a:xfrm>
        </p:spPr>
        <p:txBody>
          <a:bodyPr>
            <a:normAutofit fontScale="92500" lnSpcReduction="10000"/>
          </a:bodyPr>
          <a:lstStyle/>
          <a:p>
            <a:pPr algn="l">
              <a:lnSpc>
                <a:spcPct val="80000"/>
              </a:lnSpc>
            </a:pPr>
            <a:r>
              <a:rPr lang="en-US" sz="2100" b="1" dirty="0">
                <a:solidFill>
                  <a:srgbClr val="FF0000"/>
                </a:solidFill>
              </a:rPr>
              <a:t>Like comparatives, superlatives can be placed </a:t>
            </a:r>
            <a:r>
              <a:rPr lang="en-US" sz="2100" b="1" u="sng" dirty="0">
                <a:solidFill>
                  <a:srgbClr val="FF0000"/>
                </a:solidFill>
              </a:rPr>
              <a:t>before nouns </a:t>
            </a:r>
            <a:r>
              <a:rPr lang="en-US" sz="2100" b="1" dirty="0">
                <a:solidFill>
                  <a:srgbClr val="FF0000"/>
                </a:solidFill>
              </a:rPr>
              <a:t>in the attributive position, or occur after </a:t>
            </a:r>
            <a:r>
              <a:rPr lang="en-US" sz="2100" b="1" u="sng" dirty="0">
                <a:solidFill>
                  <a:srgbClr val="FF0000"/>
                </a:solidFill>
              </a:rPr>
              <a:t>be</a:t>
            </a:r>
            <a:r>
              <a:rPr lang="en-US" sz="2100" b="1" dirty="0">
                <a:solidFill>
                  <a:srgbClr val="FF0000"/>
                </a:solidFill>
              </a:rPr>
              <a:t> and </a:t>
            </a:r>
            <a:r>
              <a:rPr lang="en-US" sz="2100" b="1" u="sng" dirty="0">
                <a:solidFill>
                  <a:srgbClr val="FF0000"/>
                </a:solidFill>
              </a:rPr>
              <a:t>other link verbs</a:t>
            </a:r>
            <a:r>
              <a:rPr lang="en-US" sz="2100" b="1" dirty="0">
                <a:solidFill>
                  <a:srgbClr val="FF0000"/>
                </a:solidFill>
              </a:rPr>
              <a:t>, e.g.:</a:t>
            </a:r>
          </a:p>
          <a:p>
            <a:pPr algn="l">
              <a:lnSpc>
                <a:spcPct val="80000"/>
              </a:lnSpc>
            </a:pPr>
            <a:endParaRPr lang="en-US" sz="2100" b="1" dirty="0"/>
          </a:p>
          <a:p>
            <a:pPr lvl="1" algn="l">
              <a:lnSpc>
                <a:spcPct val="80000"/>
              </a:lnSpc>
            </a:pPr>
            <a:r>
              <a:rPr lang="en-US" sz="2100" b="1" u="sng" dirty="0"/>
              <a:t>the most delicious</a:t>
            </a:r>
            <a:r>
              <a:rPr lang="en-US" sz="2100" b="1" dirty="0"/>
              <a:t> </a:t>
            </a:r>
            <a:r>
              <a:rPr lang="en-US" sz="2100" b="1" u="sng" dirty="0"/>
              <a:t>chocolate</a:t>
            </a:r>
            <a:r>
              <a:rPr lang="en-US" sz="2100" b="1" dirty="0"/>
              <a:t> cake I’ve ever eaten</a:t>
            </a:r>
          </a:p>
          <a:p>
            <a:pPr lvl="1" algn="l">
              <a:lnSpc>
                <a:spcPct val="80000"/>
              </a:lnSpc>
            </a:pPr>
            <a:r>
              <a:rPr lang="en-US" sz="2100" b="1" dirty="0"/>
              <a:t>Annabel </a:t>
            </a:r>
            <a:r>
              <a:rPr lang="en-US" sz="2100" b="1" u="sng" dirty="0"/>
              <a:t>was</a:t>
            </a:r>
            <a:r>
              <a:rPr lang="en-US" sz="2100" b="1" dirty="0"/>
              <a:t> </a:t>
            </a:r>
            <a:r>
              <a:rPr lang="en-US" sz="2100" b="1" u="sng" dirty="0"/>
              <a:t>the youngest</a:t>
            </a:r>
          </a:p>
          <a:p>
            <a:pPr lvl="1" algn="l">
              <a:lnSpc>
                <a:spcPct val="80000"/>
              </a:lnSpc>
            </a:pPr>
            <a:r>
              <a:rPr lang="en-US" sz="2100" b="1" dirty="0"/>
              <a:t>This restaurant </a:t>
            </a:r>
            <a:r>
              <a:rPr lang="en-US" sz="2100" b="1" u="sng" dirty="0"/>
              <a:t>is</a:t>
            </a:r>
            <a:r>
              <a:rPr lang="en-US" sz="2100" b="1" dirty="0"/>
              <a:t> </a:t>
            </a:r>
            <a:r>
              <a:rPr lang="en-US" sz="2100" b="1" u="sng" dirty="0"/>
              <a:t>the best</a:t>
            </a:r>
          </a:p>
          <a:p>
            <a:pPr lvl="1" algn="l">
              <a:lnSpc>
                <a:spcPct val="80000"/>
              </a:lnSpc>
            </a:pPr>
            <a:endParaRPr lang="es-ES" sz="2100" b="1" dirty="0"/>
          </a:p>
          <a:p>
            <a:pPr lvl="1" algn="l">
              <a:lnSpc>
                <a:spcPct val="80000"/>
              </a:lnSpc>
            </a:pPr>
            <a:endParaRPr lang="en-US" sz="2100" b="1" dirty="0"/>
          </a:p>
          <a:p>
            <a:pPr algn="l">
              <a:lnSpc>
                <a:spcPct val="80000"/>
              </a:lnSpc>
            </a:pPr>
            <a:r>
              <a:rPr lang="en-US" sz="2100" b="1" dirty="0">
                <a:solidFill>
                  <a:srgbClr val="FF0000"/>
                </a:solidFill>
              </a:rPr>
              <a:t>As shown in the second two examples, superlatives are often used on their own if it is clear what or who is being compared. If you want to be specific about what you are comparing, you can do this with a noun, or a phrase beginning with </a:t>
            </a:r>
            <a:r>
              <a:rPr lang="en-US" sz="2100" b="1" dirty="0">
                <a:solidFill>
                  <a:schemeClr val="hlink"/>
                </a:solidFill>
              </a:rPr>
              <a:t>in</a:t>
            </a:r>
            <a:r>
              <a:rPr lang="en-US" sz="2100" b="1" dirty="0"/>
              <a:t> or </a:t>
            </a:r>
            <a:r>
              <a:rPr lang="en-US" sz="2100" b="1" dirty="0">
                <a:solidFill>
                  <a:schemeClr val="hlink"/>
                </a:solidFill>
              </a:rPr>
              <a:t>of</a:t>
            </a:r>
            <a:r>
              <a:rPr lang="en-US" sz="2100" b="1" dirty="0"/>
              <a:t>, e.g.:</a:t>
            </a:r>
          </a:p>
          <a:p>
            <a:pPr algn="l">
              <a:lnSpc>
                <a:spcPct val="80000"/>
              </a:lnSpc>
            </a:pPr>
            <a:endParaRPr lang="en-US" sz="2100" b="1" dirty="0"/>
          </a:p>
          <a:p>
            <a:pPr lvl="1" algn="l">
              <a:lnSpc>
                <a:spcPct val="80000"/>
              </a:lnSpc>
            </a:pPr>
            <a:r>
              <a:rPr lang="en-US" sz="2100" b="1" dirty="0"/>
              <a:t>Annabel was the youngest child</a:t>
            </a:r>
          </a:p>
          <a:p>
            <a:pPr lvl="1" algn="l">
              <a:lnSpc>
                <a:spcPct val="80000"/>
              </a:lnSpc>
            </a:pPr>
            <a:r>
              <a:rPr lang="en-US" sz="2100" b="1" dirty="0"/>
              <a:t>Annabel was the youngest </a:t>
            </a:r>
            <a:r>
              <a:rPr lang="en-US" sz="2100" b="1" u="sng" dirty="0"/>
              <a:t>of</a:t>
            </a:r>
            <a:r>
              <a:rPr lang="en-US" sz="2100" b="1" dirty="0"/>
              <a:t> the children</a:t>
            </a:r>
          </a:p>
          <a:p>
            <a:pPr lvl="1" algn="l">
              <a:lnSpc>
                <a:spcPct val="80000"/>
              </a:lnSpc>
            </a:pPr>
            <a:r>
              <a:rPr lang="en-US" sz="2100" b="1" dirty="0"/>
              <a:t>This restaurant is the best</a:t>
            </a:r>
            <a:r>
              <a:rPr lang="en-US" sz="2100" b="1" u="sng" dirty="0"/>
              <a:t> in </a:t>
            </a:r>
            <a:r>
              <a:rPr lang="en-US" sz="2100" b="1" dirty="0"/>
              <a:t>town.</a:t>
            </a:r>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lgn="ctr"/>
            <a:r>
              <a:rPr lang="es-ES" sz="3200"/>
              <a:t>THE OPPOSITES OF COMPARATIVE AND SUPERLATIVES</a:t>
            </a:r>
            <a:endParaRPr lang="en-US" sz="3200"/>
          </a:p>
        </p:txBody>
      </p:sp>
      <p:sp>
        <p:nvSpPr>
          <p:cNvPr id="50179" name="Rectangle 3"/>
          <p:cNvSpPr>
            <a:spLocks noGrp="1" noChangeArrowheads="1"/>
          </p:cNvSpPr>
          <p:nvPr>
            <p:ph type="body" idx="1"/>
          </p:nvPr>
        </p:nvSpPr>
        <p:spPr>
          <a:xfrm>
            <a:off x="762000" y="1752600"/>
            <a:ext cx="8337550" cy="3889375"/>
          </a:xfrm>
        </p:spPr>
        <p:txBody>
          <a:bodyPr>
            <a:normAutofit fontScale="92500" lnSpcReduction="20000"/>
          </a:bodyPr>
          <a:lstStyle/>
          <a:p>
            <a:pPr algn="l">
              <a:lnSpc>
                <a:spcPct val="80000"/>
              </a:lnSpc>
            </a:pPr>
            <a:r>
              <a:rPr lang="es-ES" sz="2300" b="1" dirty="0" err="1" smtClean="0"/>
              <a:t>We</a:t>
            </a:r>
            <a:r>
              <a:rPr lang="es-ES" sz="2300" b="1" dirty="0" smtClean="0"/>
              <a:t> </a:t>
            </a:r>
            <a:r>
              <a:rPr lang="es-ES" sz="2300" b="1" dirty="0"/>
              <a:t>use </a:t>
            </a:r>
            <a:r>
              <a:rPr lang="es-ES" sz="2300" b="1" dirty="0" err="1"/>
              <a:t>the</a:t>
            </a:r>
            <a:r>
              <a:rPr lang="es-ES" sz="2300" b="1" dirty="0"/>
              <a:t> </a:t>
            </a:r>
            <a:r>
              <a:rPr lang="es-ES" sz="2300" b="1" dirty="0" err="1"/>
              <a:t>forms</a:t>
            </a:r>
            <a:r>
              <a:rPr lang="es-ES" sz="2300" b="1" dirty="0"/>
              <a:t> </a:t>
            </a:r>
            <a:r>
              <a:rPr lang="es-ES" sz="2300" b="1" dirty="0" err="1">
                <a:solidFill>
                  <a:schemeClr val="hlink"/>
                </a:solidFill>
              </a:rPr>
              <a:t>less</a:t>
            </a:r>
            <a:r>
              <a:rPr lang="es-ES" sz="2300" b="1" dirty="0"/>
              <a:t> (</a:t>
            </a:r>
            <a:r>
              <a:rPr lang="es-ES" sz="2300" b="1" dirty="0" err="1"/>
              <a:t>the</a:t>
            </a:r>
            <a:r>
              <a:rPr lang="es-ES" sz="2300" b="1" dirty="0"/>
              <a:t> </a:t>
            </a:r>
            <a:r>
              <a:rPr lang="es-ES" sz="2300" b="1" dirty="0" err="1"/>
              <a:t>opposite</a:t>
            </a:r>
            <a:r>
              <a:rPr lang="es-ES" sz="2300" b="1" dirty="0"/>
              <a:t> of </a:t>
            </a:r>
            <a:r>
              <a:rPr lang="es-ES" sz="2300" b="1" dirty="0" err="1"/>
              <a:t>comparative</a:t>
            </a:r>
            <a:r>
              <a:rPr lang="es-ES" sz="2300" b="1" dirty="0"/>
              <a:t> </a:t>
            </a:r>
            <a:r>
              <a:rPr lang="es-ES" sz="2300" b="1" u="sng" dirty="0"/>
              <a:t>more</a:t>
            </a:r>
            <a:r>
              <a:rPr lang="es-ES" sz="2300" b="1" dirty="0"/>
              <a:t>), and </a:t>
            </a:r>
            <a:r>
              <a:rPr lang="es-ES" sz="2300" b="1" dirty="0" err="1">
                <a:solidFill>
                  <a:schemeClr val="hlink"/>
                </a:solidFill>
              </a:rPr>
              <a:t>the</a:t>
            </a:r>
            <a:r>
              <a:rPr lang="es-ES" sz="2300" b="1" dirty="0">
                <a:solidFill>
                  <a:schemeClr val="hlink"/>
                </a:solidFill>
              </a:rPr>
              <a:t> </a:t>
            </a:r>
            <a:r>
              <a:rPr lang="es-ES" sz="2300" b="1" dirty="0" err="1">
                <a:solidFill>
                  <a:schemeClr val="hlink"/>
                </a:solidFill>
              </a:rPr>
              <a:t>least</a:t>
            </a:r>
            <a:r>
              <a:rPr lang="es-ES" sz="2300" b="1" dirty="0"/>
              <a:t> (</a:t>
            </a:r>
            <a:r>
              <a:rPr lang="es-ES" sz="2300" b="1" dirty="0" err="1"/>
              <a:t>the</a:t>
            </a:r>
            <a:r>
              <a:rPr lang="es-ES" sz="2300" b="1" dirty="0"/>
              <a:t> </a:t>
            </a:r>
            <a:r>
              <a:rPr lang="es-ES" sz="2300" b="1" dirty="0" err="1"/>
              <a:t>opposite</a:t>
            </a:r>
            <a:r>
              <a:rPr lang="es-ES" sz="2300" b="1" dirty="0"/>
              <a:t> of </a:t>
            </a:r>
            <a:r>
              <a:rPr lang="es-ES" sz="2300" b="1" dirty="0" err="1"/>
              <a:t>superlative</a:t>
            </a:r>
            <a:r>
              <a:rPr lang="es-ES" sz="2300" b="1" dirty="0"/>
              <a:t> </a:t>
            </a:r>
            <a:r>
              <a:rPr lang="es-ES" sz="2300" b="1" u="sng" dirty="0" err="1"/>
              <a:t>the</a:t>
            </a:r>
            <a:r>
              <a:rPr lang="es-ES" sz="2300" b="1" u="sng" dirty="0"/>
              <a:t> </a:t>
            </a:r>
            <a:r>
              <a:rPr lang="es-ES" sz="2300" b="1" u="sng" dirty="0" err="1"/>
              <a:t>most</a:t>
            </a:r>
            <a:r>
              <a:rPr lang="es-ES" sz="2300" b="1" dirty="0"/>
              <a:t>). </a:t>
            </a:r>
            <a:endParaRPr lang="es-ES" sz="2300" b="1" dirty="0" smtClean="0"/>
          </a:p>
          <a:p>
            <a:pPr algn="l">
              <a:lnSpc>
                <a:spcPct val="80000"/>
              </a:lnSpc>
            </a:pPr>
            <a:endParaRPr lang="es-ES" sz="2300" b="1" dirty="0"/>
          </a:p>
          <a:p>
            <a:pPr lvl="2" algn="l">
              <a:lnSpc>
                <a:spcPct val="80000"/>
              </a:lnSpc>
            </a:pPr>
            <a:r>
              <a:rPr lang="en-US" sz="2300" b="1" dirty="0">
                <a:solidFill>
                  <a:srgbClr val="00FF00"/>
                </a:solidFill>
              </a:rPr>
              <a:t>Less</a:t>
            </a:r>
            <a:r>
              <a:rPr lang="en-US" sz="2300" b="1" dirty="0"/>
              <a:t> is used to indicate that something or someone does not have as much of a particular quality as someone or something else, e.g.: </a:t>
            </a:r>
          </a:p>
          <a:p>
            <a:pPr algn="l">
              <a:lnSpc>
                <a:spcPct val="80000"/>
              </a:lnSpc>
              <a:buFontTx/>
              <a:buNone/>
            </a:pPr>
            <a:endParaRPr lang="en-US" sz="2300" b="1" dirty="0"/>
          </a:p>
          <a:p>
            <a:pPr lvl="1" algn="l">
              <a:lnSpc>
                <a:spcPct val="80000"/>
              </a:lnSpc>
            </a:pPr>
            <a:r>
              <a:rPr lang="en-US" sz="2300" b="1" dirty="0"/>
              <a:t>This sofa is </a:t>
            </a:r>
            <a:r>
              <a:rPr lang="en-US" sz="2300" b="1" u="sng" dirty="0"/>
              <a:t>less</a:t>
            </a:r>
            <a:r>
              <a:rPr lang="en-US" sz="2300" b="1" dirty="0"/>
              <a:t> comfortable.</a:t>
            </a:r>
          </a:p>
          <a:p>
            <a:pPr lvl="1" algn="l">
              <a:lnSpc>
                <a:spcPct val="80000"/>
              </a:lnSpc>
            </a:pPr>
            <a:r>
              <a:rPr lang="en-US" sz="2300" b="1" dirty="0"/>
              <a:t>I’ve always been </a:t>
            </a:r>
            <a:r>
              <a:rPr lang="en-US" sz="2300" b="1" u="sng" dirty="0"/>
              <a:t>less</a:t>
            </a:r>
            <a:r>
              <a:rPr lang="en-US" sz="2300" b="1" dirty="0"/>
              <a:t> patient than my sister</a:t>
            </a:r>
            <a:r>
              <a:rPr lang="en-US" sz="2300" b="1" dirty="0" smtClean="0"/>
              <a:t>.</a:t>
            </a:r>
          </a:p>
          <a:p>
            <a:pPr lvl="1" algn="l">
              <a:lnSpc>
                <a:spcPct val="80000"/>
              </a:lnSpc>
            </a:pPr>
            <a:endParaRPr lang="en-US" sz="2300" b="1" dirty="0"/>
          </a:p>
          <a:p>
            <a:pPr lvl="2" algn="l">
              <a:lnSpc>
                <a:spcPct val="80000"/>
              </a:lnSpc>
            </a:pPr>
            <a:r>
              <a:rPr lang="en-US" sz="2300" b="1" dirty="0"/>
              <a:t> </a:t>
            </a:r>
            <a:r>
              <a:rPr lang="en-US" sz="2300" b="1" dirty="0">
                <a:solidFill>
                  <a:srgbClr val="00FF00"/>
                </a:solidFill>
              </a:rPr>
              <a:t>The least</a:t>
            </a:r>
            <a:r>
              <a:rPr lang="en-US" sz="2300" b="1" dirty="0"/>
              <a:t> is used to indicate that something or someone has less of a quality than any other person or thing of its kind, e.g</a:t>
            </a:r>
            <a:r>
              <a:rPr lang="en-US" sz="2300" b="1" dirty="0" smtClean="0"/>
              <a:t>.:</a:t>
            </a:r>
          </a:p>
          <a:p>
            <a:pPr lvl="2" algn="l">
              <a:lnSpc>
                <a:spcPct val="80000"/>
              </a:lnSpc>
            </a:pPr>
            <a:endParaRPr lang="en-US" sz="2300" b="1" dirty="0"/>
          </a:p>
          <a:p>
            <a:pPr lvl="1" algn="l">
              <a:lnSpc>
                <a:spcPct val="80000"/>
              </a:lnSpc>
            </a:pPr>
            <a:r>
              <a:rPr lang="en-US" sz="2300" b="1" dirty="0"/>
              <a:t>It’s </a:t>
            </a:r>
            <a:r>
              <a:rPr lang="en-US" sz="2300" b="1" u="sng" dirty="0"/>
              <a:t>the least </a:t>
            </a:r>
            <a:r>
              <a:rPr lang="en-US" sz="2300" b="1" dirty="0"/>
              <a:t>expensive way to travel.</a:t>
            </a:r>
            <a:endParaRPr lang="en-US" sz="2300" b="1" u="sng" dirty="0"/>
          </a:p>
          <a:p>
            <a:pPr lvl="1" algn="l">
              <a:lnSpc>
                <a:spcPct val="80000"/>
              </a:lnSpc>
            </a:pPr>
            <a:r>
              <a:rPr lang="en-US" sz="2300" b="1" dirty="0"/>
              <a:t>She was </a:t>
            </a:r>
            <a:r>
              <a:rPr lang="en-US" sz="2300" b="1" u="sng" dirty="0"/>
              <a:t>the least </a:t>
            </a:r>
            <a:r>
              <a:rPr lang="en-US" sz="2300" b="1" dirty="0"/>
              <a:t>intelligent of the three sisters.</a:t>
            </a:r>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err="1" smtClean="0">
                <a:solidFill>
                  <a:srgbClr val="7030A0"/>
                </a:solidFill>
              </a:rPr>
              <a:t>HiNT</a:t>
            </a:r>
            <a:r>
              <a:rPr lang="en-US" sz="4000" b="1" dirty="0" smtClean="0">
                <a:solidFill>
                  <a:srgbClr val="7030A0"/>
                </a:solidFill>
              </a:rPr>
              <a:t>:</a:t>
            </a:r>
            <a:r>
              <a:rPr lang="en-US" sz="4000" b="1" dirty="0" smtClean="0">
                <a:solidFill>
                  <a:srgbClr val="7030A0"/>
                </a:solidFill>
                <a:sym typeface="Wingdings" pitchFamily="2" charset="2"/>
              </a:rPr>
              <a:t>     </a:t>
            </a:r>
            <a:r>
              <a:rPr lang="en-US" sz="4000" b="1" dirty="0" smtClean="0">
                <a:solidFill>
                  <a:srgbClr val="7030A0"/>
                </a:solidFill>
              </a:rPr>
              <a:t>Similarity</a:t>
            </a:r>
            <a:endParaRPr lang="en-US" sz="4000" b="1" dirty="0">
              <a:solidFill>
                <a:schemeClr val="tx1"/>
              </a:solidFill>
            </a:endParaRPr>
          </a:p>
        </p:txBody>
      </p:sp>
      <p:sp>
        <p:nvSpPr>
          <p:cNvPr id="7171" name="Text Placeholder 5"/>
          <p:cNvSpPr>
            <a:spLocks noGrp="1"/>
          </p:cNvSpPr>
          <p:nvPr>
            <p:ph idx="1"/>
          </p:nvPr>
        </p:nvSpPr>
        <p:spPr>
          <a:xfrm>
            <a:off x="152400" y="1493837"/>
            <a:ext cx="9525000" cy="4678363"/>
          </a:xfrm>
        </p:spPr>
        <p:txBody>
          <a:bodyPr/>
          <a:lstStyle/>
          <a:p>
            <a:pPr algn="l" rtl="1" eaLnBrk="1" hangingPunct="1"/>
            <a:r>
              <a:rPr lang="en-US" sz="2800" b="1" u="sng" dirty="0" smtClean="0">
                <a:solidFill>
                  <a:srgbClr val="C00000"/>
                </a:solidFill>
                <a:effectLst>
                  <a:outerShdw blurRad="38100" dist="38100" dir="2700000" algn="tl">
                    <a:srgbClr val="000000">
                      <a:alpha val="43137"/>
                    </a:srgbClr>
                  </a:outerShdw>
                </a:effectLst>
                <a:cs typeface="Arial" pitchFamily="34" charset="0"/>
              </a:rPr>
              <a:t>Similarity</a:t>
            </a:r>
          </a:p>
          <a:p>
            <a:pPr algn="l" rtl="1" eaLnBrk="1" hangingPunct="1"/>
            <a:r>
              <a:rPr lang="en-US" sz="2400" b="1" dirty="0" smtClean="0">
                <a:cs typeface="Arial" pitchFamily="34" charset="0"/>
              </a:rPr>
              <a:t>  </a:t>
            </a:r>
            <a:r>
              <a:rPr lang="en-US" sz="2400" b="1" dirty="0" smtClean="0">
                <a:solidFill>
                  <a:srgbClr val="0070C0"/>
                </a:solidFill>
                <a:cs typeface="Arial" pitchFamily="34" charset="0"/>
              </a:rPr>
              <a:t>*[ as + an adjective+ as  ]</a:t>
            </a:r>
          </a:p>
          <a:p>
            <a:pPr algn="l" rtl="1" eaLnBrk="1" hangingPunct="1"/>
            <a:r>
              <a:rPr lang="en-US" sz="2400" b="1" dirty="0" smtClean="0">
                <a:cs typeface="Arial" pitchFamily="34" charset="0"/>
              </a:rPr>
              <a:t>Ahmed is </a:t>
            </a:r>
            <a:r>
              <a:rPr lang="en-US" sz="2400" b="1" u="sng" dirty="0" smtClean="0">
                <a:solidFill>
                  <a:srgbClr val="C00000"/>
                </a:solidFill>
                <a:effectLst>
                  <a:outerShdw blurRad="38100" dist="38100" dir="2700000" algn="tl">
                    <a:srgbClr val="000000">
                      <a:alpha val="43137"/>
                    </a:srgbClr>
                  </a:outerShdw>
                </a:effectLst>
                <a:cs typeface="Arial" pitchFamily="34" charset="0"/>
              </a:rPr>
              <a:t>as tall as </a:t>
            </a:r>
            <a:r>
              <a:rPr lang="en-US" sz="2400" b="1" dirty="0" err="1" smtClean="0">
                <a:cs typeface="Arial" pitchFamily="34" charset="0"/>
              </a:rPr>
              <a:t>Salim</a:t>
            </a:r>
            <a:r>
              <a:rPr lang="en-US" sz="2400" b="1" dirty="0" smtClean="0">
                <a:cs typeface="Arial" pitchFamily="34" charset="0"/>
              </a:rPr>
              <a:t>.          ( </a:t>
            </a:r>
            <a:r>
              <a:rPr lang="en-US" sz="2400" b="1" dirty="0" smtClean="0">
                <a:solidFill>
                  <a:srgbClr val="C00000"/>
                </a:solidFill>
                <a:effectLst>
                  <a:outerShdw blurRad="38100" dist="38100" dir="2700000" algn="tl">
                    <a:srgbClr val="000000">
                      <a:alpha val="43137"/>
                    </a:srgbClr>
                  </a:outerShdw>
                </a:effectLst>
                <a:cs typeface="Arial" pitchFamily="34" charset="0"/>
              </a:rPr>
              <a:t>Short</a:t>
            </a:r>
            <a:r>
              <a:rPr lang="en-US" sz="2400" b="1" dirty="0" smtClean="0">
                <a:cs typeface="Arial" pitchFamily="34" charset="0"/>
              </a:rPr>
              <a:t> adjective “ tall” )</a:t>
            </a:r>
          </a:p>
          <a:p>
            <a:pPr algn="l" rtl="1" eaLnBrk="1" hangingPunct="1"/>
            <a:r>
              <a:rPr lang="en-US" sz="2400" b="1" dirty="0" smtClean="0">
                <a:cs typeface="Arial" pitchFamily="34" charset="0"/>
              </a:rPr>
              <a:t>Ahmed is </a:t>
            </a:r>
            <a:r>
              <a:rPr lang="en-US" sz="2400" b="1" u="sng" dirty="0" smtClean="0">
                <a:effectLst>
                  <a:outerShdw blurRad="38100" dist="38100" dir="2700000" algn="tl">
                    <a:srgbClr val="000000">
                      <a:alpha val="43137"/>
                    </a:srgbClr>
                  </a:outerShdw>
                </a:effectLst>
                <a:cs typeface="Arial" pitchFamily="34" charset="0"/>
              </a:rPr>
              <a:t>as famous as </a:t>
            </a:r>
            <a:r>
              <a:rPr lang="en-US" sz="2400" b="1" dirty="0" err="1" smtClean="0">
                <a:cs typeface="Arial" pitchFamily="34" charset="0"/>
              </a:rPr>
              <a:t>salim</a:t>
            </a:r>
            <a:r>
              <a:rPr lang="en-US" sz="2400" b="1" dirty="0" smtClean="0">
                <a:cs typeface="Arial" pitchFamily="34" charset="0"/>
              </a:rPr>
              <a:t>.  ( </a:t>
            </a:r>
            <a:r>
              <a:rPr lang="en-US" sz="2400" b="1" dirty="0" smtClean="0">
                <a:solidFill>
                  <a:srgbClr val="C00000"/>
                </a:solidFill>
                <a:effectLst>
                  <a:outerShdw blurRad="38100" dist="38100" dir="2700000" algn="tl">
                    <a:srgbClr val="000000">
                      <a:alpha val="43137"/>
                    </a:srgbClr>
                  </a:outerShdw>
                </a:effectLst>
                <a:cs typeface="Arial" pitchFamily="34" charset="0"/>
              </a:rPr>
              <a:t>Long</a:t>
            </a:r>
            <a:r>
              <a:rPr lang="en-US" sz="2400" b="1" dirty="0" smtClean="0">
                <a:cs typeface="Arial" pitchFamily="34" charset="0"/>
              </a:rPr>
              <a:t> adjective “ famous’ )</a:t>
            </a:r>
          </a:p>
          <a:p>
            <a:pPr algn="l" rtl="1" eaLnBrk="1" hangingPunct="1"/>
            <a:r>
              <a:rPr lang="en-US" sz="2400" b="1" dirty="0" smtClean="0">
                <a:cs typeface="Arial" pitchFamily="34" charset="0"/>
              </a:rPr>
              <a:t>Ahmed is </a:t>
            </a:r>
            <a:r>
              <a:rPr lang="en-US" sz="2400" b="1" u="sng" dirty="0" smtClean="0">
                <a:solidFill>
                  <a:srgbClr val="C00000"/>
                </a:solidFill>
                <a:effectLst>
                  <a:outerShdw blurRad="38100" dist="38100" dir="2700000" algn="tl">
                    <a:srgbClr val="000000">
                      <a:alpha val="43137"/>
                    </a:srgbClr>
                  </a:outerShdw>
                </a:effectLst>
                <a:cs typeface="Arial" pitchFamily="34" charset="0"/>
              </a:rPr>
              <a:t>as good as </a:t>
            </a:r>
            <a:r>
              <a:rPr lang="en-US" sz="2400" b="1" dirty="0" err="1" smtClean="0">
                <a:cs typeface="Arial" pitchFamily="34" charset="0"/>
              </a:rPr>
              <a:t>Salim</a:t>
            </a:r>
            <a:r>
              <a:rPr lang="en-US" sz="2400" b="1" dirty="0" smtClean="0">
                <a:cs typeface="Arial" pitchFamily="34" charset="0"/>
              </a:rPr>
              <a:t>.      ( </a:t>
            </a:r>
            <a:r>
              <a:rPr lang="en-US" sz="2400" b="1" dirty="0" smtClean="0">
                <a:solidFill>
                  <a:srgbClr val="C00000"/>
                </a:solidFill>
                <a:effectLst>
                  <a:outerShdw blurRad="38100" dist="38100" dir="2700000" algn="tl">
                    <a:srgbClr val="000000">
                      <a:alpha val="43137"/>
                    </a:srgbClr>
                  </a:outerShdw>
                </a:effectLst>
                <a:cs typeface="Arial" pitchFamily="34" charset="0"/>
              </a:rPr>
              <a:t>Irregula</a:t>
            </a:r>
            <a:r>
              <a:rPr lang="en-US" sz="2400" b="1" dirty="0" smtClean="0">
                <a:cs typeface="Arial" pitchFamily="34" charset="0"/>
              </a:rPr>
              <a:t>r adjective “ good” )</a:t>
            </a:r>
          </a:p>
          <a:p>
            <a:pPr algn="l" rtl="1" eaLnBrk="1" hangingPunct="1"/>
            <a:r>
              <a:rPr lang="en-US" sz="2400" b="1" dirty="0" smtClean="0">
                <a:cs typeface="Arial" pitchFamily="34" charset="0"/>
              </a:rPr>
              <a:t>   </a:t>
            </a:r>
            <a:r>
              <a:rPr lang="en-US" sz="2400" b="1" dirty="0" smtClean="0">
                <a:solidFill>
                  <a:srgbClr val="0070C0"/>
                </a:solidFill>
                <a:cs typeface="Arial" pitchFamily="34" charset="0"/>
              </a:rPr>
              <a:t>*[ as + an adverb + as ]          </a:t>
            </a:r>
          </a:p>
          <a:p>
            <a:pPr algn="l" rtl="1" eaLnBrk="1" hangingPunct="1"/>
            <a:r>
              <a:rPr lang="en-US" sz="2400" b="1" dirty="0" smtClean="0">
                <a:cs typeface="Arial" pitchFamily="34" charset="0"/>
              </a:rPr>
              <a:t> Ahmed speaks English </a:t>
            </a:r>
            <a:r>
              <a:rPr lang="en-US" sz="2400" b="1" u="sng" dirty="0" smtClean="0">
                <a:solidFill>
                  <a:srgbClr val="C00000"/>
                </a:solidFill>
                <a:effectLst>
                  <a:outerShdw blurRad="38100" dist="38100" dir="2700000" algn="tl">
                    <a:srgbClr val="000000">
                      <a:alpha val="43137"/>
                    </a:srgbClr>
                  </a:outerShdw>
                </a:effectLst>
                <a:cs typeface="Arial" pitchFamily="34" charset="0"/>
              </a:rPr>
              <a:t>as fluently as </a:t>
            </a:r>
            <a:r>
              <a:rPr lang="en-US" sz="2400" b="1" dirty="0" err="1" smtClean="0">
                <a:cs typeface="Arial" pitchFamily="34" charset="0"/>
              </a:rPr>
              <a:t>Salim</a:t>
            </a:r>
            <a:r>
              <a:rPr lang="en-US" sz="2400" b="1" dirty="0" smtClean="0">
                <a:cs typeface="Arial" pitchFamily="34" charset="0"/>
              </a:rPr>
              <a:t> does.</a:t>
            </a:r>
          </a:p>
          <a:p>
            <a:pPr algn="l" rtl="1" eaLnBrk="1" hangingPunct="1"/>
            <a:r>
              <a:rPr lang="en-US" sz="2400" b="1" dirty="0" smtClean="0">
                <a:cs typeface="Arial" pitchFamily="34" charset="0"/>
              </a:rPr>
              <a:t>  Women work </a:t>
            </a:r>
            <a:r>
              <a:rPr lang="en-US" sz="2400" b="1" u="sng" dirty="0" smtClean="0">
                <a:solidFill>
                  <a:srgbClr val="C00000"/>
                </a:solidFill>
                <a:effectLst>
                  <a:outerShdw blurRad="38100" dist="38100" dir="2700000" algn="tl">
                    <a:srgbClr val="000000">
                      <a:alpha val="43137"/>
                    </a:srgbClr>
                  </a:outerShdw>
                </a:effectLst>
                <a:cs typeface="Arial" pitchFamily="34" charset="0"/>
              </a:rPr>
              <a:t>as hard as </a:t>
            </a:r>
            <a:r>
              <a:rPr lang="en-US" sz="2400" b="1" dirty="0" smtClean="0">
                <a:cs typeface="Arial" pitchFamily="34" charset="0"/>
              </a:rPr>
              <a:t>men do.</a:t>
            </a:r>
          </a:p>
          <a:p>
            <a:pPr algn="l" rtl="1" eaLnBrk="1" hangingPunct="1"/>
            <a:r>
              <a:rPr lang="en-US" sz="2400" b="1" dirty="0" smtClean="0">
                <a:cs typeface="Arial" pitchFamily="34" charset="0"/>
              </a:rPr>
              <a:t> </a:t>
            </a:r>
            <a:r>
              <a:rPr lang="en-US" sz="2400" b="1" dirty="0" smtClean="0">
                <a:solidFill>
                  <a:srgbClr val="C00000"/>
                </a:solidFill>
                <a:cs typeface="Arial" pitchFamily="34" charset="0"/>
              </a:rPr>
              <a:t>Note</a:t>
            </a:r>
            <a:r>
              <a:rPr lang="en-US" sz="2400" b="1" dirty="0" smtClean="0">
                <a:cs typeface="Arial" pitchFamily="34" charset="0"/>
              </a:rPr>
              <a:t>: The negative form of a similarity sentence .</a:t>
            </a:r>
          </a:p>
          <a:p>
            <a:pPr algn="l" rtl="1" eaLnBrk="1" hangingPunct="1"/>
            <a:r>
              <a:rPr lang="en-US" sz="2400" b="1" dirty="0" smtClean="0">
                <a:cs typeface="Arial" pitchFamily="34" charset="0"/>
              </a:rPr>
              <a:t>  Ahmed </a:t>
            </a:r>
            <a:r>
              <a:rPr lang="en-US" sz="2400" b="1" u="sng" dirty="0" smtClean="0">
                <a:solidFill>
                  <a:srgbClr val="C00000"/>
                </a:solidFill>
                <a:effectLst>
                  <a:outerShdw blurRad="38100" dist="38100" dir="2700000" algn="tl">
                    <a:srgbClr val="000000">
                      <a:alpha val="43137"/>
                    </a:srgbClr>
                  </a:outerShdw>
                </a:effectLst>
                <a:cs typeface="Arial" pitchFamily="34" charset="0"/>
              </a:rPr>
              <a:t>isn’t as tall as </a:t>
            </a:r>
            <a:r>
              <a:rPr lang="en-US" sz="2400" b="1" dirty="0" err="1" smtClean="0">
                <a:cs typeface="Arial" pitchFamily="34" charset="0"/>
              </a:rPr>
              <a:t>Salim</a:t>
            </a:r>
            <a:r>
              <a:rPr lang="en-US" sz="2400" b="1" dirty="0" smtClean="0">
                <a:cs typeface="Arial" pitchFamily="34" charset="0"/>
              </a:rPr>
              <a:t>. [ Here it is comparative in meaning]</a:t>
            </a:r>
          </a:p>
          <a:p>
            <a:pPr algn="l" rtl="1" eaLnBrk="1" hangingPunct="1"/>
            <a:endParaRPr lang="en-US" sz="2400" b="1" dirty="0" smtClean="0">
              <a:cs typeface="Arial" pitchFamily="34" charset="0"/>
            </a:endParaRPr>
          </a:p>
          <a:p>
            <a:pPr algn="l" rtl="1" eaLnBrk="1" hangingPunct="1"/>
            <a:r>
              <a:rPr lang="en-US" sz="2400" b="1" dirty="0" smtClean="0">
                <a:cs typeface="Arial" pitchFamily="34" charset="0"/>
              </a:rPr>
              <a:t>  </a:t>
            </a:r>
          </a:p>
          <a:p>
            <a:pPr algn="l" rtl="1" eaLnBrk="1" hangingPunct="1"/>
            <a:r>
              <a:rPr lang="en-US" sz="2400" b="1" dirty="0" smtClean="0">
                <a:cs typeface="Arial" pitchFamily="34" charset="0"/>
              </a:rPr>
              <a:t>  </a:t>
            </a:r>
          </a:p>
          <a:p>
            <a:pPr algn="l" rtl="1" eaLnBrk="1" hangingPunct="1"/>
            <a:endParaRPr lang="en-US" sz="2400" b="1" dirty="0" smtClean="0">
              <a:cs typeface="Arial" pitchFamily="34" charset="0"/>
            </a:endParaRPr>
          </a:p>
          <a:p>
            <a:pPr algn="l" rtl="1" eaLnBrk="1" hangingPunct="1"/>
            <a:r>
              <a:rPr lang="en-US" sz="2400" b="1" dirty="0" smtClean="0">
                <a:cs typeface="Arial" pitchFamily="34" charset="0"/>
              </a:rPr>
              <a:t>   </a:t>
            </a:r>
            <a:endParaRPr lang="en-US" sz="2400" b="1" u="sng" dirty="0" smtClean="0">
              <a:solidFill>
                <a:srgbClr val="C00000"/>
              </a:solidFill>
              <a:cs typeface="Arial" pitchFamily="34" charset="0"/>
            </a:endParaRPr>
          </a:p>
          <a:p>
            <a:pPr algn="l" rtl="1" eaLnBrk="1" hangingPunct="1"/>
            <a:r>
              <a:rPr lang="en-US" sz="2400" b="1" dirty="0" smtClean="0">
                <a:cs typeface="Arial" pitchFamily="34" charset="0"/>
              </a:rPr>
              <a:t> </a:t>
            </a:r>
            <a:r>
              <a:rPr lang="en-US" sz="2400" b="1" dirty="0" smtClean="0">
                <a:solidFill>
                  <a:srgbClr val="7030A0"/>
                </a:solidFill>
                <a:effectLst>
                  <a:outerShdw blurRad="38100" dist="38100" dir="2700000" algn="tl">
                    <a:srgbClr val="000000">
                      <a:alpha val="43137"/>
                    </a:srgbClr>
                  </a:outerShdw>
                </a:effectLst>
                <a:cs typeface="Arial" pitchFamily="34" charset="0"/>
              </a:rPr>
              <a:t> </a:t>
            </a:r>
            <a:endParaRPr lang="en-US" sz="2400" b="1" dirty="0" smtClean="0">
              <a:effectLst>
                <a:outerShdw blurRad="38100" dist="38100" dir="2700000" algn="tl">
                  <a:srgbClr val="000000">
                    <a:alpha val="43137"/>
                  </a:srgbClr>
                </a:outerShdw>
              </a:effectLst>
              <a:cs typeface="Arial" pitchFamily="34" charset="0"/>
            </a:endParaRPr>
          </a:p>
          <a:p>
            <a:pPr algn="l" rtl="1" eaLnBrk="1" hangingPunct="1"/>
            <a:r>
              <a:rPr lang="en-US" sz="2400" b="1" dirty="0" smtClean="0">
                <a:effectLst>
                  <a:outerShdw blurRad="38100" dist="38100" dir="2700000" algn="tl">
                    <a:srgbClr val="000000">
                      <a:alpha val="43137"/>
                    </a:srgbClr>
                  </a:outerShdw>
                </a:effectLst>
                <a:cs typeface="Arial" pitchFamily="34" charset="0"/>
              </a:rPr>
              <a:t>  </a:t>
            </a:r>
            <a:endParaRPr lang="en-US" b="1" dirty="0" smtClean="0">
              <a:solidFill>
                <a:srgbClr val="00B05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eaLnBrk="1" hangingPunct="1">
              <a:defRPr/>
            </a:pPr>
            <a:r>
              <a:rPr lang="en-US" sz="4000" b="1" dirty="0" smtClean="0">
                <a:solidFill>
                  <a:srgbClr val="FF0000"/>
                </a:solidFill>
                <a:cs typeface="Arial" pitchFamily="34" charset="0"/>
              </a:rPr>
              <a:t>Let’s Start </a:t>
            </a:r>
            <a:r>
              <a:rPr lang="en-US" sz="4000" b="1" dirty="0" err="1" smtClean="0">
                <a:solidFill>
                  <a:srgbClr val="FF0000"/>
                </a:solidFill>
                <a:cs typeface="Arial" pitchFamily="34" charset="0"/>
              </a:rPr>
              <a:t>Practising</a:t>
            </a:r>
            <a:r>
              <a:rPr lang="en-US" sz="4000" b="1" dirty="0" smtClean="0">
                <a:solidFill>
                  <a:srgbClr val="FF0000"/>
                </a:solidFill>
                <a:cs typeface="Arial" pitchFamily="34" charset="0"/>
              </a:rPr>
              <a:t> </a:t>
            </a:r>
            <a:endParaRPr lang="en-US" sz="4000" b="1" dirty="0">
              <a:solidFill>
                <a:srgbClr val="C00000"/>
              </a:solidFill>
            </a:endParaRPr>
          </a:p>
        </p:txBody>
      </p:sp>
      <p:sp>
        <p:nvSpPr>
          <p:cNvPr id="7171" name="Text Placeholder 5"/>
          <p:cNvSpPr>
            <a:spLocks noGrp="1"/>
          </p:cNvSpPr>
          <p:nvPr>
            <p:ph idx="1"/>
          </p:nvPr>
        </p:nvSpPr>
        <p:spPr>
          <a:xfrm>
            <a:off x="495300" y="1493837"/>
            <a:ext cx="8915400" cy="4678363"/>
          </a:xfrm>
        </p:spPr>
        <p:txBody>
          <a:bodyPr/>
          <a:lstStyle/>
          <a:p>
            <a:pPr algn="l" rtl="1" eaLnBrk="1" hangingPunct="1"/>
            <a:r>
              <a:rPr lang="ar-SA" sz="1800" b="1" dirty="0" smtClean="0">
                <a:cs typeface="Arial" pitchFamily="34" charset="0"/>
              </a:rPr>
              <a:t> </a:t>
            </a:r>
            <a:r>
              <a:rPr lang="en-US" sz="1800" b="1" dirty="0" smtClean="0">
                <a:cs typeface="Arial" pitchFamily="34" charset="0"/>
              </a:rPr>
              <a:t>1. </a:t>
            </a:r>
            <a:r>
              <a:rPr lang="en-US" sz="2000" b="1" dirty="0" smtClean="0">
                <a:cs typeface="Arial" pitchFamily="34" charset="0"/>
              </a:rPr>
              <a:t>People in Saudi Arabia are </a:t>
            </a:r>
            <a:r>
              <a:rPr lang="en-US" sz="2000" b="1" dirty="0" smtClean="0">
                <a:solidFill>
                  <a:srgbClr val="FF0000"/>
                </a:solidFill>
                <a:cs typeface="Arial" pitchFamily="34" charset="0"/>
              </a:rPr>
              <a:t>as</a:t>
            </a:r>
            <a:r>
              <a:rPr lang="en-US" sz="2000" b="1" dirty="0" smtClean="0">
                <a:cs typeface="Arial" pitchFamily="34" charset="0"/>
              </a:rPr>
              <a:t> ______________ </a:t>
            </a:r>
            <a:r>
              <a:rPr lang="en-US" sz="2000" b="1" dirty="0" smtClean="0">
                <a:solidFill>
                  <a:srgbClr val="FF0000"/>
                </a:solidFill>
                <a:cs typeface="Arial" pitchFamily="34" charset="0"/>
              </a:rPr>
              <a:t>as</a:t>
            </a:r>
            <a:r>
              <a:rPr lang="en-US" sz="2000" b="1" dirty="0" smtClean="0">
                <a:cs typeface="Arial" pitchFamily="34" charset="0"/>
              </a:rPr>
              <a:t> people in Jordan .</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more generous                                                               B. generous</a:t>
            </a:r>
          </a:p>
          <a:p>
            <a:pPr algn="l" rtl="1" eaLnBrk="1" hangingPunct="1"/>
            <a:r>
              <a:rPr lang="en-US" sz="2000" b="1" dirty="0" smtClean="0">
                <a:solidFill>
                  <a:srgbClr val="0070C0"/>
                </a:solidFill>
                <a:cs typeface="Arial" pitchFamily="34" charset="0"/>
              </a:rPr>
              <a:t>     C. most generous                                                                D. the most generous</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2. The weather in winter is  _____________  </a:t>
            </a:r>
            <a:r>
              <a:rPr lang="en-US" sz="2000" b="1" dirty="0" smtClean="0">
                <a:solidFill>
                  <a:srgbClr val="FF0000"/>
                </a:solidFill>
                <a:cs typeface="Arial" pitchFamily="34" charset="0"/>
              </a:rPr>
              <a:t>than</a:t>
            </a:r>
            <a:r>
              <a:rPr lang="en-US" sz="2000" b="1" dirty="0" smtClean="0">
                <a:cs typeface="Arial" pitchFamily="34" charset="0"/>
              </a:rPr>
              <a:t> it is in summer.</a:t>
            </a:r>
          </a:p>
          <a:p>
            <a:pPr algn="l" rtl="1" eaLnBrk="1" hangingPunct="1"/>
            <a:r>
              <a:rPr lang="en-US" sz="2000" b="1" dirty="0" smtClean="0">
                <a:solidFill>
                  <a:srgbClr val="0070C0"/>
                </a:solidFill>
                <a:cs typeface="Arial" pitchFamily="34" charset="0"/>
              </a:rPr>
              <a:t>     A. colder                                                                               B. cold</a:t>
            </a:r>
          </a:p>
          <a:p>
            <a:pPr algn="l" rtl="1" eaLnBrk="1" hangingPunct="1"/>
            <a:r>
              <a:rPr lang="en-US" sz="2000" b="1" dirty="0" smtClean="0">
                <a:solidFill>
                  <a:srgbClr val="0070C0"/>
                </a:solidFill>
                <a:cs typeface="Arial" pitchFamily="34" charset="0"/>
              </a:rPr>
              <a:t>     C. coldest                                                                              D. the coldest</a:t>
            </a:r>
          </a:p>
          <a:p>
            <a:pPr algn="l" rtl="1" eaLnBrk="1" hangingPunct="1"/>
            <a:r>
              <a:rPr lang="en-US" sz="2000" b="1" dirty="0" smtClean="0">
                <a:solidFill>
                  <a:srgbClr val="0070C0"/>
                </a:solidFill>
                <a:cs typeface="Arial" pitchFamily="34" charset="0"/>
              </a:rPr>
              <a:t> </a:t>
            </a:r>
            <a:r>
              <a:rPr lang="en-US" sz="2000" b="1" dirty="0" smtClean="0">
                <a:cs typeface="Arial" pitchFamily="34" charset="0"/>
              </a:rPr>
              <a:t>3. I have ___________ money than you do.</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much                                                                               B. more</a:t>
            </a:r>
          </a:p>
          <a:p>
            <a:pPr algn="l" rtl="1" eaLnBrk="1" hangingPunct="1"/>
            <a:r>
              <a:rPr lang="en-US" sz="2000" b="1" dirty="0" smtClean="0">
                <a:solidFill>
                  <a:srgbClr val="0070C0"/>
                </a:solidFill>
                <a:cs typeface="Arial" pitchFamily="34" charset="0"/>
              </a:rPr>
              <a:t>     C. most                                                                                 D. least</a:t>
            </a:r>
          </a:p>
          <a:p>
            <a:pPr algn="l" rtl="1" eaLnBrk="1" hangingPunct="1"/>
            <a:r>
              <a:rPr lang="en-US" sz="2000" b="1" dirty="0" smtClean="0">
                <a:cs typeface="Arial" pitchFamily="34" charset="0"/>
              </a:rPr>
              <a:t>4. Abdullah  is  ______________ </a:t>
            </a:r>
            <a:r>
              <a:rPr lang="en-US" sz="2000" b="1" dirty="0" smtClean="0">
                <a:solidFill>
                  <a:srgbClr val="FF0000"/>
                </a:solidFill>
                <a:cs typeface="Arial" pitchFamily="34" charset="0"/>
              </a:rPr>
              <a:t>of all boys</a:t>
            </a:r>
            <a:r>
              <a:rPr lang="en-US" sz="2000" b="1" dirty="0" smtClean="0">
                <a:cs typeface="Arial" pitchFamily="34" charset="0"/>
              </a:rPr>
              <a:t>.</a:t>
            </a:r>
          </a:p>
          <a:p>
            <a:pPr algn="l" rtl="1" eaLnBrk="1" hangingPunct="1"/>
            <a:r>
              <a:rPr lang="en-US" sz="2000" b="1" dirty="0" smtClean="0">
                <a:cs typeface="Arial" pitchFamily="34" charset="0"/>
              </a:rPr>
              <a:t>    </a:t>
            </a:r>
            <a:r>
              <a:rPr lang="en-US" sz="2000" b="1" dirty="0" smtClean="0">
                <a:solidFill>
                  <a:srgbClr val="0070C0"/>
                </a:solidFill>
                <a:cs typeface="Arial" pitchFamily="34" charset="0"/>
              </a:rPr>
              <a:t>A. the fastest                                                                   B. the most fastest </a:t>
            </a:r>
          </a:p>
          <a:p>
            <a:pPr algn="l" rtl="1" eaLnBrk="1" hangingPunct="1"/>
            <a:r>
              <a:rPr lang="en-US" sz="2000" b="1" dirty="0" smtClean="0">
                <a:solidFill>
                  <a:srgbClr val="0070C0"/>
                </a:solidFill>
                <a:cs typeface="Arial" pitchFamily="34" charset="0"/>
              </a:rPr>
              <a:t>    C. fast                                                                                D. faster </a:t>
            </a:r>
            <a:r>
              <a:rPr lang="en-US" sz="2000" b="1" dirty="0" smtClean="0">
                <a:cs typeface="Arial" pitchFamily="34" charset="0"/>
              </a:rPr>
              <a:t>  </a:t>
            </a:r>
            <a:endParaRPr lang="en-US" sz="3600" b="1" dirty="0" smtClean="0">
              <a:solidFill>
                <a:srgbClr val="0070C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1219200" y="1"/>
            <a:ext cx="7162800" cy="6093976"/>
          </a:xfrm>
          <a:prstGeom prst="rect">
            <a:avLst/>
          </a:prstGeom>
          <a:solidFill>
            <a:srgbClr val="FFFFFF"/>
          </a:solidFill>
          <a:ln w="9525">
            <a:noFill/>
            <a:miter lim="800000"/>
            <a:headEnd/>
            <a:tailEnd/>
          </a:ln>
          <a:effectLst/>
        </p:spPr>
        <p:txBody>
          <a:bodyPr vert="horz" wrap="square" lIns="158700" tIns="45720" rIns="15870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en-US" sz="3000" dirty="0" smtClean="0">
                <a:solidFill>
                  <a:srgbClr val="000000"/>
                </a:solidFill>
                <a:latin typeface="+mj-lt"/>
                <a:cs typeface="Lucida Sans Unicode" pitchFamily="34" charset="0"/>
              </a:rPr>
              <a:t> More Exercises </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0" marR="0" lvl="0" indent="0" algn="l" defTabSz="914400" rtl="0" eaLnBrk="1" fontAlgn="base" latinLnBrk="0" hangingPunct="1">
              <a:lnSpc>
                <a:spcPct val="100000"/>
              </a:lnSpc>
              <a:spcBef>
                <a:spcPct val="0"/>
              </a:spcBef>
              <a:spcAft>
                <a:spcPct val="0"/>
              </a:spcAft>
              <a:buClrTx/>
              <a:buSzTx/>
              <a:buFontTx/>
              <a:buAutoNum type="arabicPeriod"/>
              <a:tabLst/>
            </a:pPr>
            <a:endParaRPr lang="en-US" sz="3000" dirty="0" smtClean="0">
              <a:solidFill>
                <a:srgbClr val="000000"/>
              </a:solidFill>
              <a:latin typeface="+mj-lt"/>
              <a:cs typeface="Lucida Sans Unicode" pitchFamily="34" charset="0"/>
            </a:endParaRPr>
          </a:p>
          <a:p>
            <a:pPr marL="0" marR="0" lvl="0" indent="0" algn="l" defTabSz="914400" rtl="0" eaLnBrk="1" fontAlgn="base" latinLnBrk="0" hangingPunct="1">
              <a:lnSpc>
                <a:spcPct val="100000"/>
              </a:lnSpc>
              <a:spcBef>
                <a:spcPct val="0"/>
              </a:spcBef>
              <a:spcAft>
                <a:spcPct val="0"/>
              </a:spcAft>
              <a:buClrTx/>
              <a:buSzTx/>
              <a:buFontTx/>
              <a:buAutoNum type="arabicPeriod"/>
              <a:tabLst/>
            </a:pPr>
            <a:r>
              <a:rPr kumimoji="0" lang="en-US" sz="3000" b="0" i="0" u="none" strike="noStrike" cap="none" normalizeH="0" baseline="0" dirty="0" smtClean="0">
                <a:ln>
                  <a:noFill/>
                </a:ln>
                <a:solidFill>
                  <a:srgbClr val="000000"/>
                </a:solidFill>
                <a:effectLst/>
                <a:latin typeface="+mj-lt"/>
                <a:cs typeface="Lucida Sans Unicode" pitchFamily="34" charset="0"/>
              </a:rPr>
              <a:t>What is the comparative of "sad"?</a:t>
            </a:r>
          </a:p>
          <a:p>
            <a:pPr marL="457200" marR="0" lvl="1" indent="0" algn="l" defTabSz="914400" rtl="0" eaLnBrk="0" fontAlgn="base" latinLnBrk="0" hangingPunct="0">
              <a:lnSpc>
                <a:spcPct val="100000"/>
              </a:lnSpc>
              <a:spcBef>
                <a:spcPct val="0"/>
              </a:spcBef>
              <a:spcAft>
                <a:spcPct val="0"/>
              </a:spcAft>
              <a:buClrTx/>
              <a:buSzTx/>
              <a:buFontTx/>
              <a:buAutoNum type="arabicPeriod"/>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sader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startAt="2"/>
              <a:tabLst/>
            </a:pPr>
            <a:r>
              <a:rPr kumimoji="0" lang="en-US" sz="3000" b="0" i="0" u="none" strike="noStrike" cap="none" normalizeH="0" baseline="0" dirty="0" smtClean="0">
                <a:ln>
                  <a:noFill/>
                </a:ln>
                <a:solidFill>
                  <a:srgbClr val="000000"/>
                </a:solidFill>
                <a:effectLst/>
                <a:latin typeface="+mj-lt"/>
                <a:cs typeface="Lucida Sans Unicode" pitchFamily="34" charset="0"/>
              </a:rPr>
              <a:t>  sadder</a:t>
            </a:r>
          </a:p>
          <a:p>
            <a:pPr marL="457200" marR="0" lvl="1" indent="0" algn="l" defTabSz="914400" rtl="0" eaLnBrk="0" fontAlgn="base" latinLnBrk="0" hangingPunct="0">
              <a:lnSpc>
                <a:spcPct val="100000"/>
              </a:lnSpc>
              <a:spcBef>
                <a:spcPct val="0"/>
              </a:spcBef>
              <a:spcAft>
                <a:spcPct val="0"/>
              </a:spcAft>
              <a:buClrTx/>
              <a:buSzTx/>
              <a:buFontTx/>
              <a:buAutoNum type="arabicPeriod" startAt="3"/>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sadier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startAt="4"/>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saddier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sz="3000" b="0" i="0" u="none" strike="noStrike" cap="none" normalizeH="0" baseline="0" dirty="0" smtClean="0">
                <a:ln>
                  <a:noFill/>
                </a:ln>
                <a:solidFill>
                  <a:srgbClr val="000000"/>
                </a:solidFill>
                <a:effectLst/>
                <a:latin typeface="+mj-lt"/>
                <a:cs typeface="Lucida Sans Unicode" pitchFamily="34" charset="0"/>
              </a:rPr>
              <a:t>What is the comparative of "destructive"?</a:t>
            </a:r>
          </a:p>
          <a:p>
            <a:pPr marL="457200" marR="0" lvl="1" indent="0" algn="l" defTabSz="914400" rtl="0" eaLnBrk="0" fontAlgn="base" latinLnBrk="0" hangingPunct="0">
              <a:lnSpc>
                <a:spcPct val="100000"/>
              </a:lnSpc>
              <a:spcBef>
                <a:spcPct val="0"/>
              </a:spcBef>
              <a:spcAft>
                <a:spcPct val="0"/>
              </a:spcAft>
              <a:buClrTx/>
              <a:buSzTx/>
              <a:buFontTx/>
              <a:buAutoNum type="arabicPeriod"/>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destructiver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startAt="2"/>
              <a:tabLst/>
            </a:pPr>
            <a:r>
              <a:rPr kumimoji="0" lang="en-US" sz="3000" b="0" i="0" u="none" strike="noStrike" cap="none" normalizeH="0" baseline="0" dirty="0" smtClean="0">
                <a:ln>
                  <a:noFill/>
                </a:ln>
                <a:solidFill>
                  <a:srgbClr val="000000"/>
                </a:solidFill>
                <a:effectLst/>
                <a:latin typeface="+mj-lt"/>
                <a:cs typeface="Lucida Sans Unicode" pitchFamily="34" charset="0"/>
              </a:rPr>
              <a:t>  more destructive</a:t>
            </a:r>
          </a:p>
          <a:p>
            <a:pPr marL="457200" marR="0" lvl="1" indent="0" algn="l" defTabSz="914400" rtl="0" eaLnBrk="0" fontAlgn="base" latinLnBrk="0" hangingPunct="0">
              <a:lnSpc>
                <a:spcPct val="100000"/>
              </a:lnSpc>
              <a:spcBef>
                <a:spcPct val="0"/>
              </a:spcBef>
              <a:spcAft>
                <a:spcPct val="0"/>
              </a:spcAft>
              <a:buClrTx/>
              <a:buSzTx/>
              <a:buFontTx/>
              <a:buAutoNum type="arabicPeriod" startAt="3"/>
              <a:tabLst/>
            </a:pPr>
            <a:r>
              <a:rPr kumimoji="0" lang="en-US" sz="3000" b="0" i="0" u="none" strike="noStrike" cap="none" normalizeH="0" baseline="0" dirty="0" smtClean="0">
                <a:ln>
                  <a:noFill/>
                </a:ln>
                <a:solidFill>
                  <a:srgbClr val="000000"/>
                </a:solidFill>
                <a:effectLst/>
                <a:latin typeface="+mj-lt"/>
                <a:cs typeface="Lucida Sans Unicode" pitchFamily="34" charset="0"/>
              </a:rPr>
              <a:t>  </a:t>
            </a:r>
            <a:r>
              <a:rPr kumimoji="0" lang="en-US" sz="3000" b="0" i="0" u="none" strike="noStrike" cap="none" normalizeH="0" baseline="0" dirty="0" err="1" smtClean="0">
                <a:ln>
                  <a:noFill/>
                </a:ln>
                <a:solidFill>
                  <a:srgbClr val="000000"/>
                </a:solidFill>
                <a:effectLst/>
                <a:latin typeface="+mj-lt"/>
                <a:cs typeface="Lucida Sans Unicode" pitchFamily="34" charset="0"/>
              </a:rPr>
              <a:t>destructivier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startAt="4"/>
              <a:tabLst/>
            </a:pPr>
            <a:r>
              <a:rPr kumimoji="0" lang="en-US" sz="3000" b="0" i="0" u="none" strike="noStrike" cap="none" normalizeH="0" baseline="0" dirty="0" smtClean="0">
                <a:ln>
                  <a:noFill/>
                </a:ln>
                <a:solidFill>
                  <a:srgbClr val="000000"/>
                </a:solidFill>
                <a:effectLst/>
                <a:latin typeface="+mj-lt"/>
                <a:cs typeface="Lucida Sans Unicode" pitchFamily="34" charset="0"/>
              </a:rPr>
              <a:t>  more </a:t>
            </a:r>
            <a:r>
              <a:rPr kumimoji="0" lang="en-US" sz="3000" b="0" i="0" u="none" strike="noStrike" cap="none" normalizeH="0" baseline="0" dirty="0" err="1" smtClean="0">
                <a:ln>
                  <a:noFill/>
                </a:ln>
                <a:solidFill>
                  <a:srgbClr val="000000"/>
                </a:solidFill>
                <a:effectLst/>
                <a:latin typeface="+mj-lt"/>
                <a:cs typeface="Lucida Sans Unicode" pitchFamily="34" charset="0"/>
              </a:rPr>
              <a:t>destructiver</a:t>
            </a:r>
            <a:endParaRPr kumimoji="0" lang="en-US" sz="3000" b="0" i="0" u="none" strike="noStrike" cap="none" normalizeH="0" baseline="0" dirty="0" smtClean="0">
              <a:ln>
                <a:noFill/>
              </a:ln>
              <a:solidFill>
                <a:srgbClr val="000000"/>
              </a:solidFill>
              <a:effectLst/>
              <a:latin typeface="+mj-lt"/>
              <a:cs typeface="Lucida Sans Unicode"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304800"/>
            <a:ext cx="6019800" cy="5755422"/>
          </a:xfrm>
          <a:prstGeom prst="rect">
            <a:avLst/>
          </a:prstGeom>
        </p:spPr>
        <p:txBody>
          <a:bodyPr wrap="square">
            <a:spAutoFit/>
          </a:bodyPr>
          <a:lstStyle/>
          <a:p>
            <a:pPr lvl="0" algn="l" rtl="0" eaLnBrk="0" hangingPunct="0">
              <a:buFontTx/>
              <a:buAutoNum type="arabicPeriod" startAt="3"/>
            </a:pPr>
            <a:r>
              <a:rPr lang="en-US" sz="2300" b="1" dirty="0" smtClean="0">
                <a:solidFill>
                  <a:srgbClr val="000000"/>
                </a:solidFill>
                <a:latin typeface="+mj-lt"/>
                <a:cs typeface="Lucida Sans Unicode" pitchFamily="34" charset="0"/>
              </a:rPr>
              <a:t>What is the superlative of "soft"?</a:t>
            </a:r>
          </a:p>
          <a:p>
            <a:pPr lvl="1" algn="l" rtl="0" eaLnBrk="0" hangingPunct="0">
              <a:buFontTx/>
              <a:buAutoNum type="arabicPeriod"/>
            </a:pPr>
            <a:r>
              <a:rPr lang="en-US" sz="2300" b="1" dirty="0" smtClean="0">
                <a:solidFill>
                  <a:srgbClr val="000000"/>
                </a:solidFill>
                <a:latin typeface="+mj-lt"/>
                <a:cs typeface="Lucida Sans Unicode" pitchFamily="34" charset="0"/>
              </a:rPr>
              <a:t>  softest</a:t>
            </a:r>
          </a:p>
          <a:p>
            <a:pPr lvl="1" algn="l" rtl="0" eaLnBrk="0" hangingPunct="0">
              <a:buFontTx/>
              <a:buAutoNum type="arabicPeriod" startAt="2"/>
            </a:pPr>
            <a:r>
              <a:rPr lang="en-US" sz="2300" b="1" dirty="0" smtClean="0">
                <a:solidFill>
                  <a:srgbClr val="000000"/>
                </a:solidFill>
                <a:latin typeface="+mj-lt"/>
                <a:cs typeface="Lucida Sans Unicode" pitchFamily="34" charset="0"/>
              </a:rPr>
              <a:t>  </a:t>
            </a:r>
            <a:r>
              <a:rPr lang="en-US" sz="2300" b="1" dirty="0" err="1" smtClean="0">
                <a:solidFill>
                  <a:srgbClr val="000000"/>
                </a:solidFill>
                <a:latin typeface="+mj-lt"/>
                <a:cs typeface="Lucida Sans Unicode" pitchFamily="34" charset="0"/>
              </a:rPr>
              <a:t>softiest</a:t>
            </a:r>
            <a:endParaRPr lang="en-US" sz="2300" b="1" dirty="0" smtClean="0">
              <a:solidFill>
                <a:srgbClr val="000000"/>
              </a:solidFill>
              <a:latin typeface="+mj-lt"/>
              <a:cs typeface="Lucida Sans Unicode" pitchFamily="34" charset="0"/>
            </a:endParaRPr>
          </a:p>
          <a:p>
            <a:pPr lvl="1" algn="l" rtl="0" eaLnBrk="0" hangingPunct="0">
              <a:buFontTx/>
              <a:buAutoNum type="arabicPeriod" startAt="3"/>
            </a:pPr>
            <a:r>
              <a:rPr lang="en-US" sz="2300" b="1" dirty="0" smtClean="0">
                <a:solidFill>
                  <a:srgbClr val="000000"/>
                </a:solidFill>
                <a:latin typeface="+mj-lt"/>
                <a:cs typeface="Lucida Sans Unicode" pitchFamily="34" charset="0"/>
              </a:rPr>
              <a:t>  </a:t>
            </a:r>
            <a:r>
              <a:rPr lang="en-US" sz="2300" b="1" dirty="0" err="1" smtClean="0">
                <a:solidFill>
                  <a:srgbClr val="000000"/>
                </a:solidFill>
                <a:latin typeface="+mj-lt"/>
                <a:cs typeface="Lucida Sans Unicode" pitchFamily="34" charset="0"/>
              </a:rPr>
              <a:t>softtest</a:t>
            </a:r>
            <a:endParaRPr lang="en-US" sz="2300" b="1" dirty="0" smtClean="0">
              <a:solidFill>
                <a:srgbClr val="000000"/>
              </a:solidFill>
              <a:latin typeface="+mj-lt"/>
              <a:cs typeface="Lucida Sans Unicode" pitchFamily="34" charset="0"/>
            </a:endParaRPr>
          </a:p>
          <a:p>
            <a:pPr lvl="1" algn="l" rtl="0" eaLnBrk="0" hangingPunct="0">
              <a:buFontTx/>
              <a:buAutoNum type="arabicPeriod" startAt="4"/>
            </a:pPr>
            <a:r>
              <a:rPr lang="en-US" sz="2300" b="1" dirty="0" smtClean="0">
                <a:solidFill>
                  <a:srgbClr val="000000"/>
                </a:solidFill>
                <a:latin typeface="+mj-lt"/>
                <a:cs typeface="Lucida Sans Unicode" pitchFamily="34" charset="0"/>
              </a:rPr>
              <a:t>  most soft</a:t>
            </a:r>
          </a:p>
          <a:p>
            <a:pPr lvl="0" algn="l" rtl="0" eaLnBrk="0" hangingPunct="0">
              <a:buFontTx/>
              <a:buAutoNum type="arabicPeriod" startAt="4"/>
            </a:pPr>
            <a:r>
              <a:rPr lang="en-US" sz="2300" b="1" dirty="0" smtClean="0">
                <a:solidFill>
                  <a:srgbClr val="000000"/>
                </a:solidFill>
                <a:latin typeface="+mj-lt"/>
                <a:cs typeface="Lucida Sans Unicode" pitchFamily="34" charset="0"/>
              </a:rPr>
              <a:t>What is the comparative of "h</a:t>
            </a:r>
            <a:r>
              <a:rPr lang="en-US" sz="2300" b="1" u="sng" dirty="0" smtClean="0">
                <a:solidFill>
                  <a:srgbClr val="000000"/>
                </a:solidFill>
                <a:latin typeface="+mj-lt"/>
                <a:cs typeface="Lucida Sans Unicode" pitchFamily="34" charset="0"/>
              </a:rPr>
              <a:t>ot</a:t>
            </a:r>
            <a:r>
              <a:rPr lang="en-US" sz="2300" b="1" dirty="0" smtClean="0">
                <a:solidFill>
                  <a:srgbClr val="000000"/>
                </a:solidFill>
                <a:latin typeface="+mj-lt"/>
                <a:cs typeface="Lucida Sans Unicode" pitchFamily="34" charset="0"/>
              </a:rPr>
              <a:t>"?</a:t>
            </a:r>
          </a:p>
          <a:p>
            <a:pPr lvl="1" algn="l" rtl="0" eaLnBrk="0" hangingPunct="0">
              <a:buFontTx/>
              <a:buAutoNum type="arabicPeriod"/>
            </a:pPr>
            <a:r>
              <a:rPr lang="en-US" sz="2300" b="1" dirty="0" smtClean="0">
                <a:solidFill>
                  <a:srgbClr val="000000"/>
                </a:solidFill>
                <a:latin typeface="+mj-lt"/>
                <a:cs typeface="Lucida Sans Unicode" pitchFamily="34" charset="0"/>
              </a:rPr>
              <a:t>  </a:t>
            </a:r>
            <a:r>
              <a:rPr lang="en-US" sz="2300" b="1" dirty="0" err="1" smtClean="0">
                <a:solidFill>
                  <a:srgbClr val="000000"/>
                </a:solidFill>
                <a:latin typeface="+mj-lt"/>
                <a:cs typeface="Lucida Sans Unicode" pitchFamily="34" charset="0"/>
              </a:rPr>
              <a:t>hoter</a:t>
            </a:r>
            <a:endParaRPr lang="en-US" sz="2300" b="1" dirty="0" smtClean="0">
              <a:solidFill>
                <a:srgbClr val="000000"/>
              </a:solidFill>
              <a:latin typeface="+mj-lt"/>
              <a:cs typeface="Lucida Sans Unicode" pitchFamily="34" charset="0"/>
            </a:endParaRPr>
          </a:p>
          <a:p>
            <a:pPr lvl="1" algn="l" rtl="0" eaLnBrk="0" hangingPunct="0">
              <a:buFontTx/>
              <a:buAutoNum type="arabicPeriod" startAt="2"/>
            </a:pPr>
            <a:r>
              <a:rPr lang="en-US" sz="2300" b="1" dirty="0" smtClean="0">
                <a:solidFill>
                  <a:srgbClr val="000000"/>
                </a:solidFill>
                <a:latin typeface="+mj-lt"/>
                <a:cs typeface="Lucida Sans Unicode" pitchFamily="34" charset="0"/>
              </a:rPr>
              <a:t>  hotter</a:t>
            </a:r>
          </a:p>
          <a:p>
            <a:pPr lvl="1" algn="l" rtl="0" eaLnBrk="0" hangingPunct="0">
              <a:buFontTx/>
              <a:buAutoNum type="arabicPeriod" startAt="3"/>
            </a:pPr>
            <a:r>
              <a:rPr lang="en-US" sz="2300" b="1" dirty="0" smtClean="0">
                <a:solidFill>
                  <a:srgbClr val="000000"/>
                </a:solidFill>
                <a:latin typeface="+mj-lt"/>
                <a:cs typeface="Lucida Sans Unicode" pitchFamily="34" charset="0"/>
              </a:rPr>
              <a:t>  </a:t>
            </a:r>
            <a:r>
              <a:rPr lang="en-US" sz="2300" b="1" dirty="0" err="1" smtClean="0">
                <a:solidFill>
                  <a:srgbClr val="000000"/>
                </a:solidFill>
                <a:latin typeface="+mj-lt"/>
                <a:cs typeface="Lucida Sans Unicode" pitchFamily="34" charset="0"/>
              </a:rPr>
              <a:t>hotest</a:t>
            </a:r>
            <a:endParaRPr lang="en-US" sz="2300" b="1" dirty="0" smtClean="0">
              <a:solidFill>
                <a:srgbClr val="000000"/>
              </a:solidFill>
              <a:latin typeface="+mj-lt"/>
              <a:cs typeface="Lucida Sans Unicode" pitchFamily="34" charset="0"/>
            </a:endParaRPr>
          </a:p>
          <a:p>
            <a:pPr lvl="1" algn="l" rtl="0" eaLnBrk="0" hangingPunct="0">
              <a:buFontTx/>
              <a:buAutoNum type="arabicPeriod" startAt="4"/>
            </a:pPr>
            <a:r>
              <a:rPr lang="en-US" sz="2300" b="1" dirty="0" smtClean="0">
                <a:solidFill>
                  <a:srgbClr val="000000"/>
                </a:solidFill>
                <a:latin typeface="+mj-lt"/>
                <a:cs typeface="Lucida Sans Unicode" pitchFamily="34" charset="0"/>
              </a:rPr>
              <a:t>  hottest</a:t>
            </a:r>
          </a:p>
          <a:p>
            <a:pPr lvl="0" algn="l" rtl="0" eaLnBrk="0" hangingPunct="0">
              <a:buFontTx/>
              <a:buAutoNum type="arabicPeriod" startAt="5"/>
            </a:pPr>
            <a:r>
              <a:rPr lang="en-US" sz="2300" b="1" dirty="0" smtClean="0">
                <a:solidFill>
                  <a:srgbClr val="000000"/>
                </a:solidFill>
                <a:latin typeface="+mj-lt"/>
                <a:cs typeface="Lucida Sans Unicode" pitchFamily="34" charset="0"/>
              </a:rPr>
              <a:t>What is the comparative of "heat"?</a:t>
            </a:r>
          </a:p>
          <a:p>
            <a:pPr lvl="1" algn="l" rtl="0" eaLnBrk="0" hangingPunct="0">
              <a:buFontTx/>
              <a:buAutoNum type="arabicPeriod"/>
            </a:pPr>
            <a:r>
              <a:rPr lang="en-US" sz="2300" b="1" dirty="0" smtClean="0">
                <a:solidFill>
                  <a:srgbClr val="000000"/>
                </a:solidFill>
                <a:latin typeface="+mj-lt"/>
                <a:cs typeface="Lucida Sans Unicode" pitchFamily="34" charset="0"/>
              </a:rPr>
              <a:t>  heater</a:t>
            </a:r>
          </a:p>
          <a:p>
            <a:pPr lvl="1" algn="l" rtl="0" eaLnBrk="0" hangingPunct="0">
              <a:buFontTx/>
              <a:buAutoNum type="arabicPeriod" startAt="2"/>
            </a:pPr>
            <a:r>
              <a:rPr lang="en-US" sz="2300" b="1" dirty="0" smtClean="0">
                <a:solidFill>
                  <a:srgbClr val="000000"/>
                </a:solidFill>
                <a:latin typeface="+mj-lt"/>
                <a:cs typeface="Lucida Sans Unicode" pitchFamily="34" charset="0"/>
              </a:rPr>
              <a:t>  </a:t>
            </a:r>
            <a:r>
              <a:rPr lang="en-US" sz="2300" b="1" dirty="0" err="1" smtClean="0">
                <a:solidFill>
                  <a:srgbClr val="000000"/>
                </a:solidFill>
                <a:latin typeface="+mj-lt"/>
                <a:cs typeface="Lucida Sans Unicode" pitchFamily="34" charset="0"/>
              </a:rPr>
              <a:t>heatter</a:t>
            </a:r>
            <a:endParaRPr lang="en-US" sz="2300" b="1" dirty="0" smtClean="0">
              <a:solidFill>
                <a:srgbClr val="000000"/>
              </a:solidFill>
              <a:latin typeface="+mj-lt"/>
              <a:cs typeface="Lucida Sans Unicode" pitchFamily="34" charset="0"/>
            </a:endParaRPr>
          </a:p>
          <a:p>
            <a:pPr lvl="1" algn="l" rtl="0" eaLnBrk="0" hangingPunct="0">
              <a:buFontTx/>
              <a:buAutoNum type="arabicPeriod" startAt="3"/>
            </a:pPr>
            <a:r>
              <a:rPr lang="en-US" sz="2300" b="1" dirty="0" smtClean="0">
                <a:solidFill>
                  <a:srgbClr val="000000"/>
                </a:solidFill>
                <a:latin typeface="+mj-lt"/>
                <a:cs typeface="Lucida Sans Unicode" pitchFamily="34" charset="0"/>
              </a:rPr>
              <a:t>  </a:t>
            </a:r>
            <a:r>
              <a:rPr lang="en-US" sz="2300" b="1" dirty="0" err="1" smtClean="0">
                <a:solidFill>
                  <a:srgbClr val="000000"/>
                </a:solidFill>
                <a:latin typeface="+mj-lt"/>
                <a:cs typeface="Lucida Sans Unicode" pitchFamily="34" charset="0"/>
              </a:rPr>
              <a:t>heatier</a:t>
            </a:r>
            <a:endParaRPr lang="en-US" sz="2300" b="1" dirty="0" smtClean="0">
              <a:solidFill>
                <a:srgbClr val="000000"/>
              </a:solidFill>
              <a:latin typeface="+mj-lt"/>
              <a:cs typeface="Lucida Sans Unicode" pitchFamily="34" charset="0"/>
            </a:endParaRPr>
          </a:p>
          <a:p>
            <a:pPr lvl="1" algn="l" rtl="0" eaLnBrk="0" hangingPunct="0">
              <a:buFontTx/>
              <a:buAutoNum type="arabicPeriod" startAt="4"/>
            </a:pPr>
            <a:r>
              <a:rPr lang="en-US" sz="2300" b="1" dirty="0" smtClean="0">
                <a:solidFill>
                  <a:srgbClr val="000000"/>
                </a:solidFill>
                <a:latin typeface="+mj-lt"/>
                <a:cs typeface="Lucida Sans Unicode" pitchFamily="34" charset="0"/>
              </a:rPr>
              <a:t>  </a:t>
            </a:r>
            <a:r>
              <a:rPr lang="en-US" sz="2300" b="1" dirty="0" err="1" smtClean="0">
                <a:solidFill>
                  <a:srgbClr val="000000"/>
                </a:solidFill>
                <a:latin typeface="+mj-lt"/>
                <a:cs typeface="Lucida Sans Unicode" pitchFamily="34" charset="0"/>
              </a:rPr>
              <a:t>hetter</a:t>
            </a:r>
            <a:endParaRPr lang="en-US" sz="2300" b="1" dirty="0" smtClean="0">
              <a:solidFill>
                <a:srgbClr val="000000"/>
              </a:solidFill>
              <a:latin typeface="+mj-lt"/>
              <a:cs typeface="Lucida Sans Unicode" pitchFamily="34" charset="0"/>
            </a:endParaRPr>
          </a:p>
          <a:p>
            <a:pPr lvl="1" algn="l" rtl="0" eaLnBrk="0" hangingPunct="0">
              <a:buFontTx/>
              <a:buAutoNum type="arabicPeriod" startAt="5"/>
            </a:pPr>
            <a:r>
              <a:rPr lang="en-US" sz="2300" b="1" dirty="0" smtClean="0">
                <a:solidFill>
                  <a:srgbClr val="000000"/>
                </a:solidFill>
                <a:latin typeface="+mj-lt"/>
                <a:cs typeface="Lucida Sans Unicode" pitchFamily="34" charset="0"/>
              </a:rPr>
              <a:t>  none of these</a:t>
            </a:r>
          </a:p>
        </p:txBody>
      </p:sp>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381000"/>
            <a:ext cx="6858000" cy="4708981"/>
          </a:xfrm>
          <a:prstGeom prst="rect">
            <a:avLst/>
          </a:prstGeom>
        </p:spPr>
        <p:txBody>
          <a:bodyPr wrap="square">
            <a:spAutoFit/>
          </a:bodyPr>
          <a:lstStyle/>
          <a:p>
            <a:pPr lvl="0" algn="l" rtl="0" eaLnBrk="0" hangingPunct="0">
              <a:buFontTx/>
              <a:buAutoNum type="arabicPeriod" startAt="6"/>
            </a:pPr>
            <a:r>
              <a:rPr lang="en-US" sz="3000" dirty="0" smtClean="0">
                <a:solidFill>
                  <a:srgbClr val="000000"/>
                </a:solidFill>
                <a:latin typeface="+mj-lt"/>
                <a:cs typeface="Lucida Sans Unicode" pitchFamily="34" charset="0"/>
              </a:rPr>
              <a:t>What is the superlative of "ug</a:t>
            </a:r>
            <a:r>
              <a:rPr lang="en-US" sz="3000" u="sng" dirty="0" smtClean="0">
                <a:solidFill>
                  <a:srgbClr val="000000"/>
                </a:solidFill>
                <a:latin typeface="+mj-lt"/>
                <a:cs typeface="Lucida Sans Unicode" pitchFamily="34" charset="0"/>
              </a:rPr>
              <a:t>ly</a:t>
            </a:r>
            <a:r>
              <a:rPr lang="en-US" sz="3000" dirty="0" smtClean="0">
                <a:solidFill>
                  <a:srgbClr val="000000"/>
                </a:solidFill>
                <a:latin typeface="+mj-lt"/>
                <a:cs typeface="Lucida Sans Unicode" pitchFamily="34" charset="0"/>
              </a:rPr>
              <a:t>"?</a:t>
            </a:r>
          </a:p>
          <a:p>
            <a:pPr lvl="1" algn="l" rtl="0" eaLnBrk="0" hangingPunct="0">
              <a:buFontTx/>
              <a:buAutoNum type="arabicPeriod"/>
            </a:pPr>
            <a:r>
              <a:rPr lang="en-US" sz="3000" dirty="0" smtClean="0">
                <a:solidFill>
                  <a:srgbClr val="000000"/>
                </a:solidFill>
                <a:latin typeface="+mj-lt"/>
                <a:cs typeface="Lucida Sans Unicode" pitchFamily="34" charset="0"/>
              </a:rPr>
              <a:t>  uglier</a:t>
            </a:r>
          </a:p>
          <a:p>
            <a:pPr lvl="1" algn="l" rtl="0" eaLnBrk="0" hangingPunct="0">
              <a:buFontTx/>
              <a:buAutoNum type="arabicPeriod" startAt="2"/>
            </a:pPr>
            <a:r>
              <a:rPr lang="en-US" sz="3000" dirty="0" smtClean="0">
                <a:solidFill>
                  <a:srgbClr val="000000"/>
                </a:solidFill>
                <a:latin typeface="+mj-lt"/>
                <a:cs typeface="Lucida Sans Unicode" pitchFamily="34" charset="0"/>
              </a:rPr>
              <a:t>  </a:t>
            </a:r>
            <a:r>
              <a:rPr lang="en-US" sz="3000" dirty="0" err="1" smtClean="0">
                <a:solidFill>
                  <a:srgbClr val="000000"/>
                </a:solidFill>
                <a:latin typeface="+mj-lt"/>
                <a:cs typeface="Lucida Sans Unicode" pitchFamily="34" charset="0"/>
              </a:rPr>
              <a:t>uggliest</a:t>
            </a:r>
            <a:endParaRPr lang="en-US" sz="3000" dirty="0" smtClean="0">
              <a:solidFill>
                <a:srgbClr val="000000"/>
              </a:solidFill>
              <a:latin typeface="+mj-lt"/>
              <a:cs typeface="Lucida Sans Unicode" pitchFamily="34" charset="0"/>
            </a:endParaRPr>
          </a:p>
          <a:p>
            <a:pPr lvl="1" algn="l" rtl="0" eaLnBrk="0" hangingPunct="0">
              <a:buFontTx/>
              <a:buAutoNum type="arabicPeriod" startAt="3"/>
            </a:pPr>
            <a:r>
              <a:rPr lang="en-US" sz="3000" dirty="0" smtClean="0">
                <a:solidFill>
                  <a:srgbClr val="000000"/>
                </a:solidFill>
                <a:latin typeface="+mj-lt"/>
                <a:cs typeface="Lucida Sans Unicode" pitchFamily="34" charset="0"/>
              </a:rPr>
              <a:t>  </a:t>
            </a:r>
            <a:r>
              <a:rPr lang="en-US" sz="3000" dirty="0" err="1" smtClean="0">
                <a:solidFill>
                  <a:srgbClr val="000000"/>
                </a:solidFill>
                <a:latin typeface="+mj-lt"/>
                <a:cs typeface="Lucida Sans Unicode" pitchFamily="34" charset="0"/>
              </a:rPr>
              <a:t>uglyest</a:t>
            </a:r>
            <a:endParaRPr lang="en-US" sz="3000" dirty="0" smtClean="0">
              <a:solidFill>
                <a:srgbClr val="000000"/>
              </a:solidFill>
              <a:latin typeface="+mj-lt"/>
              <a:cs typeface="Lucida Sans Unicode" pitchFamily="34" charset="0"/>
            </a:endParaRPr>
          </a:p>
          <a:p>
            <a:pPr lvl="1" algn="l" rtl="0" eaLnBrk="0" hangingPunct="0">
              <a:buFontTx/>
              <a:buAutoNum type="arabicPeriod" startAt="4"/>
            </a:pPr>
            <a:r>
              <a:rPr lang="en-US" sz="3000" dirty="0" smtClean="0">
                <a:solidFill>
                  <a:srgbClr val="000000"/>
                </a:solidFill>
                <a:latin typeface="+mj-lt"/>
                <a:cs typeface="Lucida Sans Unicode" pitchFamily="34" charset="0"/>
              </a:rPr>
              <a:t>  ugliest</a:t>
            </a:r>
          </a:p>
          <a:p>
            <a:pPr lvl="0" algn="l" rtl="0" eaLnBrk="0" hangingPunct="0">
              <a:buFontTx/>
              <a:buAutoNum type="arabicPeriod" startAt="7"/>
            </a:pPr>
            <a:r>
              <a:rPr lang="en-US" sz="3000" dirty="0" smtClean="0">
                <a:solidFill>
                  <a:srgbClr val="000000"/>
                </a:solidFill>
                <a:latin typeface="+mj-lt"/>
                <a:cs typeface="Lucida Sans Unicode" pitchFamily="34" charset="0"/>
              </a:rPr>
              <a:t>What is the superlative of "unpleasant"?</a:t>
            </a:r>
          </a:p>
          <a:p>
            <a:pPr lvl="1" algn="l" rtl="0" eaLnBrk="0" hangingPunct="0">
              <a:buFontTx/>
              <a:buAutoNum type="arabicPeriod"/>
            </a:pPr>
            <a:r>
              <a:rPr lang="en-US" sz="3000" dirty="0" smtClean="0">
                <a:solidFill>
                  <a:srgbClr val="000000"/>
                </a:solidFill>
                <a:latin typeface="+mj-lt"/>
                <a:cs typeface="Lucida Sans Unicode" pitchFamily="34" charset="0"/>
              </a:rPr>
              <a:t>  unpleasant</a:t>
            </a:r>
          </a:p>
          <a:p>
            <a:pPr lvl="1" algn="l" rtl="0" eaLnBrk="0" hangingPunct="0">
              <a:buFontTx/>
              <a:buAutoNum type="arabicPeriod" startAt="2"/>
            </a:pPr>
            <a:r>
              <a:rPr lang="en-US" sz="3000" dirty="0" smtClean="0">
                <a:solidFill>
                  <a:srgbClr val="000000"/>
                </a:solidFill>
                <a:latin typeface="+mj-lt"/>
                <a:cs typeface="Lucida Sans Unicode" pitchFamily="34" charset="0"/>
              </a:rPr>
              <a:t>  most unpleasant</a:t>
            </a:r>
          </a:p>
          <a:p>
            <a:pPr lvl="1" algn="l" rtl="0" eaLnBrk="0" hangingPunct="0">
              <a:buFontTx/>
              <a:buAutoNum type="arabicPeriod" startAt="3"/>
            </a:pPr>
            <a:r>
              <a:rPr lang="en-US" sz="3000" dirty="0" smtClean="0">
                <a:solidFill>
                  <a:srgbClr val="000000"/>
                </a:solidFill>
                <a:latin typeface="+mj-lt"/>
                <a:cs typeface="Lucida Sans Unicode" pitchFamily="34" charset="0"/>
              </a:rPr>
              <a:t>  more unpleasant</a:t>
            </a:r>
          </a:p>
          <a:p>
            <a:pPr lvl="1" algn="l" rtl="0" eaLnBrk="0" hangingPunct="0">
              <a:buFontTx/>
              <a:buAutoNum type="arabicPeriod" startAt="4"/>
            </a:pPr>
            <a:r>
              <a:rPr lang="en-US" sz="3000" dirty="0" smtClean="0">
                <a:solidFill>
                  <a:srgbClr val="000000"/>
                </a:solidFill>
                <a:latin typeface="+mj-lt"/>
                <a:cs typeface="Lucida Sans Unicode" pitchFamily="34" charset="0"/>
              </a:rPr>
              <a:t>  </a:t>
            </a:r>
            <a:r>
              <a:rPr lang="en-US" sz="3000" dirty="0" err="1" smtClean="0">
                <a:solidFill>
                  <a:srgbClr val="000000"/>
                </a:solidFill>
                <a:latin typeface="+mj-lt"/>
                <a:cs typeface="Lucida Sans Unicode" pitchFamily="34" charset="0"/>
              </a:rPr>
              <a:t>unpleasantest</a:t>
            </a:r>
            <a:endParaRPr lang="en-US" sz="3000" dirty="0" smtClean="0">
              <a:solidFill>
                <a:srgbClr val="000000"/>
              </a:solidFill>
              <a:latin typeface="+mj-lt"/>
              <a:cs typeface="Lucida Sans Unicode" pitchFamily="34" charset="0"/>
            </a:endParaRPr>
          </a:p>
        </p:txBody>
      </p:sp>
    </p:spTree>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4953000" cy="5170646"/>
          </a:xfrm>
          <a:prstGeom prst="rect">
            <a:avLst/>
          </a:prstGeom>
        </p:spPr>
        <p:txBody>
          <a:bodyPr>
            <a:spAutoFit/>
          </a:bodyPr>
          <a:lstStyle/>
          <a:p>
            <a:pPr lvl="0" algn="l" rtl="0" eaLnBrk="0" hangingPunct="0">
              <a:buFontTx/>
              <a:buAutoNum type="arabicPeriod" startAt="8"/>
            </a:pPr>
            <a:r>
              <a:rPr lang="en-US" sz="2200" dirty="0" smtClean="0">
                <a:solidFill>
                  <a:srgbClr val="000000"/>
                </a:solidFill>
                <a:cs typeface="Lucida Sans Unicode" pitchFamily="34" charset="0"/>
              </a:rPr>
              <a:t>What is the superlative of "small"?</a:t>
            </a:r>
          </a:p>
          <a:p>
            <a:pPr lvl="1" algn="l" rtl="0" eaLnBrk="0" hangingPunct="0">
              <a:buFontTx/>
              <a:buAutoNum type="arabicPeriod"/>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smallier</a:t>
            </a:r>
            <a:endParaRPr lang="en-US" sz="2200" dirty="0" smtClean="0">
              <a:solidFill>
                <a:srgbClr val="000000"/>
              </a:solidFill>
              <a:cs typeface="Lucida Sans Unicode" pitchFamily="34" charset="0"/>
            </a:endParaRPr>
          </a:p>
          <a:p>
            <a:pPr lvl="1" algn="l" rtl="0" eaLnBrk="0" hangingPunct="0">
              <a:buFontTx/>
              <a:buAutoNum type="arabicPeriod" startAt="2"/>
            </a:pPr>
            <a:r>
              <a:rPr lang="en-US" sz="2200" dirty="0" smtClean="0">
                <a:solidFill>
                  <a:srgbClr val="000000"/>
                </a:solidFill>
                <a:cs typeface="Lucida Sans Unicode" pitchFamily="34" charset="0"/>
              </a:rPr>
              <a:t>  smaller</a:t>
            </a:r>
          </a:p>
          <a:p>
            <a:pPr lvl="1" algn="l" rtl="0" eaLnBrk="0" hangingPunct="0">
              <a:buFontTx/>
              <a:buAutoNum type="arabicPeriod" startAt="3"/>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smalliest</a:t>
            </a:r>
            <a:endParaRPr lang="en-US" sz="2200" dirty="0" smtClean="0">
              <a:solidFill>
                <a:srgbClr val="000000"/>
              </a:solidFill>
              <a:cs typeface="Lucida Sans Unicode" pitchFamily="34" charset="0"/>
            </a:endParaRPr>
          </a:p>
          <a:p>
            <a:pPr lvl="1" algn="l" rtl="0" eaLnBrk="0" hangingPunct="0">
              <a:buFontTx/>
              <a:buAutoNum type="arabicPeriod" startAt="4"/>
            </a:pPr>
            <a:r>
              <a:rPr lang="en-US" sz="2200" dirty="0" smtClean="0">
                <a:solidFill>
                  <a:srgbClr val="000000"/>
                </a:solidFill>
                <a:cs typeface="Lucida Sans Unicode" pitchFamily="34" charset="0"/>
              </a:rPr>
              <a:t>  smallest</a:t>
            </a:r>
          </a:p>
          <a:p>
            <a:pPr lvl="0" algn="l" rtl="0" eaLnBrk="0" hangingPunct="0">
              <a:buFontTx/>
              <a:buAutoNum type="arabicPeriod" startAt="9"/>
            </a:pPr>
            <a:r>
              <a:rPr lang="en-US" sz="2200" dirty="0" smtClean="0">
                <a:solidFill>
                  <a:srgbClr val="000000"/>
                </a:solidFill>
                <a:cs typeface="Lucida Sans Unicode" pitchFamily="34" charset="0"/>
              </a:rPr>
              <a:t>What is the comparative of "lively"?</a:t>
            </a:r>
          </a:p>
          <a:p>
            <a:pPr lvl="1" algn="l" rtl="0" eaLnBrk="0" hangingPunct="0">
              <a:buFontTx/>
              <a:buAutoNum type="arabicPeriod"/>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livelyer</a:t>
            </a:r>
            <a:endParaRPr lang="en-US" sz="2200" dirty="0" smtClean="0">
              <a:solidFill>
                <a:srgbClr val="000000"/>
              </a:solidFill>
              <a:cs typeface="Lucida Sans Unicode" pitchFamily="34" charset="0"/>
            </a:endParaRPr>
          </a:p>
          <a:p>
            <a:pPr lvl="1" algn="l" rtl="0" eaLnBrk="0" hangingPunct="0">
              <a:buFontTx/>
              <a:buAutoNum type="arabicPeriod" startAt="2"/>
            </a:pPr>
            <a:r>
              <a:rPr lang="en-US" sz="2200" dirty="0" smtClean="0">
                <a:solidFill>
                  <a:srgbClr val="000000"/>
                </a:solidFill>
                <a:cs typeface="Lucida Sans Unicode" pitchFamily="34" charset="0"/>
              </a:rPr>
              <a:t>  more </a:t>
            </a:r>
            <a:r>
              <a:rPr lang="en-US" sz="2200" dirty="0" err="1" smtClean="0">
                <a:solidFill>
                  <a:srgbClr val="000000"/>
                </a:solidFill>
                <a:cs typeface="Lucida Sans Unicode" pitchFamily="34" charset="0"/>
              </a:rPr>
              <a:t>livelyer</a:t>
            </a:r>
            <a:endParaRPr lang="en-US" sz="2200" dirty="0" smtClean="0">
              <a:solidFill>
                <a:srgbClr val="000000"/>
              </a:solidFill>
              <a:cs typeface="Lucida Sans Unicode" pitchFamily="34" charset="0"/>
            </a:endParaRPr>
          </a:p>
          <a:p>
            <a:pPr lvl="1" algn="l" rtl="0" eaLnBrk="0" hangingPunct="0">
              <a:buFontTx/>
              <a:buAutoNum type="arabicPeriod" startAt="3"/>
            </a:pPr>
            <a:r>
              <a:rPr lang="en-US" sz="2200" dirty="0" smtClean="0">
                <a:solidFill>
                  <a:srgbClr val="000000"/>
                </a:solidFill>
                <a:cs typeface="Lucida Sans Unicode" pitchFamily="34" charset="0"/>
              </a:rPr>
              <a:t>  livelier</a:t>
            </a:r>
          </a:p>
          <a:p>
            <a:pPr lvl="1" algn="l" rtl="0" eaLnBrk="0" hangingPunct="0">
              <a:buFontTx/>
              <a:buAutoNum type="arabicPeriod" startAt="4"/>
            </a:pPr>
            <a:r>
              <a:rPr lang="en-US" sz="2200" dirty="0" smtClean="0">
                <a:solidFill>
                  <a:srgbClr val="000000"/>
                </a:solidFill>
                <a:cs typeface="Lucida Sans Unicode" pitchFamily="34" charset="0"/>
              </a:rPr>
              <a:t>  more livelier</a:t>
            </a:r>
          </a:p>
          <a:p>
            <a:pPr lvl="0" algn="l" rtl="0" eaLnBrk="0" hangingPunct="0">
              <a:buFontTx/>
              <a:buAutoNum type="arabicPeriod" startAt="10"/>
            </a:pPr>
            <a:r>
              <a:rPr lang="en-US" sz="2200" dirty="0" smtClean="0">
                <a:solidFill>
                  <a:srgbClr val="000000"/>
                </a:solidFill>
                <a:cs typeface="Lucida Sans Unicode" pitchFamily="34" charset="0"/>
              </a:rPr>
              <a:t>What is the superlative of "deep"?</a:t>
            </a:r>
          </a:p>
          <a:p>
            <a:pPr lvl="1" algn="l" rtl="0" eaLnBrk="0" hangingPunct="0">
              <a:buFontTx/>
              <a:buAutoNum type="arabicPeriod"/>
            </a:pPr>
            <a:r>
              <a:rPr lang="en-US" sz="2200" dirty="0" smtClean="0">
                <a:solidFill>
                  <a:srgbClr val="000000"/>
                </a:solidFill>
                <a:cs typeface="Lucida Sans Unicode" pitchFamily="34" charset="0"/>
              </a:rPr>
              <a:t>  deeper</a:t>
            </a:r>
          </a:p>
          <a:p>
            <a:pPr lvl="1" algn="l" rtl="0" eaLnBrk="0" hangingPunct="0">
              <a:buFontTx/>
              <a:buAutoNum type="arabicPeriod" startAt="2"/>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deepper</a:t>
            </a:r>
            <a:endParaRPr lang="en-US" sz="2200" dirty="0" smtClean="0">
              <a:solidFill>
                <a:srgbClr val="000000"/>
              </a:solidFill>
              <a:cs typeface="Lucida Sans Unicode" pitchFamily="34" charset="0"/>
            </a:endParaRPr>
          </a:p>
          <a:p>
            <a:pPr lvl="1" algn="l" rtl="0" eaLnBrk="0" hangingPunct="0">
              <a:buFontTx/>
              <a:buAutoNum type="arabicPeriod" startAt="3"/>
            </a:pPr>
            <a:r>
              <a:rPr lang="en-US" sz="2200" dirty="0" smtClean="0">
                <a:solidFill>
                  <a:srgbClr val="000000"/>
                </a:solidFill>
                <a:cs typeface="Lucida Sans Unicode" pitchFamily="34" charset="0"/>
              </a:rPr>
              <a:t>  deepest</a:t>
            </a:r>
          </a:p>
          <a:p>
            <a:pPr lvl="1" algn="l" rtl="0" eaLnBrk="0" hangingPunct="0">
              <a:buFontTx/>
              <a:buAutoNum type="arabicPeriod" startAt="4"/>
            </a:pPr>
            <a:r>
              <a:rPr lang="en-US" sz="2200" dirty="0" smtClean="0">
                <a:solidFill>
                  <a:srgbClr val="000000"/>
                </a:solidFill>
                <a:cs typeface="Lucida Sans Unicode" pitchFamily="34" charset="0"/>
              </a:rPr>
              <a:t>  </a:t>
            </a:r>
            <a:r>
              <a:rPr lang="en-US" sz="2200" dirty="0" err="1" smtClean="0">
                <a:solidFill>
                  <a:srgbClr val="000000"/>
                </a:solidFill>
                <a:cs typeface="Lucida Sans Unicode" pitchFamily="34" charset="0"/>
              </a:rPr>
              <a:t>deeppest</a:t>
            </a:r>
            <a:endParaRPr lang="en-US" sz="2200" dirty="0" smtClean="0">
              <a:solidFill>
                <a:srgbClr val="000000"/>
              </a:solidFill>
              <a:cs typeface="Lucida Sans Unicode" pitchFamily="34" charset="0"/>
            </a:endParaRPr>
          </a:p>
        </p:txBody>
      </p:sp>
    </p:spTree>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583553567"/>
              </p:ext>
            </p:extLst>
          </p:nvPr>
        </p:nvGraphicFramePr>
        <p:xfrm>
          <a:off x="2667000" y="228600"/>
          <a:ext cx="6858000" cy="5562600"/>
        </p:xfrm>
        <a:graphic>
          <a:graphicData uri="http://schemas.openxmlformats.org/drawingml/2006/table">
            <a:tbl>
              <a:tblPr/>
              <a:tblGrid>
                <a:gridCol w="237392"/>
                <a:gridCol w="6620608"/>
              </a:tblGrid>
              <a:tr h="5562600">
                <a:tc>
                  <a:txBody>
                    <a:bodyPr/>
                    <a:lstStyle/>
                    <a:p>
                      <a:endParaRPr lang="en-US" sz="3000" dirty="0">
                        <a:latin typeface="+mj-lt"/>
                      </a:endParaRPr>
                    </a:p>
                  </a:txBody>
                  <a:tcPr anchor="ctr">
                    <a:lnL>
                      <a:noFill/>
                    </a:lnL>
                    <a:lnR>
                      <a:noFill/>
                    </a:lnR>
                    <a:lnT>
                      <a:noFill/>
                    </a:lnT>
                    <a:lnB>
                      <a:noFill/>
                    </a:lnB>
                  </a:tcPr>
                </a:tc>
                <a:tc>
                  <a:txBody>
                    <a:bodyPr/>
                    <a:lstStyle/>
                    <a:p>
                      <a:r>
                        <a:rPr lang="en-US" sz="3000" dirty="0">
                          <a:latin typeface="+mj-lt"/>
                        </a:rPr>
                        <a:t>1. Joe </a:t>
                      </a:r>
                      <a:r>
                        <a:rPr lang="en-US" sz="3000" dirty="0" smtClean="0">
                          <a:latin typeface="+mj-lt"/>
                        </a:rPr>
                        <a:t>is…….</a:t>
                      </a:r>
                      <a:r>
                        <a:rPr lang="en-US" sz="3000" dirty="0">
                          <a:latin typeface="+mj-lt"/>
                        </a:rPr>
                        <a:t>  </a:t>
                      </a:r>
                      <a:r>
                        <a:rPr lang="en-US" sz="3000" dirty="0">
                          <a:solidFill>
                            <a:srgbClr val="FF0000"/>
                          </a:solidFill>
                          <a:latin typeface="+mj-lt"/>
                        </a:rPr>
                        <a:t>than</a:t>
                      </a:r>
                      <a:r>
                        <a:rPr lang="en-US" sz="3000" dirty="0">
                          <a:latin typeface="+mj-lt"/>
                        </a:rPr>
                        <a:t> Ed. (short)</a:t>
                      </a:r>
                      <a:br>
                        <a:rPr lang="en-US" sz="3000" dirty="0">
                          <a:latin typeface="+mj-lt"/>
                        </a:rPr>
                      </a:br>
                      <a:r>
                        <a:rPr lang="en-US" sz="3000" dirty="0">
                          <a:latin typeface="+mj-lt"/>
                        </a:rPr>
                        <a:t>2. Al is </a:t>
                      </a:r>
                      <a:r>
                        <a:rPr lang="en-US" sz="3000" dirty="0">
                          <a:solidFill>
                            <a:srgbClr val="FF0000"/>
                          </a:solidFill>
                          <a:latin typeface="+mj-lt"/>
                        </a:rPr>
                        <a:t>the</a:t>
                      </a:r>
                      <a:r>
                        <a:rPr lang="en-US" sz="3000" dirty="0">
                          <a:latin typeface="+mj-lt"/>
                        </a:rPr>
                        <a:t> </a:t>
                      </a:r>
                      <a:r>
                        <a:rPr lang="en-US" sz="3000" dirty="0" smtClean="0">
                          <a:latin typeface="+mj-lt"/>
                        </a:rPr>
                        <a:t>…… </a:t>
                      </a:r>
                      <a:r>
                        <a:rPr lang="en-US" sz="3000" dirty="0">
                          <a:latin typeface="+mj-lt"/>
                        </a:rPr>
                        <a:t>(short)</a:t>
                      </a:r>
                      <a:br>
                        <a:rPr lang="en-US" sz="3000" dirty="0">
                          <a:latin typeface="+mj-lt"/>
                        </a:rPr>
                      </a:br>
                      <a:r>
                        <a:rPr lang="en-US" sz="3000" dirty="0">
                          <a:latin typeface="+mj-lt"/>
                        </a:rPr>
                        <a:t>3. Ed is </a:t>
                      </a:r>
                      <a:r>
                        <a:rPr lang="en-US" sz="3000" dirty="0" smtClean="0">
                          <a:latin typeface="+mj-lt"/>
                        </a:rPr>
                        <a:t>the….</a:t>
                      </a:r>
                      <a:r>
                        <a:rPr lang="en-US" sz="3000" dirty="0">
                          <a:latin typeface="+mj-lt"/>
                        </a:rPr>
                        <a:t> . (thin)</a:t>
                      </a:r>
                      <a:br>
                        <a:rPr lang="en-US" sz="3000" dirty="0">
                          <a:latin typeface="+mj-lt"/>
                        </a:rPr>
                      </a:br>
                      <a:r>
                        <a:rPr lang="en-US" sz="3000" dirty="0">
                          <a:latin typeface="+mj-lt"/>
                        </a:rPr>
                        <a:t>4. Joe </a:t>
                      </a:r>
                      <a:r>
                        <a:rPr lang="en-US" sz="3000" dirty="0" smtClean="0">
                          <a:latin typeface="+mj-lt"/>
                        </a:rPr>
                        <a:t>is……</a:t>
                      </a:r>
                      <a:r>
                        <a:rPr lang="en-US" sz="3000" dirty="0">
                          <a:latin typeface="+mj-lt"/>
                        </a:rPr>
                        <a:t>  than Al. (thin)</a:t>
                      </a:r>
                      <a:br>
                        <a:rPr lang="en-US" sz="3000" dirty="0">
                          <a:latin typeface="+mj-lt"/>
                        </a:rPr>
                      </a:br>
                      <a:r>
                        <a:rPr lang="en-US" sz="3000" dirty="0">
                          <a:latin typeface="+mj-lt"/>
                        </a:rPr>
                        <a:t>5. Al has </a:t>
                      </a:r>
                      <a:r>
                        <a:rPr lang="en-US" sz="3000" dirty="0" smtClean="0">
                          <a:latin typeface="+mj-lt"/>
                        </a:rPr>
                        <a:t>the……</a:t>
                      </a:r>
                      <a:r>
                        <a:rPr lang="en-US" sz="3000" dirty="0">
                          <a:latin typeface="+mj-lt"/>
                        </a:rPr>
                        <a:t>  clothes. </a:t>
                      </a:r>
                      <a:r>
                        <a:rPr lang="en-US" sz="3000" dirty="0" smtClean="0">
                          <a:latin typeface="+mj-lt"/>
                        </a:rPr>
                        <a:t>(colorful)</a:t>
                      </a:r>
                      <a:r>
                        <a:rPr lang="en-US" sz="3000" dirty="0">
                          <a:latin typeface="+mj-lt"/>
                        </a:rPr>
                        <a:t/>
                      </a:r>
                      <a:br>
                        <a:rPr lang="en-US" sz="3000" dirty="0">
                          <a:latin typeface="+mj-lt"/>
                        </a:rPr>
                      </a:br>
                      <a:r>
                        <a:rPr lang="en-US" sz="3000" dirty="0">
                          <a:latin typeface="+mj-lt"/>
                        </a:rPr>
                        <a:t>6. Al </a:t>
                      </a:r>
                      <a:r>
                        <a:rPr lang="en-US" sz="3000" dirty="0" smtClean="0">
                          <a:latin typeface="+mj-lt"/>
                        </a:rPr>
                        <a:t>is……</a:t>
                      </a:r>
                      <a:r>
                        <a:rPr lang="en-US" sz="3000" dirty="0">
                          <a:latin typeface="+mj-lt"/>
                        </a:rPr>
                        <a:t>  than Joe. (heavy)</a:t>
                      </a:r>
                      <a:br>
                        <a:rPr lang="en-US" sz="3000" dirty="0">
                          <a:latin typeface="+mj-lt"/>
                        </a:rPr>
                      </a:br>
                      <a:r>
                        <a:rPr lang="en-US" sz="3000" dirty="0">
                          <a:latin typeface="+mj-lt"/>
                        </a:rPr>
                        <a:t>7. Ed </a:t>
                      </a:r>
                      <a:r>
                        <a:rPr lang="en-US" sz="3000" dirty="0" smtClean="0">
                          <a:latin typeface="+mj-lt"/>
                        </a:rPr>
                        <a:t>is…… </a:t>
                      </a:r>
                      <a:r>
                        <a:rPr lang="en-US" sz="3000" dirty="0">
                          <a:latin typeface="+mj-lt"/>
                        </a:rPr>
                        <a:t>the . (light)</a:t>
                      </a:r>
                      <a:br>
                        <a:rPr lang="en-US" sz="3000" dirty="0">
                          <a:latin typeface="+mj-lt"/>
                        </a:rPr>
                      </a:br>
                      <a:r>
                        <a:rPr lang="en-US" sz="3000" dirty="0">
                          <a:latin typeface="+mj-lt"/>
                        </a:rPr>
                        <a:t>8. Joe </a:t>
                      </a:r>
                      <a:r>
                        <a:rPr lang="en-US" sz="3000" dirty="0" smtClean="0">
                          <a:latin typeface="+mj-lt"/>
                        </a:rPr>
                        <a:t>is…….</a:t>
                      </a:r>
                      <a:r>
                        <a:rPr lang="en-US" sz="3000" dirty="0">
                          <a:latin typeface="+mj-lt"/>
                        </a:rPr>
                        <a:t>  than Ed. (happy)</a:t>
                      </a:r>
                      <a:br>
                        <a:rPr lang="en-US" sz="3000" dirty="0">
                          <a:latin typeface="+mj-lt"/>
                        </a:rPr>
                      </a:br>
                      <a:r>
                        <a:rPr lang="en-US" sz="3000" dirty="0">
                          <a:latin typeface="+mj-lt"/>
                        </a:rPr>
                        <a:t>9. Ed is </a:t>
                      </a:r>
                      <a:r>
                        <a:rPr lang="en-US" sz="3000" dirty="0" smtClean="0">
                          <a:latin typeface="+mj-lt"/>
                        </a:rPr>
                        <a:t>the …….</a:t>
                      </a:r>
                      <a:r>
                        <a:rPr lang="en-US" sz="3000" dirty="0">
                          <a:latin typeface="+mj-lt"/>
                        </a:rPr>
                        <a:t> . (mysterious)</a:t>
                      </a:r>
                      <a:br>
                        <a:rPr lang="en-US" sz="3000" dirty="0">
                          <a:latin typeface="+mj-lt"/>
                        </a:rPr>
                      </a:br>
                      <a:r>
                        <a:rPr lang="en-US" sz="3000" dirty="0">
                          <a:latin typeface="+mj-lt"/>
                        </a:rPr>
                        <a:t>10. Joe </a:t>
                      </a:r>
                      <a:r>
                        <a:rPr lang="en-US" sz="3000" dirty="0" smtClean="0">
                          <a:latin typeface="+mj-lt"/>
                        </a:rPr>
                        <a:t>is………</a:t>
                      </a:r>
                      <a:r>
                        <a:rPr lang="en-US" sz="3000" dirty="0">
                          <a:latin typeface="+mj-lt"/>
                        </a:rPr>
                        <a:t>  than Ed. (energetic)</a:t>
                      </a:r>
                    </a:p>
                  </a:txBody>
                  <a:tcPr anchor="ctr">
                    <a:lnL>
                      <a:noFill/>
                    </a:lnL>
                    <a:lnR>
                      <a:noFill/>
                    </a:lnR>
                    <a:lnT>
                      <a:noFill/>
                    </a:lnT>
                    <a:lnB>
                      <a:noFill/>
                    </a:lnB>
                  </a:tcPr>
                </a:tc>
              </a:tr>
            </a:tbl>
          </a:graphicData>
        </a:graphic>
      </p:graphicFrame>
      <p:pic>
        <p:nvPicPr>
          <p:cNvPr id="81922" name="Picture 2" descr="http://web2.uvcs.uvic.ca/courses/elc/studyzone/images/guys3.gif"/>
          <p:cNvPicPr>
            <a:picLocks noChangeAspect="1" noChangeArrowheads="1"/>
          </p:cNvPicPr>
          <p:nvPr/>
        </p:nvPicPr>
        <p:blipFill>
          <a:blip r:embed="rId13"/>
          <a:srcRect/>
          <a:stretch>
            <a:fillRect/>
          </a:stretch>
        </p:blipFill>
        <p:spPr bwMode="auto">
          <a:xfrm>
            <a:off x="381000" y="1371600"/>
            <a:ext cx="1981200" cy="3162300"/>
          </a:xfrm>
          <a:prstGeom prst="rect">
            <a:avLst/>
          </a:prstGeom>
          <a:noFill/>
        </p:spPr>
      </p:pic>
    </p:spTree>
    <p:controls>
      <mc:AlternateContent xmlns:mc="http://schemas.openxmlformats.org/markup-compatibility/2006">
        <mc:Choice xmlns:v="urn:schemas-microsoft-com:vml" Requires="v">
          <p:control spid="82023" r:id="rId2" imgW="685800" imgH="228600"/>
        </mc:Choice>
        <mc:Fallback>
          <p:control r:id="rId2" imgW="685800" imgH="228600">
            <p:pic>
              <p:nvPicPr>
                <p:cNvPr id="2" name="DefaultOcx"/>
                <p:cNvPicPr preferRelativeResize="0">
                  <a:picLocks noChangeArrowheads="1" noChangeShapeType="1"/>
                </p:cNvPicPr>
                <p:nvPr/>
              </p:nvPicPr>
              <p:blipFill>
                <a:blip r:embed="rId14"/>
                <a:srcRect/>
                <a:stretch>
                  <a:fillRect/>
                </a:stretch>
              </p:blipFill>
              <p:spPr bwMode="auto">
                <a:xfrm>
                  <a:off x="0" y="0"/>
                  <a:ext cx="685800"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82024" r:id="rId3" imgW="762120" imgH="228600"/>
        </mc:Choice>
        <mc:Fallback>
          <p:control r:id="rId3" imgW="762120" imgH="228600">
            <p:pic>
              <p:nvPicPr>
                <p:cNvPr id="4" name="HTMLText1"/>
                <p:cNvPicPr preferRelativeResize="0">
                  <a:picLocks noChangeArrowheads="1" noChangeShapeType="1"/>
                </p:cNvPicPr>
                <p:nvPr/>
              </p:nvPicPr>
              <p:blipFill>
                <a:blip r:embed="rId15"/>
                <a:srcRect/>
                <a:stretch>
                  <a:fillRect/>
                </a:stretch>
              </p:blipFill>
              <p:spPr bwMode="auto">
                <a:xfrm>
                  <a:off x="0" y="0"/>
                  <a:ext cx="763588"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82025" r:id="rId4" imgW="762120" imgH="228600"/>
        </mc:Choice>
        <mc:Fallback>
          <p:control r:id="rId4" imgW="762120" imgH="228600">
            <p:pic>
              <p:nvPicPr>
                <p:cNvPr id="5" name="HTMLText2"/>
                <p:cNvPicPr preferRelativeResize="0">
                  <a:picLocks noChangeArrowheads="1" noChangeShapeType="1"/>
                </p:cNvPicPr>
                <p:nvPr/>
              </p:nvPicPr>
              <p:blipFill>
                <a:blip r:embed="rId16"/>
                <a:srcRect/>
                <a:stretch>
                  <a:fillRect/>
                </a:stretch>
              </p:blipFill>
              <p:spPr bwMode="auto">
                <a:xfrm>
                  <a:off x="0" y="0"/>
                  <a:ext cx="763588"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82026" r:id="rId5" imgW="685800" imgH="228600"/>
        </mc:Choice>
        <mc:Fallback>
          <p:control r:id="rId5" imgW="685800" imgH="228600">
            <p:pic>
              <p:nvPicPr>
                <p:cNvPr id="6" name="HTMLText3"/>
                <p:cNvPicPr preferRelativeResize="0">
                  <a:picLocks noChangeArrowheads="1" noChangeShapeType="1"/>
                </p:cNvPicPr>
                <p:nvPr/>
              </p:nvPicPr>
              <p:blipFill>
                <a:blip r:embed="rId17"/>
                <a:srcRect/>
                <a:stretch>
                  <a:fillRect/>
                </a:stretch>
              </p:blipFill>
              <p:spPr bwMode="auto">
                <a:xfrm>
                  <a:off x="0" y="0"/>
                  <a:ext cx="685800"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82027" r:id="rId6" imgW="1219320" imgH="228600"/>
        </mc:Choice>
        <mc:Fallback>
          <p:control r:id="rId6" imgW="1219320" imgH="228600">
            <p:pic>
              <p:nvPicPr>
                <p:cNvPr id="7" name="HTMLText4"/>
                <p:cNvPicPr preferRelativeResize="0">
                  <a:picLocks noChangeArrowheads="1" noChangeShapeType="1"/>
                </p:cNvPicPr>
                <p:nvPr/>
              </p:nvPicPr>
              <p:blipFill>
                <a:blip r:embed="rId18"/>
                <a:srcRect/>
                <a:stretch>
                  <a:fillRect/>
                </a:stretch>
              </p:blipFill>
              <p:spPr bwMode="auto">
                <a:xfrm>
                  <a:off x="0" y="0"/>
                  <a:ext cx="1217613"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82028" r:id="rId7" imgW="685800" imgH="228600"/>
        </mc:Choice>
        <mc:Fallback>
          <p:control r:id="rId7" imgW="685800" imgH="228600">
            <p:pic>
              <p:nvPicPr>
                <p:cNvPr id="8" name="HTMLText5"/>
                <p:cNvPicPr preferRelativeResize="0">
                  <a:picLocks noChangeArrowheads="1" noChangeShapeType="1"/>
                </p:cNvPicPr>
                <p:nvPr/>
              </p:nvPicPr>
              <p:blipFill>
                <a:blip r:embed="rId19"/>
                <a:srcRect/>
                <a:stretch>
                  <a:fillRect/>
                </a:stretch>
              </p:blipFill>
              <p:spPr bwMode="auto">
                <a:xfrm>
                  <a:off x="0" y="0"/>
                  <a:ext cx="685800"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82029" r:id="rId8" imgW="762120" imgH="228600"/>
        </mc:Choice>
        <mc:Fallback>
          <p:control r:id="rId8" imgW="762120" imgH="228600">
            <p:pic>
              <p:nvPicPr>
                <p:cNvPr id="9" name="HTMLText6"/>
                <p:cNvPicPr preferRelativeResize="0">
                  <a:picLocks noChangeArrowheads="1" noChangeShapeType="1"/>
                </p:cNvPicPr>
                <p:nvPr/>
              </p:nvPicPr>
              <p:blipFill>
                <a:blip r:embed="rId20"/>
                <a:srcRect/>
                <a:stretch>
                  <a:fillRect/>
                </a:stretch>
              </p:blipFill>
              <p:spPr bwMode="auto">
                <a:xfrm>
                  <a:off x="0" y="0"/>
                  <a:ext cx="763588"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82030" r:id="rId9" imgW="685800" imgH="228600"/>
        </mc:Choice>
        <mc:Fallback>
          <p:control r:id="rId9" imgW="685800" imgH="228600">
            <p:pic>
              <p:nvPicPr>
                <p:cNvPr id="10" name="HTMLText7"/>
                <p:cNvPicPr preferRelativeResize="0">
                  <a:picLocks noChangeArrowheads="1" noChangeShapeType="1"/>
                </p:cNvPicPr>
                <p:nvPr/>
              </p:nvPicPr>
              <p:blipFill>
                <a:blip r:embed="rId21"/>
                <a:srcRect/>
                <a:stretch>
                  <a:fillRect/>
                </a:stretch>
              </p:blipFill>
              <p:spPr bwMode="auto">
                <a:xfrm>
                  <a:off x="0" y="0"/>
                  <a:ext cx="685800"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82031" r:id="rId10" imgW="1295280" imgH="228600"/>
        </mc:Choice>
        <mc:Fallback>
          <p:control r:id="rId10" imgW="1295280" imgH="228600">
            <p:pic>
              <p:nvPicPr>
                <p:cNvPr id="11" name="HTMLText8"/>
                <p:cNvPicPr preferRelativeResize="0">
                  <a:picLocks noChangeArrowheads="1" noChangeShapeType="1"/>
                </p:cNvPicPr>
                <p:nvPr/>
              </p:nvPicPr>
              <p:blipFill>
                <a:blip r:embed="rId22"/>
                <a:srcRect/>
                <a:stretch>
                  <a:fillRect/>
                </a:stretch>
              </p:blipFill>
              <p:spPr bwMode="auto">
                <a:xfrm>
                  <a:off x="0" y="0"/>
                  <a:ext cx="1293813"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82032" r:id="rId11" imgW="1219320" imgH="228600"/>
        </mc:Choice>
        <mc:Fallback>
          <p:control r:id="rId11" imgW="1219320" imgH="228600">
            <p:pic>
              <p:nvPicPr>
                <p:cNvPr id="12" name="HTMLText9"/>
                <p:cNvPicPr preferRelativeResize="0">
                  <a:picLocks noChangeArrowheads="1" noChangeShapeType="1"/>
                </p:cNvPicPr>
                <p:nvPr/>
              </p:nvPicPr>
              <p:blipFill>
                <a:blip r:embed="rId23"/>
                <a:srcRect/>
                <a:stretch>
                  <a:fillRect/>
                </a:stretch>
              </p:blipFill>
              <p:spPr bwMode="auto">
                <a:xfrm>
                  <a:off x="0" y="0"/>
                  <a:ext cx="1217613" cy="231775"/>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000" b="1" dirty="0" smtClean="0"/>
              <a:t>Rearrange these words to write a comparative sentence. </a:t>
            </a:r>
            <a:endParaRPr lang="en-US" sz="3000" dirty="0"/>
          </a:p>
        </p:txBody>
      </p:sp>
      <p:sp>
        <p:nvSpPr>
          <p:cNvPr id="3" name="Content Placeholder 2"/>
          <p:cNvSpPr>
            <a:spLocks noGrp="1"/>
          </p:cNvSpPr>
          <p:nvPr>
            <p:ph idx="1"/>
          </p:nvPr>
        </p:nvSpPr>
        <p:spPr/>
        <p:txBody>
          <a:bodyPr/>
          <a:lstStyle/>
          <a:p>
            <a:endParaRPr lang="en-US" sz="2800" dirty="0" smtClean="0"/>
          </a:p>
          <a:p>
            <a:pPr algn="l"/>
            <a:r>
              <a:rPr lang="en-US" sz="2800" dirty="0" smtClean="0"/>
              <a:t> </a:t>
            </a:r>
            <a:r>
              <a:rPr lang="en-US" sz="2800" b="1" dirty="0" smtClean="0"/>
              <a:t>than</a:t>
            </a:r>
            <a:r>
              <a:rPr lang="en-US" sz="2800" dirty="0" smtClean="0"/>
              <a:t>      </a:t>
            </a:r>
            <a:r>
              <a:rPr lang="en-US" sz="2800" b="1" dirty="0" smtClean="0"/>
              <a:t>Vancouver</a:t>
            </a:r>
            <a:r>
              <a:rPr lang="en-US" sz="2800" dirty="0" smtClean="0"/>
              <a:t>      </a:t>
            </a:r>
            <a:r>
              <a:rPr lang="en-US" sz="2800" b="1" dirty="0" smtClean="0"/>
              <a:t>smaller</a:t>
            </a:r>
            <a:r>
              <a:rPr lang="en-US" sz="2800" dirty="0" smtClean="0"/>
              <a:t>      </a:t>
            </a:r>
            <a:r>
              <a:rPr lang="en-US" sz="2800" b="1" dirty="0" smtClean="0"/>
              <a:t>.</a:t>
            </a:r>
            <a:r>
              <a:rPr lang="en-US" sz="2800" dirty="0" smtClean="0"/>
              <a:t>      </a:t>
            </a:r>
            <a:r>
              <a:rPr lang="en-US" sz="2800" b="1" dirty="0" smtClean="0"/>
              <a:t>much</a:t>
            </a:r>
            <a:r>
              <a:rPr lang="en-US" sz="2800" dirty="0" smtClean="0"/>
              <a:t>      </a:t>
            </a:r>
            <a:r>
              <a:rPr lang="en-US" sz="2800" b="1" u="sng" dirty="0" smtClean="0"/>
              <a:t>Victoria</a:t>
            </a:r>
            <a:r>
              <a:rPr lang="en-US" sz="2800" dirty="0" smtClean="0"/>
              <a:t>      </a:t>
            </a:r>
            <a:r>
              <a:rPr lang="en-US" sz="2800" b="1" dirty="0" smtClean="0"/>
              <a:t>is</a:t>
            </a:r>
            <a:r>
              <a:rPr lang="en-US" sz="2800" dirty="0" smtClean="0"/>
              <a:t>   </a:t>
            </a:r>
            <a:endParaRPr lang="en-US" sz="2800" dirty="0"/>
          </a:p>
        </p:txBody>
      </p:sp>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000" b="1" dirty="0" smtClean="0"/>
              <a:t>Rearrange these words to write a superlative sentence. </a:t>
            </a:r>
            <a:br>
              <a:rPr lang="en-US" sz="3000" b="1" dirty="0" smtClean="0"/>
            </a:br>
            <a:endParaRPr lang="en-US" sz="3000" dirty="0"/>
          </a:p>
        </p:txBody>
      </p:sp>
      <p:sp>
        <p:nvSpPr>
          <p:cNvPr id="3" name="Content Placeholder 2"/>
          <p:cNvSpPr>
            <a:spLocks noGrp="1"/>
          </p:cNvSpPr>
          <p:nvPr>
            <p:ph idx="1"/>
          </p:nvPr>
        </p:nvSpPr>
        <p:spPr/>
        <p:txBody>
          <a:bodyPr/>
          <a:lstStyle/>
          <a:p>
            <a:r>
              <a:rPr lang="en-US" sz="2800" dirty="0" smtClean="0"/>
              <a:t> </a:t>
            </a:r>
          </a:p>
          <a:p>
            <a:r>
              <a:rPr lang="en-US" sz="2800" dirty="0" smtClean="0"/>
              <a:t>  </a:t>
            </a:r>
            <a:r>
              <a:rPr lang="en-US" sz="2800" b="1" dirty="0" smtClean="0"/>
              <a:t>biggest</a:t>
            </a:r>
            <a:r>
              <a:rPr lang="en-US" sz="2800" dirty="0" smtClean="0"/>
              <a:t>      </a:t>
            </a:r>
            <a:r>
              <a:rPr lang="en-US" sz="2800" b="1" dirty="0" smtClean="0"/>
              <a:t>.</a:t>
            </a:r>
            <a:r>
              <a:rPr lang="en-US" sz="2800" dirty="0" smtClean="0"/>
              <a:t>      </a:t>
            </a:r>
            <a:r>
              <a:rPr lang="en-US" sz="2800" b="1" dirty="0" smtClean="0"/>
              <a:t>city</a:t>
            </a:r>
            <a:r>
              <a:rPr lang="en-US" sz="2800" dirty="0" smtClean="0"/>
              <a:t>      </a:t>
            </a:r>
            <a:r>
              <a:rPr lang="en-US" sz="2800" b="1" dirty="0" smtClean="0"/>
              <a:t>Canada</a:t>
            </a:r>
            <a:r>
              <a:rPr lang="en-US" sz="2800" dirty="0" smtClean="0"/>
              <a:t>      </a:t>
            </a:r>
            <a:r>
              <a:rPr lang="en-US" sz="2800" b="1" dirty="0" smtClean="0"/>
              <a:t>Toronto</a:t>
            </a:r>
            <a:r>
              <a:rPr lang="en-US" sz="2800" dirty="0" smtClean="0"/>
              <a:t>      </a:t>
            </a:r>
            <a:r>
              <a:rPr lang="en-US" sz="2800" b="1" u="sng" dirty="0" smtClean="0"/>
              <a:t>in</a:t>
            </a:r>
            <a:r>
              <a:rPr lang="en-US" sz="2800" dirty="0" smtClean="0"/>
              <a:t>      </a:t>
            </a:r>
            <a:r>
              <a:rPr lang="en-US" sz="2800" b="1" dirty="0" smtClean="0"/>
              <a:t>is</a:t>
            </a:r>
            <a:r>
              <a:rPr lang="en-US" sz="2800" dirty="0" smtClean="0"/>
              <a:t>      </a:t>
            </a:r>
            <a:r>
              <a:rPr lang="en-US" sz="2800" b="1" dirty="0" smtClean="0"/>
              <a:t>the</a:t>
            </a:r>
            <a:r>
              <a:rPr lang="en-US" sz="2800" dirty="0" smtClean="0"/>
              <a:t>   </a:t>
            </a:r>
            <a:endParaRPr lang="en-US" sz="2800" dirty="0"/>
          </a:p>
        </p:txBody>
      </p:sp>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000" b="1" dirty="0" smtClean="0"/>
              <a:t>These sentences use a superlative, but it is mixed-up. Put the words are in the correct order.</a:t>
            </a:r>
            <a:br>
              <a:rPr lang="en-US" sz="3000" b="1" dirty="0" smtClean="0"/>
            </a:br>
            <a:endParaRPr lang="en-US" sz="3000" dirty="0"/>
          </a:p>
        </p:txBody>
      </p:sp>
      <p:sp>
        <p:nvSpPr>
          <p:cNvPr id="3" name="Content Placeholder 2"/>
          <p:cNvSpPr>
            <a:spLocks noGrp="1"/>
          </p:cNvSpPr>
          <p:nvPr>
            <p:ph idx="1"/>
          </p:nvPr>
        </p:nvSpPr>
        <p:spPr/>
        <p:txBody>
          <a:bodyPr/>
          <a:lstStyle/>
          <a:p>
            <a:pPr algn="l"/>
            <a:r>
              <a:rPr lang="en-US" sz="2800" dirty="0" smtClean="0"/>
              <a:t> </a:t>
            </a:r>
          </a:p>
          <a:p>
            <a:pPr algn="l"/>
            <a:r>
              <a:rPr lang="en-US" sz="2800" dirty="0" smtClean="0"/>
              <a:t>  </a:t>
            </a:r>
            <a:r>
              <a:rPr lang="en-US" sz="2800" b="1" dirty="0" smtClean="0"/>
              <a:t>.</a:t>
            </a:r>
            <a:r>
              <a:rPr lang="en-US" sz="2800" dirty="0" smtClean="0"/>
              <a:t>      </a:t>
            </a:r>
            <a:r>
              <a:rPr lang="en-US" sz="2800" b="1" dirty="0" err="1" smtClean="0"/>
              <a:t>Uglytown</a:t>
            </a:r>
            <a:r>
              <a:rPr lang="en-US" sz="2800" dirty="0" smtClean="0"/>
              <a:t>      </a:t>
            </a:r>
            <a:r>
              <a:rPr lang="en-US" sz="2800" b="1" dirty="0" smtClean="0"/>
              <a:t>is</a:t>
            </a:r>
            <a:r>
              <a:rPr lang="en-US" sz="2800" dirty="0" smtClean="0"/>
              <a:t>      </a:t>
            </a:r>
            <a:r>
              <a:rPr lang="en-US" sz="2800" b="1" u="sng" dirty="0" smtClean="0"/>
              <a:t>beautiful</a:t>
            </a:r>
            <a:r>
              <a:rPr lang="en-US" sz="2800" u="sng" dirty="0" smtClean="0"/>
              <a:t>      </a:t>
            </a:r>
            <a:r>
              <a:rPr lang="en-US" sz="2800" b="1" u="sng" dirty="0" smtClean="0"/>
              <a:t>more</a:t>
            </a:r>
            <a:r>
              <a:rPr lang="en-US" sz="2800" dirty="0" smtClean="0"/>
              <a:t>      </a:t>
            </a:r>
            <a:r>
              <a:rPr lang="en-US" sz="2800" b="1" dirty="0" smtClean="0"/>
              <a:t>Jasper</a:t>
            </a:r>
            <a:r>
              <a:rPr lang="en-US" sz="2800" dirty="0" smtClean="0"/>
              <a:t>      </a:t>
            </a:r>
            <a:r>
              <a:rPr lang="en-US" sz="2800" b="1" u="sng" dirty="0" smtClean="0"/>
              <a:t>than</a:t>
            </a:r>
            <a:r>
              <a:rPr lang="en-US" sz="2800" b="1" dirty="0" smtClean="0"/>
              <a:t/>
            </a:r>
            <a:br>
              <a:rPr lang="en-US" sz="2800" b="1" dirty="0" smtClean="0"/>
            </a:br>
            <a:endParaRPr lang="en-US" sz="2800" b="1" dirty="0" smtClean="0"/>
          </a:p>
          <a:p>
            <a:pPr algn="l"/>
            <a:endParaRPr lang="en-US" sz="2800" b="1" dirty="0" smtClean="0"/>
          </a:p>
          <a:p>
            <a:pPr algn="l"/>
            <a:endParaRPr lang="en-US" sz="2800" b="1" dirty="0" smtClean="0"/>
          </a:p>
          <a:p>
            <a:pPr algn="l"/>
            <a:endParaRPr lang="en-US" sz="2800" b="1" dirty="0" smtClean="0"/>
          </a:p>
          <a:p>
            <a:pPr algn="l"/>
            <a:r>
              <a:rPr lang="en-US" sz="2800" dirty="0" smtClean="0"/>
              <a:t>  </a:t>
            </a:r>
            <a:r>
              <a:rPr lang="en-US" sz="2400" dirty="0" smtClean="0"/>
              <a:t> </a:t>
            </a:r>
            <a:r>
              <a:rPr lang="en-US" sz="2400" b="1" dirty="0" smtClean="0"/>
              <a:t>in</a:t>
            </a:r>
            <a:r>
              <a:rPr lang="en-US" sz="2400" dirty="0" smtClean="0"/>
              <a:t>      </a:t>
            </a:r>
            <a:r>
              <a:rPr lang="en-US" sz="2400" b="1" dirty="0" smtClean="0"/>
              <a:t>province</a:t>
            </a:r>
            <a:r>
              <a:rPr lang="en-US" sz="2400" dirty="0" smtClean="0"/>
              <a:t>      </a:t>
            </a:r>
            <a:r>
              <a:rPr lang="en-US" sz="2400" b="1" dirty="0" smtClean="0"/>
              <a:t>.</a:t>
            </a:r>
            <a:r>
              <a:rPr lang="en-US" sz="2400" dirty="0" smtClean="0"/>
              <a:t>      </a:t>
            </a:r>
            <a:r>
              <a:rPr lang="en-US" sz="2400" b="1" dirty="0" smtClean="0"/>
              <a:t>Canada</a:t>
            </a:r>
            <a:r>
              <a:rPr lang="en-US" sz="2400" dirty="0" smtClean="0"/>
              <a:t>      </a:t>
            </a:r>
            <a:r>
              <a:rPr lang="en-US" sz="2400" b="1" dirty="0" smtClean="0"/>
              <a:t>BC</a:t>
            </a:r>
            <a:r>
              <a:rPr lang="en-US" sz="2400" dirty="0" smtClean="0"/>
              <a:t>      </a:t>
            </a:r>
            <a:r>
              <a:rPr lang="en-US" sz="2400" b="1" u="sng" dirty="0" smtClean="0"/>
              <a:t>most</a:t>
            </a:r>
            <a:r>
              <a:rPr lang="en-US" sz="2400" u="sng" dirty="0" smtClean="0"/>
              <a:t>      </a:t>
            </a:r>
            <a:r>
              <a:rPr lang="en-US" sz="2400" b="1" u="sng" dirty="0" smtClean="0"/>
              <a:t>the</a:t>
            </a:r>
            <a:r>
              <a:rPr lang="en-US" sz="2400" u="sng" dirty="0" smtClean="0"/>
              <a:t>      </a:t>
            </a:r>
            <a:r>
              <a:rPr lang="en-US" sz="2400" b="1" u="sng" dirty="0" smtClean="0"/>
              <a:t>attractive</a:t>
            </a:r>
            <a:r>
              <a:rPr lang="en-US" sz="2400" dirty="0" smtClean="0"/>
              <a:t>      </a:t>
            </a:r>
            <a:r>
              <a:rPr lang="en-US" sz="2400" b="1" dirty="0" smtClean="0"/>
              <a:t>is</a:t>
            </a:r>
            <a:r>
              <a:rPr lang="en-US" sz="2400" dirty="0" smtClean="0"/>
              <a:t>      </a:t>
            </a:r>
            <a:endParaRPr lang="en-US" sz="2400" dirty="0"/>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4294967295"/>
          </p:nvPr>
        </p:nvSpPr>
        <p:spPr>
          <a:xfrm>
            <a:off x="0" y="1493838"/>
            <a:ext cx="9525000" cy="4678362"/>
          </a:xfrm>
        </p:spPr>
        <p:txBody>
          <a:bodyPr/>
          <a:lstStyle/>
          <a:p>
            <a:pPr algn="l" eaLnBrk="1" hangingPunct="1">
              <a:buNone/>
            </a:pPr>
            <a:r>
              <a:rPr lang="en-US" sz="2400" b="1" dirty="0" smtClean="0">
                <a:cs typeface="Arial" pitchFamily="34" charset="0"/>
              </a:rPr>
              <a:t> </a:t>
            </a:r>
            <a:endParaRPr lang="ar-SA" sz="2400" b="1" dirty="0" smtClean="0">
              <a:cs typeface="Arial" pitchFamily="34" charset="0"/>
            </a:endParaRPr>
          </a:p>
          <a:p>
            <a:pPr algn="l" eaLnBrk="1" hangingPunct="1"/>
            <a:endParaRPr lang="ar-SA" sz="2400" b="1" dirty="0" smtClean="0">
              <a:cs typeface="Arial" pitchFamily="34" charset="0"/>
            </a:endParaRPr>
          </a:p>
          <a:p>
            <a:pPr algn="l" eaLnBrk="1" hangingPunct="1"/>
            <a:endParaRPr lang="ar-SA" sz="2400" b="1" dirty="0" smtClean="0">
              <a:cs typeface="Arial" pitchFamily="34" charset="0"/>
            </a:endParaRPr>
          </a:p>
          <a:p>
            <a:pPr algn="l" eaLnBrk="1" hangingPunct="1"/>
            <a:endParaRPr lang="ar-SA" sz="2400" b="1" dirty="0" smtClean="0">
              <a:cs typeface="Arial" pitchFamily="34" charset="0"/>
            </a:endParaRPr>
          </a:p>
          <a:p>
            <a:pPr algn="l" eaLnBrk="1" hangingPunct="1">
              <a:buNone/>
            </a:pPr>
            <a:r>
              <a:rPr lang="en-US" sz="2400" b="1" dirty="0" smtClean="0">
                <a:cs typeface="Arial" pitchFamily="34" charset="0"/>
              </a:rPr>
              <a:t>  </a:t>
            </a:r>
          </a:p>
          <a:p>
            <a:pPr algn="l" eaLnBrk="1" hangingPunct="1"/>
            <a:r>
              <a:rPr lang="en-US" sz="2400" b="1" dirty="0" smtClean="0">
                <a:cs typeface="Arial" pitchFamily="34" charset="0"/>
              </a:rPr>
              <a:t>    John is _________________ of all.</a:t>
            </a:r>
          </a:p>
          <a:p>
            <a:pPr algn="l" eaLnBrk="1" hangingPunct="1"/>
            <a:r>
              <a:rPr lang="en-US" sz="2400" b="1" dirty="0" smtClean="0">
                <a:solidFill>
                  <a:srgbClr val="0070C0"/>
                </a:solidFill>
                <a:effectLst>
                  <a:outerShdw blurRad="38100" dist="38100" dir="2700000" algn="tl">
                    <a:srgbClr val="000000">
                      <a:alpha val="43137"/>
                    </a:srgbClr>
                  </a:outerShdw>
                </a:effectLst>
                <a:cs typeface="Arial" pitchFamily="34" charset="0"/>
              </a:rPr>
              <a:t>                   </a:t>
            </a:r>
            <a:r>
              <a:rPr lang="en-US" sz="2000" b="1" dirty="0" smtClean="0">
                <a:solidFill>
                  <a:srgbClr val="0070C0"/>
                </a:solidFill>
                <a:cs typeface="Arial" pitchFamily="34" charset="0"/>
              </a:rPr>
              <a:t>A. better                                           b. best</a:t>
            </a:r>
          </a:p>
          <a:p>
            <a:pPr algn="l" eaLnBrk="1" hangingPunct="1"/>
            <a:r>
              <a:rPr lang="en-US" sz="2000" b="1" dirty="0" smtClean="0">
                <a:solidFill>
                  <a:srgbClr val="0070C0"/>
                </a:solidFill>
                <a:cs typeface="Arial" pitchFamily="34" charset="0"/>
              </a:rPr>
              <a:t>                       C. the better                                    D. the best</a:t>
            </a:r>
          </a:p>
          <a:p>
            <a:pPr algn="l" eaLnBrk="1" hangingPunct="1">
              <a:buNone/>
            </a:pPr>
            <a:r>
              <a:rPr lang="en-US" sz="2000" b="1" dirty="0" smtClean="0">
                <a:effectLst>
                  <a:outerShdw blurRad="38100" dist="38100" dir="2700000" algn="tl">
                    <a:srgbClr val="000000">
                      <a:alpha val="43137"/>
                    </a:srgbClr>
                  </a:outerShdw>
                </a:effectLst>
                <a:cs typeface="Arial" pitchFamily="34" charset="0"/>
              </a:rPr>
              <a:t>  </a:t>
            </a:r>
            <a:endParaRPr lang="en-US" sz="2400" b="1" dirty="0" smtClean="0">
              <a:cs typeface="Arial" pitchFamily="34" charset="0"/>
            </a:endParaRPr>
          </a:p>
          <a:p>
            <a:pPr algn="l">
              <a:buNone/>
            </a:pPr>
            <a:endParaRPr lang="ar-EG" b="1" dirty="0" smtClean="0">
              <a:cs typeface="Arial" pitchFamily="34" charset="0"/>
            </a:endParaRPr>
          </a:p>
        </p:txBody>
      </p:sp>
      <p:graphicFrame>
        <p:nvGraphicFramePr>
          <p:cNvPr id="5" name="Table 4"/>
          <p:cNvGraphicFramePr>
            <a:graphicFrameLocks noGrp="1"/>
          </p:cNvGraphicFramePr>
          <p:nvPr/>
        </p:nvGraphicFramePr>
        <p:xfrm>
          <a:off x="2203711" y="838200"/>
          <a:ext cx="5467088" cy="2377440"/>
        </p:xfrm>
        <a:graphic>
          <a:graphicData uri="http://schemas.openxmlformats.org/drawingml/2006/table">
            <a:tbl>
              <a:tblPr rtl="1" firstRow="1" bandRow="1">
                <a:tableStyleId>{5C22544A-7EE6-4342-B048-85BDC9FD1C3A}</a:tableStyleId>
              </a:tblPr>
              <a:tblGrid>
                <a:gridCol w="2122170"/>
                <a:gridCol w="2330670"/>
                <a:gridCol w="1014248"/>
              </a:tblGrid>
              <a:tr h="370840">
                <a:tc>
                  <a:txBody>
                    <a:bodyPr/>
                    <a:lstStyle/>
                    <a:p>
                      <a:pPr rtl="1"/>
                      <a:r>
                        <a:rPr lang="ar-SA" sz="2000" b="1" dirty="0" smtClean="0">
                          <a:solidFill>
                            <a:schemeClr val="tx1"/>
                          </a:solidFill>
                        </a:rPr>
                        <a:t> </a:t>
                      </a:r>
                      <a:r>
                        <a:rPr lang="en-US" sz="2000" b="1" dirty="0" smtClean="0">
                          <a:solidFill>
                            <a:schemeClr val="tx1"/>
                          </a:solidFill>
                        </a:rPr>
                        <a:t> superlative form</a:t>
                      </a:r>
                      <a:endParaRPr lang="ar-SA" sz="2000" b="1" dirty="0">
                        <a:solidFill>
                          <a:schemeClr val="tx1"/>
                        </a:solidFill>
                      </a:endParaRPr>
                    </a:p>
                  </a:txBody>
                  <a:tcPr/>
                </a:tc>
                <a:tc>
                  <a:txBody>
                    <a:bodyPr/>
                    <a:lstStyle/>
                    <a:p>
                      <a:pPr rtl="1"/>
                      <a:r>
                        <a:rPr lang="en-US" sz="2000" b="1" dirty="0" smtClean="0">
                          <a:solidFill>
                            <a:schemeClr val="tx1"/>
                          </a:solidFill>
                        </a:rPr>
                        <a:t>Irregular adjective</a:t>
                      </a:r>
                      <a:endParaRPr lang="ar-SA" sz="2000" b="1" dirty="0">
                        <a:solidFill>
                          <a:schemeClr val="tx1"/>
                        </a:solidFill>
                      </a:endParaRPr>
                    </a:p>
                  </a:txBody>
                  <a:tcPr/>
                </a:tc>
                <a:tc>
                  <a:txBody>
                    <a:bodyPr/>
                    <a:lstStyle/>
                    <a:p>
                      <a:pPr algn="ctr" rtl="1"/>
                      <a:r>
                        <a:rPr lang="en-US" sz="2000" b="1" dirty="0" smtClean="0">
                          <a:solidFill>
                            <a:schemeClr val="tx1"/>
                          </a:solidFill>
                        </a:rPr>
                        <a:t>No.</a:t>
                      </a:r>
                      <a:endParaRPr lang="ar-SA" sz="2000" b="1" dirty="0">
                        <a:solidFill>
                          <a:schemeClr val="tx1"/>
                        </a:solidFill>
                      </a:endParaRPr>
                    </a:p>
                  </a:txBody>
                  <a:tcPr/>
                </a:tc>
              </a:tr>
              <a:tr h="370840">
                <a:tc>
                  <a:txBody>
                    <a:bodyPr/>
                    <a:lstStyle/>
                    <a:p>
                      <a:pPr rtl="1"/>
                      <a:r>
                        <a:rPr lang="en-US" sz="2000" b="1" dirty="0" smtClean="0">
                          <a:solidFill>
                            <a:schemeClr val="tx1"/>
                          </a:solidFill>
                        </a:rPr>
                        <a:t>The best</a:t>
                      </a:r>
                      <a:endParaRPr lang="ar-SA" sz="2000" b="1" dirty="0">
                        <a:solidFill>
                          <a:schemeClr val="tx1"/>
                        </a:solidFill>
                      </a:endParaRPr>
                    </a:p>
                  </a:txBody>
                  <a:tcPr/>
                </a:tc>
                <a:tc>
                  <a:txBody>
                    <a:bodyPr/>
                    <a:lstStyle/>
                    <a:p>
                      <a:pPr rtl="1"/>
                      <a:r>
                        <a:rPr lang="en-US" sz="2000" b="1" dirty="0" smtClean="0">
                          <a:solidFill>
                            <a:schemeClr val="tx1"/>
                          </a:solidFill>
                        </a:rPr>
                        <a:t>Good</a:t>
                      </a:r>
                      <a:endParaRPr lang="ar-SA" sz="2000" b="1" dirty="0">
                        <a:solidFill>
                          <a:schemeClr val="tx1"/>
                        </a:solidFill>
                      </a:endParaRPr>
                    </a:p>
                  </a:txBody>
                  <a:tcPr/>
                </a:tc>
                <a:tc>
                  <a:txBody>
                    <a:bodyPr/>
                    <a:lstStyle/>
                    <a:p>
                      <a:pPr algn="ctr" rtl="1"/>
                      <a:r>
                        <a:rPr lang="en-US" sz="2000" b="1" dirty="0" smtClean="0">
                          <a:solidFill>
                            <a:schemeClr val="tx1"/>
                          </a:solidFill>
                        </a:rPr>
                        <a:t>1</a:t>
                      </a:r>
                      <a:endParaRPr lang="ar-SA" sz="2000" b="1" dirty="0">
                        <a:solidFill>
                          <a:schemeClr val="tx1"/>
                        </a:solidFill>
                      </a:endParaRPr>
                    </a:p>
                  </a:txBody>
                  <a:tcPr/>
                </a:tc>
              </a:tr>
              <a:tr h="370840">
                <a:tc>
                  <a:txBody>
                    <a:bodyPr/>
                    <a:lstStyle/>
                    <a:p>
                      <a:pPr rtl="1"/>
                      <a:r>
                        <a:rPr lang="en-US" sz="2000" b="1" dirty="0" smtClean="0">
                          <a:solidFill>
                            <a:schemeClr val="tx1"/>
                          </a:solidFill>
                        </a:rPr>
                        <a:t>The worst</a:t>
                      </a:r>
                      <a:endParaRPr lang="ar-SA" sz="2000" b="1" dirty="0">
                        <a:solidFill>
                          <a:schemeClr val="tx1"/>
                        </a:solidFill>
                      </a:endParaRPr>
                    </a:p>
                  </a:txBody>
                  <a:tcPr/>
                </a:tc>
                <a:tc>
                  <a:txBody>
                    <a:bodyPr/>
                    <a:lstStyle/>
                    <a:p>
                      <a:pPr rtl="1"/>
                      <a:r>
                        <a:rPr lang="en-US" sz="2000" b="1" dirty="0" smtClean="0">
                          <a:solidFill>
                            <a:schemeClr val="tx1"/>
                          </a:solidFill>
                        </a:rPr>
                        <a:t>Bad</a:t>
                      </a:r>
                      <a:endParaRPr lang="ar-SA" sz="2000" b="1" dirty="0">
                        <a:solidFill>
                          <a:schemeClr val="tx1"/>
                        </a:solidFill>
                      </a:endParaRPr>
                    </a:p>
                  </a:txBody>
                  <a:tcPr/>
                </a:tc>
                <a:tc>
                  <a:txBody>
                    <a:bodyPr/>
                    <a:lstStyle/>
                    <a:p>
                      <a:pPr algn="ctr" rtl="1"/>
                      <a:r>
                        <a:rPr lang="en-US" sz="2000" b="1" dirty="0" smtClean="0">
                          <a:solidFill>
                            <a:schemeClr val="tx1"/>
                          </a:solidFill>
                        </a:rPr>
                        <a:t>2</a:t>
                      </a:r>
                      <a:endParaRPr lang="ar-SA" sz="2000" b="1" dirty="0">
                        <a:solidFill>
                          <a:schemeClr val="tx1"/>
                        </a:solidFill>
                      </a:endParaRPr>
                    </a:p>
                  </a:txBody>
                  <a:tcPr/>
                </a:tc>
              </a:tr>
              <a:tr h="370840">
                <a:tc>
                  <a:txBody>
                    <a:bodyPr/>
                    <a:lstStyle/>
                    <a:p>
                      <a:pPr rtl="1"/>
                      <a:r>
                        <a:rPr lang="en-US" sz="2000" b="1" dirty="0" smtClean="0">
                          <a:solidFill>
                            <a:schemeClr val="tx1"/>
                          </a:solidFill>
                        </a:rPr>
                        <a:t>The most</a:t>
                      </a:r>
                      <a:endParaRPr lang="ar-SA" sz="2000" b="1" dirty="0">
                        <a:solidFill>
                          <a:schemeClr val="tx1"/>
                        </a:solidFill>
                      </a:endParaRPr>
                    </a:p>
                  </a:txBody>
                  <a:tcPr/>
                </a:tc>
                <a:tc>
                  <a:txBody>
                    <a:bodyPr/>
                    <a:lstStyle/>
                    <a:p>
                      <a:pPr rtl="1"/>
                      <a:r>
                        <a:rPr lang="en-US" sz="2000" b="1" dirty="0" smtClean="0">
                          <a:solidFill>
                            <a:schemeClr val="tx1"/>
                          </a:solidFill>
                        </a:rPr>
                        <a:t>Many</a:t>
                      </a:r>
                      <a:endParaRPr lang="ar-SA" sz="2000" b="1" dirty="0">
                        <a:solidFill>
                          <a:schemeClr val="tx1"/>
                        </a:solidFill>
                      </a:endParaRPr>
                    </a:p>
                  </a:txBody>
                  <a:tcPr/>
                </a:tc>
                <a:tc>
                  <a:txBody>
                    <a:bodyPr/>
                    <a:lstStyle/>
                    <a:p>
                      <a:pPr algn="ctr" rtl="1"/>
                      <a:r>
                        <a:rPr lang="en-US" sz="2000" b="1" dirty="0" smtClean="0">
                          <a:solidFill>
                            <a:schemeClr val="tx1"/>
                          </a:solidFill>
                        </a:rPr>
                        <a:t>3</a:t>
                      </a:r>
                      <a:endParaRPr lang="ar-SA" sz="2000" b="1" dirty="0">
                        <a:solidFill>
                          <a:schemeClr val="tx1"/>
                        </a:solidFill>
                      </a:endParaRPr>
                    </a:p>
                  </a:txBody>
                  <a:tcPr/>
                </a:tc>
              </a:tr>
              <a:tr h="370840">
                <a:tc>
                  <a:txBody>
                    <a:bodyPr/>
                    <a:lstStyle/>
                    <a:p>
                      <a:pPr rtl="1"/>
                      <a:r>
                        <a:rPr lang="en-US" sz="2000" b="1" dirty="0" smtClean="0">
                          <a:solidFill>
                            <a:schemeClr val="tx1"/>
                          </a:solidFill>
                        </a:rPr>
                        <a:t>The most</a:t>
                      </a:r>
                      <a:endParaRPr lang="ar-SA" sz="2000" b="1" dirty="0">
                        <a:solidFill>
                          <a:schemeClr val="tx1"/>
                        </a:solidFill>
                      </a:endParaRPr>
                    </a:p>
                  </a:txBody>
                  <a:tcPr/>
                </a:tc>
                <a:tc>
                  <a:txBody>
                    <a:bodyPr/>
                    <a:lstStyle/>
                    <a:p>
                      <a:pPr rtl="1"/>
                      <a:r>
                        <a:rPr lang="en-US" sz="2000" b="1" dirty="0" smtClean="0">
                          <a:solidFill>
                            <a:schemeClr val="tx1"/>
                          </a:solidFill>
                        </a:rPr>
                        <a:t>Much</a:t>
                      </a:r>
                      <a:endParaRPr lang="ar-SA" sz="2000" b="1" dirty="0">
                        <a:solidFill>
                          <a:schemeClr val="tx1"/>
                        </a:solidFill>
                      </a:endParaRPr>
                    </a:p>
                  </a:txBody>
                  <a:tcPr/>
                </a:tc>
                <a:tc>
                  <a:txBody>
                    <a:bodyPr/>
                    <a:lstStyle/>
                    <a:p>
                      <a:pPr algn="ctr" rtl="1"/>
                      <a:r>
                        <a:rPr lang="en-US" sz="2000" b="1" dirty="0" smtClean="0">
                          <a:solidFill>
                            <a:schemeClr val="tx1"/>
                          </a:solidFill>
                        </a:rPr>
                        <a:t>4</a:t>
                      </a:r>
                      <a:endParaRPr lang="ar-SA" sz="2000" b="1" dirty="0">
                        <a:solidFill>
                          <a:schemeClr val="tx1"/>
                        </a:solidFill>
                      </a:endParaRPr>
                    </a:p>
                  </a:txBody>
                  <a:tcPr/>
                </a:tc>
              </a:tr>
              <a:tr h="370840">
                <a:tc>
                  <a:txBody>
                    <a:bodyPr/>
                    <a:lstStyle/>
                    <a:p>
                      <a:pPr rtl="1"/>
                      <a:r>
                        <a:rPr lang="en-US" sz="2000" b="1" dirty="0" smtClean="0">
                          <a:solidFill>
                            <a:schemeClr val="tx1"/>
                          </a:solidFill>
                        </a:rPr>
                        <a:t>The least</a:t>
                      </a:r>
                      <a:endParaRPr lang="ar-SA" sz="2000" b="1" dirty="0">
                        <a:solidFill>
                          <a:schemeClr val="tx1"/>
                        </a:solidFill>
                      </a:endParaRPr>
                    </a:p>
                  </a:txBody>
                  <a:tcPr/>
                </a:tc>
                <a:tc>
                  <a:txBody>
                    <a:bodyPr/>
                    <a:lstStyle/>
                    <a:p>
                      <a:pPr rtl="1"/>
                      <a:r>
                        <a:rPr lang="en-US" sz="2000" b="1" dirty="0" smtClean="0">
                          <a:solidFill>
                            <a:schemeClr val="tx1"/>
                          </a:solidFill>
                        </a:rPr>
                        <a:t>little</a:t>
                      </a:r>
                      <a:endParaRPr lang="ar-SA" sz="2000" b="1" dirty="0">
                        <a:solidFill>
                          <a:schemeClr val="tx1"/>
                        </a:solidFill>
                      </a:endParaRPr>
                    </a:p>
                  </a:txBody>
                  <a:tcPr/>
                </a:tc>
                <a:tc>
                  <a:txBody>
                    <a:bodyPr/>
                    <a:lstStyle/>
                    <a:p>
                      <a:pPr algn="ctr" rtl="1"/>
                      <a:r>
                        <a:rPr lang="en-US" sz="2000" b="1" dirty="0" smtClean="0">
                          <a:solidFill>
                            <a:schemeClr val="tx1"/>
                          </a:solidFill>
                        </a:rPr>
                        <a:t>5</a:t>
                      </a:r>
                      <a:endParaRPr lang="ar-SA" sz="2000" b="1" dirty="0">
                        <a:solidFill>
                          <a:schemeClr val="tx1"/>
                        </a:solidFill>
                      </a:endParaRPr>
                    </a:p>
                  </a:txBody>
                  <a:tcPr/>
                </a:tc>
              </a:tr>
            </a:tbl>
          </a:graphicData>
        </a:graphic>
      </p:graphicFrame>
    </p:spTree>
  </p:cSld>
  <p:clrMapOvr>
    <a:masterClrMapping/>
  </p:clrMapOvr>
  <p:transition advTm="234">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
          <p:cNvSpPr>
            <a:spLocks noChangeArrowheads="1"/>
          </p:cNvSpPr>
          <p:nvPr/>
        </p:nvSpPr>
        <p:spPr bwMode="auto">
          <a:xfrm>
            <a:off x="228600" y="228600"/>
            <a:ext cx="92202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mj-lt"/>
                <a:ea typeface="Times New Roman" pitchFamily="18" charset="0"/>
                <a:cs typeface="Arial" pitchFamily="34" charset="0"/>
              </a:rPr>
              <a:t> Choose the correct alternative for each sentence. (Comparatives or Superlatives)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FF0000"/>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j-lt"/>
                <a:ea typeface="Times New Roman" pitchFamily="18" charset="0"/>
                <a:cs typeface="Arial" pitchFamily="34" charset="0"/>
              </a:rPr>
              <a:t>1</a:t>
            </a: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 I think that’s _____ film </a:t>
            </a:r>
            <a:r>
              <a:rPr kumimoji="0" lang="en-US" sz="2000" b="1" i="0" u="none" strike="noStrike" cap="none" normalizeH="0" baseline="0" dirty="0" smtClean="0">
                <a:ln>
                  <a:noFill/>
                </a:ln>
                <a:solidFill>
                  <a:srgbClr val="FF0000"/>
                </a:solidFill>
                <a:effectLst/>
                <a:latin typeface="+mj-lt"/>
                <a:ea typeface="Times New Roman" pitchFamily="18" charset="0"/>
                <a:cs typeface="Arial" pitchFamily="34" charset="0"/>
              </a:rPr>
              <a:t>I’ve ever seen</a:t>
            </a:r>
            <a:endParaRPr kumimoji="0" lang="en-US" sz="2000" b="1" i="0" u="none" strike="noStrike" cap="none" normalizeH="0" baseline="0" dirty="0" smtClean="0">
              <a:ln>
                <a:noFill/>
              </a:ln>
              <a:solidFill>
                <a:srgbClr val="FF0000"/>
              </a:solidFill>
              <a:effectLst/>
              <a:latin typeface="+mj-lt"/>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the funnier than	b) the funny		</a:t>
            </a: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c) the funniest 	d) the funnier</a:t>
            </a:r>
          </a:p>
          <a:p>
            <a:pPr marL="342900" marR="0" lvl="0" indent="-342900" algn="l" defTabSz="914400" rtl="0" eaLnBrk="0" fontAlgn="base" latinLnBrk="0" hangingPunct="0">
              <a:lnSpc>
                <a:spcPct val="100000"/>
              </a:lnSpc>
              <a:spcBef>
                <a:spcPct val="0"/>
              </a:spcBef>
              <a:spcAft>
                <a:spcPct val="0"/>
              </a:spcAft>
              <a:buClrTx/>
              <a:buSzTx/>
              <a:tabLst/>
            </a:pPr>
            <a:endParaRPr kumimoji="0" lang="en-US" sz="2000" b="1"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2. Is football the _____ sport in Chile?</a:t>
            </a:r>
            <a:endParaRPr kumimoji="0" lang="en-US" sz="2000" b="1" i="0" u="none" strike="noStrike" cap="none" normalizeH="0" baseline="0" dirty="0" smtClean="0">
              <a:ln>
                <a:noFill/>
              </a:ln>
              <a:solidFill>
                <a:schemeClr val="tx1"/>
              </a:solidFill>
              <a:effectLst/>
              <a:latin typeface="+mj-lt"/>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popular	b) more popular	</a:t>
            </a: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1" i="0" u="none" strike="noStrike" cap="none" normalizeH="0" dirty="0" smtClean="0">
                <a:ln>
                  <a:noFill/>
                </a:ln>
                <a:solidFill>
                  <a:schemeClr val="tx1"/>
                </a:solidFill>
                <a:effectLst/>
                <a:latin typeface="+mj-lt"/>
                <a:ea typeface="Times New Roman" pitchFamily="18" charset="0"/>
                <a:cs typeface="Arial" pitchFamily="34" charset="0"/>
              </a:rPr>
              <a:t>  </a:t>
            </a: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c) </a:t>
            </a:r>
            <a:r>
              <a:rPr kumimoji="0" lang="en-US" sz="2000" b="1" i="0" u="none" strike="noStrike" cap="none" normalizeH="0" baseline="0" dirty="0" err="1" smtClean="0">
                <a:ln>
                  <a:noFill/>
                </a:ln>
                <a:solidFill>
                  <a:schemeClr val="tx1"/>
                </a:solidFill>
                <a:effectLst/>
                <a:latin typeface="+mj-lt"/>
                <a:ea typeface="Times New Roman" pitchFamily="18" charset="0"/>
                <a:cs typeface="Arial" pitchFamily="34" charset="0"/>
              </a:rPr>
              <a:t>popularest</a:t>
            </a: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		d) most popular</a:t>
            </a:r>
          </a:p>
          <a:p>
            <a:pPr marL="342900" marR="0" lvl="0" indent="-342900" algn="l" defTabSz="914400" rtl="0" eaLnBrk="0" fontAlgn="base" latinLnBrk="0" hangingPunct="0">
              <a:lnSpc>
                <a:spcPct val="100000"/>
              </a:lnSpc>
              <a:spcBef>
                <a:spcPct val="0"/>
              </a:spcBef>
              <a:spcAft>
                <a:spcPct val="0"/>
              </a:spcAft>
              <a:buClrTx/>
              <a:buSzTx/>
              <a:tabLst/>
            </a:pPr>
            <a:endParaRPr kumimoji="0" lang="en-US" sz="2000" b="1"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3. Vegetables are _____ last week</a:t>
            </a:r>
            <a:endParaRPr kumimoji="0" lang="en-US" sz="2000" b="1" i="0" u="none" strike="noStrike" cap="none" normalizeH="0" baseline="0" dirty="0" smtClean="0">
              <a:ln>
                <a:noFill/>
              </a:ln>
              <a:solidFill>
                <a:schemeClr val="tx1"/>
              </a:solidFill>
              <a:effectLst/>
              <a:latin typeface="+mj-lt"/>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1" i="0" u="none" strike="noStrike" cap="none" normalizeH="0" baseline="0" dirty="0" err="1" smtClean="0">
                <a:ln>
                  <a:noFill/>
                </a:ln>
                <a:solidFill>
                  <a:schemeClr val="tx1"/>
                </a:solidFill>
                <a:effectLst/>
                <a:latin typeface="+mj-lt"/>
                <a:ea typeface="Times New Roman" pitchFamily="18" charset="0"/>
                <a:cs typeface="Arial" pitchFamily="34" charset="0"/>
              </a:rPr>
              <a:t>expensiver</a:t>
            </a: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 than </a:t>
            </a:r>
            <a:r>
              <a:rPr kumimoji="0" lang="en-US" sz="2000" b="1" i="0" u="none" strike="noStrike" cap="none" normalizeH="0" dirty="0" smtClean="0">
                <a:ln>
                  <a:noFill/>
                </a:ln>
                <a:solidFill>
                  <a:schemeClr val="tx1"/>
                </a:solidFill>
                <a:effectLst/>
                <a:latin typeface="+mj-lt"/>
                <a:ea typeface="Times New Roman" pitchFamily="18" charset="0"/>
                <a:cs typeface="Arial" pitchFamily="34" charset="0"/>
              </a:rPr>
              <a:t>   </a:t>
            </a: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b)more </a:t>
            </a:r>
            <a:r>
              <a:rPr kumimoji="0" lang="en-US" sz="2000" b="1" i="0" u="none" strike="noStrike" cap="none" normalizeH="0" baseline="0" dirty="0" err="1" smtClean="0">
                <a:ln>
                  <a:noFill/>
                </a:ln>
                <a:solidFill>
                  <a:schemeClr val="tx1"/>
                </a:solidFill>
                <a:effectLst/>
                <a:latin typeface="+mj-lt"/>
                <a:ea typeface="Times New Roman" pitchFamily="18" charset="0"/>
                <a:cs typeface="Arial" pitchFamily="34" charset="0"/>
              </a:rPr>
              <a:t>expensiver</a:t>
            </a: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 </a:t>
            </a:r>
            <a:r>
              <a:rPr kumimoji="0" lang="en-US" sz="2000" b="1" i="0" u="none" strike="noStrike" cap="none" normalizeH="0" baseline="0" dirty="0" err="1" smtClean="0">
                <a:ln>
                  <a:noFill/>
                </a:ln>
                <a:solidFill>
                  <a:schemeClr val="tx1"/>
                </a:solidFill>
                <a:effectLst/>
                <a:latin typeface="+mj-lt"/>
                <a:ea typeface="Times New Roman" pitchFamily="18" charset="0"/>
                <a:cs typeface="Arial" pitchFamily="34" charset="0"/>
              </a:rPr>
              <a:t>tham</a:t>
            </a: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	</a:t>
            </a:r>
          </a:p>
          <a:p>
            <a:pPr marL="342900" marR="0" lvl="0" indent="-342900" algn="l" defTabSz="914400" rtl="0" eaLnBrk="0" fontAlgn="base" latinLnBrk="0" hangingPunct="0">
              <a:lnSpc>
                <a:spcPct val="100000"/>
              </a:lnSpc>
              <a:spcBef>
                <a:spcPct val="0"/>
              </a:spcBef>
              <a:spcAft>
                <a:spcPct val="0"/>
              </a:spcAft>
              <a:buClrTx/>
              <a:buSzTx/>
              <a:buFontTx/>
              <a:buAutoNum type="alphaLcParenR"/>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c) more expensive than	d) most expensive</a:t>
            </a:r>
          </a:p>
          <a:p>
            <a:pPr marL="342900" marR="0" lvl="0" indent="-342900" algn="l" defTabSz="914400" rtl="0" eaLnBrk="0" fontAlgn="base" latinLnBrk="0" hangingPunct="0">
              <a:lnSpc>
                <a:spcPct val="100000"/>
              </a:lnSpc>
              <a:spcBef>
                <a:spcPct val="0"/>
              </a:spcBef>
              <a:spcAft>
                <a:spcPct val="0"/>
              </a:spcAft>
              <a:buClrTx/>
              <a:buSzTx/>
              <a:tabLst/>
            </a:pPr>
            <a:endParaRPr kumimoji="0" lang="en-US" sz="2000" b="1"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4. I think Vladimir is _____ intelligent person in the class</a:t>
            </a:r>
            <a:endParaRPr kumimoji="0" lang="en-US" sz="2000" b="1" i="0" u="none" strike="noStrike" cap="none" normalizeH="0" baseline="0" dirty="0" smtClean="0">
              <a:ln>
                <a:noFill/>
              </a:ln>
              <a:solidFill>
                <a:schemeClr val="tx1"/>
              </a:solidFill>
              <a:effectLst/>
              <a:latin typeface="+mj-lt"/>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Tx/>
              <a:buAutoNum type="alphaLcParenR"/>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more than		b) the most		</a:t>
            </a:r>
          </a:p>
          <a:p>
            <a:pPr marL="457200" marR="0" lvl="0" indent="-457200" algn="l"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	c) most			d) the more</a:t>
            </a:r>
            <a:endParaRPr kumimoji="0" lang="en-US" sz="2000" b="1"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74345"/>
            <a:ext cx="8610600" cy="3416320"/>
          </a:xfrm>
          <a:prstGeom prst="rect">
            <a:avLst/>
          </a:prstGeom>
        </p:spPr>
        <p:txBody>
          <a:bodyPr wrap="square">
            <a:spAutoFit/>
          </a:bodyPr>
          <a:lstStyle/>
          <a:p>
            <a:pPr lvl="0" algn="l" rtl="0" eaLnBrk="0" hangingPunct="0"/>
            <a:r>
              <a:rPr lang="en-US" b="1" dirty="0" smtClean="0">
                <a:ea typeface="Times New Roman" pitchFamily="18" charset="0"/>
              </a:rPr>
              <a:t>5. Don’t you think there are _____ things to do on </a:t>
            </a:r>
            <a:r>
              <a:rPr lang="en-US" b="1" dirty="0" err="1" smtClean="0">
                <a:ea typeface="Times New Roman" pitchFamily="18" charset="0"/>
              </a:rPr>
              <a:t>hokidays</a:t>
            </a:r>
            <a:r>
              <a:rPr lang="en-US" b="1" dirty="0" smtClean="0">
                <a:ea typeface="Times New Roman" pitchFamily="18" charset="0"/>
              </a:rPr>
              <a:t> than watching </a:t>
            </a:r>
            <a:r>
              <a:rPr lang="en-US" b="1" dirty="0" err="1" smtClean="0">
                <a:ea typeface="Times New Roman" pitchFamily="18" charset="0"/>
              </a:rPr>
              <a:t>tv</a:t>
            </a:r>
            <a:r>
              <a:rPr lang="en-US" b="1" dirty="0" smtClean="0">
                <a:ea typeface="Times New Roman" pitchFamily="18" charset="0"/>
              </a:rPr>
              <a:t> all day?</a:t>
            </a:r>
            <a:endParaRPr lang="en-US" b="1" dirty="0" smtClean="0"/>
          </a:p>
          <a:p>
            <a:pPr lvl="0" algn="l" rtl="0" eaLnBrk="0" hangingPunct="0"/>
            <a:r>
              <a:rPr lang="en-US" b="1" dirty="0" smtClean="0">
                <a:ea typeface="Times New Roman" pitchFamily="18" charset="0"/>
              </a:rPr>
              <a:t>a) best		b) </a:t>
            </a:r>
            <a:r>
              <a:rPr lang="en-US" b="1" dirty="0" err="1" smtClean="0">
                <a:ea typeface="Times New Roman" pitchFamily="18" charset="0"/>
              </a:rPr>
              <a:t>bestest</a:t>
            </a:r>
            <a:r>
              <a:rPr lang="en-US" b="1" dirty="0" smtClean="0">
                <a:ea typeface="Times New Roman" pitchFamily="18" charset="0"/>
              </a:rPr>
              <a:t>	c) better		d) better than</a:t>
            </a:r>
            <a:endParaRPr lang="en-US" b="1" dirty="0" smtClean="0"/>
          </a:p>
          <a:p>
            <a:pPr lvl="0" algn="l" rtl="0" eaLnBrk="0" hangingPunct="0"/>
            <a:r>
              <a:rPr lang="en-US" b="1" dirty="0" smtClean="0">
                <a:ea typeface="Times New Roman" pitchFamily="18" charset="0"/>
              </a:rPr>
              <a:t>6. Summer is _____ season in our country</a:t>
            </a:r>
            <a:endParaRPr lang="en-US" b="1" dirty="0" smtClean="0"/>
          </a:p>
          <a:p>
            <a:pPr lvl="0" algn="l" rtl="0" eaLnBrk="0" hangingPunct="0"/>
            <a:r>
              <a:rPr lang="en-US" b="1" dirty="0" smtClean="0">
                <a:ea typeface="Times New Roman" pitchFamily="18" charset="0"/>
              </a:rPr>
              <a:t>a) the hottest		b) hotter than	c) the hot	d) hot</a:t>
            </a:r>
            <a:endParaRPr lang="en-US" b="1" dirty="0" smtClean="0"/>
          </a:p>
          <a:p>
            <a:pPr lvl="0" algn="l" rtl="0" eaLnBrk="0" hangingPunct="0"/>
            <a:r>
              <a:rPr lang="en-US" b="1" dirty="0" smtClean="0">
                <a:ea typeface="Times New Roman" pitchFamily="18" charset="0"/>
              </a:rPr>
              <a:t>7. </a:t>
            </a:r>
            <a:r>
              <a:rPr lang="en-US" b="1" dirty="0" err="1" smtClean="0">
                <a:ea typeface="Times New Roman" pitchFamily="18" charset="0"/>
              </a:rPr>
              <a:t>Groenland</a:t>
            </a:r>
            <a:r>
              <a:rPr lang="en-US" b="1" dirty="0" smtClean="0">
                <a:ea typeface="Times New Roman" pitchFamily="18" charset="0"/>
              </a:rPr>
              <a:t> has the _____ weather of the world. It’s always raining and snowing</a:t>
            </a:r>
            <a:endParaRPr lang="en-US" b="1" dirty="0" smtClean="0"/>
          </a:p>
          <a:p>
            <a:pPr lvl="0" algn="l" rtl="0" eaLnBrk="0" hangingPunct="0"/>
            <a:r>
              <a:rPr lang="en-US" b="1" dirty="0" smtClean="0">
                <a:ea typeface="Times New Roman" pitchFamily="18" charset="0"/>
              </a:rPr>
              <a:t>a) bad	    b) worse than		c) worst		d) </a:t>
            </a:r>
            <a:r>
              <a:rPr lang="en-US" b="1" dirty="0" err="1" smtClean="0">
                <a:ea typeface="Times New Roman" pitchFamily="18" charset="0"/>
              </a:rPr>
              <a:t>worsest</a:t>
            </a:r>
            <a:endParaRPr lang="en-US" b="1" dirty="0" smtClean="0"/>
          </a:p>
          <a:p>
            <a:pPr lvl="0" algn="l" rtl="0" eaLnBrk="0" hangingPunct="0"/>
            <a:r>
              <a:rPr lang="en-US" b="1" dirty="0" smtClean="0">
                <a:ea typeface="Times New Roman" pitchFamily="18" charset="0"/>
              </a:rPr>
              <a:t>8. The Everest is _____ the Aconcagua</a:t>
            </a:r>
            <a:endParaRPr lang="en-US" b="1" dirty="0" smtClean="0"/>
          </a:p>
          <a:p>
            <a:pPr lvl="0" algn="l" rtl="0" eaLnBrk="0" hangingPunct="0"/>
            <a:r>
              <a:rPr lang="en-US" b="1" dirty="0" smtClean="0">
                <a:ea typeface="Times New Roman" pitchFamily="18" charset="0"/>
              </a:rPr>
              <a:t>a) the highest	b) highest than	c) the higher than	d) higher than</a:t>
            </a:r>
            <a:endParaRPr lang="en-US" b="1" dirty="0" smtClean="0"/>
          </a:p>
          <a:p>
            <a:pPr lvl="0" algn="l" rtl="0" eaLnBrk="0" hangingPunct="0"/>
            <a:r>
              <a:rPr lang="en-US" b="1" dirty="0" smtClean="0">
                <a:ea typeface="Times New Roman" pitchFamily="18" charset="0"/>
              </a:rPr>
              <a:t>9. Last week we had _____ day in Santiago, the temperature was –18ºC</a:t>
            </a:r>
            <a:endParaRPr lang="en-US" b="1" dirty="0" smtClean="0"/>
          </a:p>
          <a:p>
            <a:pPr lvl="0" algn="l" rtl="0" eaLnBrk="0" hangingPunct="0"/>
            <a:r>
              <a:rPr lang="en-US" b="1" dirty="0" smtClean="0">
                <a:ea typeface="Times New Roman" pitchFamily="18" charset="0"/>
              </a:rPr>
              <a:t>a) the colder	b) the coldest	c) the cold		d) colder than</a:t>
            </a:r>
            <a:endParaRPr lang="en-US" b="1" dirty="0" smtClean="0"/>
          </a:p>
        </p:txBody>
      </p:sp>
    </p:spTree>
  </p:cSld>
  <p:clrMapOvr>
    <a:masterClrMapping/>
  </p:clrMapOvr>
  <p:transition>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228600"/>
            <a:ext cx="8686800" cy="5139869"/>
          </a:xfrm>
          <a:prstGeom prst="rect">
            <a:avLst/>
          </a:prstGeom>
        </p:spPr>
        <p:txBody>
          <a:bodyPr wrap="square">
            <a:spAutoFit/>
          </a:bodyPr>
          <a:lstStyle/>
          <a:p>
            <a:pPr lvl="0" algn="l" rtl="0" eaLnBrk="0" hangingPunct="0"/>
            <a:r>
              <a:rPr lang="en-US" b="1" dirty="0" smtClean="0">
                <a:ea typeface="Times New Roman" pitchFamily="18" charset="0"/>
              </a:rPr>
              <a:t>10. To fall from a motorcycle is _____ to fall from a bicycle.</a:t>
            </a:r>
            <a:endParaRPr lang="en-US" sz="1100" b="1" dirty="0" smtClean="0"/>
          </a:p>
          <a:p>
            <a:pPr marL="342900" lvl="0" indent="-342900" algn="l" rtl="0" eaLnBrk="0" hangingPunct="0">
              <a:buAutoNum type="alphaLcParenR"/>
            </a:pPr>
            <a:r>
              <a:rPr lang="en-US" b="1" dirty="0" smtClean="0">
                <a:ea typeface="Times New Roman" pitchFamily="18" charset="0"/>
              </a:rPr>
              <a:t>more painful	b) more painful than	c) </a:t>
            </a:r>
            <a:r>
              <a:rPr lang="en-US" b="1" dirty="0" err="1" smtClean="0">
                <a:ea typeface="Times New Roman" pitchFamily="18" charset="0"/>
              </a:rPr>
              <a:t>painfuller</a:t>
            </a:r>
            <a:r>
              <a:rPr lang="en-US" b="1" dirty="0" smtClean="0">
                <a:ea typeface="Times New Roman" pitchFamily="18" charset="0"/>
              </a:rPr>
              <a:t> than  d) the </a:t>
            </a:r>
            <a:r>
              <a:rPr lang="en-US" b="1" dirty="0" err="1" smtClean="0">
                <a:ea typeface="Times New Roman" pitchFamily="18" charset="0"/>
              </a:rPr>
              <a:t>painfullest</a:t>
            </a:r>
            <a:endParaRPr lang="en-US" b="1" dirty="0" smtClean="0">
              <a:ea typeface="Times New Roman" pitchFamily="18" charset="0"/>
            </a:endParaRPr>
          </a:p>
          <a:p>
            <a:pPr marL="228600" lvl="0" indent="-228600" algn="l" rtl="0" eaLnBrk="0" hangingPunct="0"/>
            <a:endParaRPr lang="en-US" sz="1100" b="1" dirty="0" smtClean="0"/>
          </a:p>
          <a:p>
            <a:pPr lvl="0" algn="l" rtl="0" eaLnBrk="0" hangingPunct="0"/>
            <a:r>
              <a:rPr lang="en-US" b="1" dirty="0" smtClean="0">
                <a:ea typeface="Times New Roman" pitchFamily="18" charset="0"/>
              </a:rPr>
              <a:t>11. If you suffer asthma, don’t go to Mexico City. It is one of the _____ cities in the world</a:t>
            </a:r>
            <a:endParaRPr lang="en-US" sz="1100" b="1" dirty="0" smtClean="0"/>
          </a:p>
          <a:p>
            <a:pPr marL="342900" lvl="0" indent="-342900" algn="l" rtl="0" eaLnBrk="0" hangingPunct="0">
              <a:buAutoNum type="alphaLcParenR"/>
            </a:pPr>
            <a:r>
              <a:rPr lang="en-US" b="1" dirty="0" err="1" smtClean="0">
                <a:ea typeface="Times New Roman" pitchFamily="18" charset="0"/>
              </a:rPr>
              <a:t>pollutest</a:t>
            </a:r>
            <a:r>
              <a:rPr lang="en-US" b="1" dirty="0" smtClean="0">
                <a:ea typeface="Times New Roman" pitchFamily="18" charset="0"/>
              </a:rPr>
              <a:t>	b) more polluted	     c) polluter than  	d) most polluted</a:t>
            </a:r>
          </a:p>
          <a:p>
            <a:pPr marL="228600" lvl="0" indent="-228600" algn="l" rtl="0" eaLnBrk="0" hangingPunct="0"/>
            <a:endParaRPr lang="en-US" sz="1100" b="1" dirty="0" smtClean="0"/>
          </a:p>
          <a:p>
            <a:pPr lvl="0" algn="l" rtl="0" eaLnBrk="0" hangingPunct="0"/>
            <a:r>
              <a:rPr lang="en-US" b="1" dirty="0" smtClean="0">
                <a:ea typeface="Times New Roman" pitchFamily="18" charset="0"/>
              </a:rPr>
              <a:t>12. The _____ place from Chile is Australia. It’s on the other side of the world.</a:t>
            </a:r>
            <a:endParaRPr lang="en-US" sz="1100" b="1" dirty="0" smtClean="0"/>
          </a:p>
          <a:p>
            <a:pPr marL="342900" lvl="0" indent="-342900" algn="l" rtl="0" eaLnBrk="0" hangingPunct="0">
              <a:buAutoNum type="alphaLcParenR"/>
            </a:pPr>
            <a:r>
              <a:rPr lang="en-US" b="1" dirty="0" smtClean="0">
                <a:ea typeface="Times New Roman" pitchFamily="18" charset="0"/>
              </a:rPr>
              <a:t>farther	b) farthest	c) farther than		d) farthest than</a:t>
            </a:r>
          </a:p>
          <a:p>
            <a:pPr marL="228600" lvl="0" indent="-228600" algn="l" rtl="0" eaLnBrk="0" hangingPunct="0"/>
            <a:endParaRPr lang="en-US" sz="1100" b="1" dirty="0" smtClean="0"/>
          </a:p>
          <a:p>
            <a:pPr lvl="0" algn="l" rtl="0" eaLnBrk="0" hangingPunct="0"/>
            <a:r>
              <a:rPr lang="en-US" b="1" dirty="0" smtClean="0">
                <a:ea typeface="Times New Roman" pitchFamily="18" charset="0"/>
              </a:rPr>
              <a:t>13. I don’t think your bike is _____ mine.</a:t>
            </a:r>
            <a:endParaRPr lang="en-US" sz="1100" b="1" dirty="0" smtClean="0"/>
          </a:p>
          <a:p>
            <a:pPr marL="342900" lvl="0" indent="-342900" algn="l" rtl="0" eaLnBrk="0" hangingPunct="0">
              <a:buAutoNum type="alphaLcParenR"/>
            </a:pPr>
            <a:r>
              <a:rPr lang="en-US" b="1" dirty="0" smtClean="0">
                <a:ea typeface="Times New Roman" pitchFamily="18" charset="0"/>
              </a:rPr>
              <a:t>fastest than	b) faster			c) fastest	d) faster than</a:t>
            </a:r>
          </a:p>
          <a:p>
            <a:pPr marL="228600" lvl="0" indent="-228600" algn="l" rtl="0" eaLnBrk="0" hangingPunct="0"/>
            <a:endParaRPr lang="en-US" sz="1100" b="1" dirty="0" smtClean="0"/>
          </a:p>
          <a:p>
            <a:pPr lvl="0" algn="l" rtl="0" eaLnBrk="0" hangingPunct="0"/>
            <a:r>
              <a:rPr lang="en-US" b="1" dirty="0" smtClean="0">
                <a:ea typeface="Times New Roman" pitchFamily="18" charset="0"/>
              </a:rPr>
              <a:t>14. Michael was _____ basketball player in the world</a:t>
            </a:r>
            <a:endParaRPr lang="en-US" sz="1100" b="1" dirty="0" smtClean="0"/>
          </a:p>
          <a:p>
            <a:pPr marL="342900" lvl="0" indent="-342900" algn="l" rtl="0" eaLnBrk="0" hangingPunct="0">
              <a:buAutoNum type="alphaLcParenR"/>
            </a:pPr>
            <a:r>
              <a:rPr lang="en-US" b="1" dirty="0" smtClean="0">
                <a:ea typeface="Times New Roman" pitchFamily="18" charset="0"/>
              </a:rPr>
              <a:t>taller		b) tallest		c) the taller	d) the tallest</a:t>
            </a:r>
          </a:p>
          <a:p>
            <a:pPr marL="228600" lvl="0" indent="-228600" algn="l" rtl="0" eaLnBrk="0" hangingPunct="0"/>
            <a:endParaRPr lang="en-US" sz="1100" b="1" dirty="0" smtClean="0"/>
          </a:p>
          <a:p>
            <a:pPr marL="228600" lvl="0" indent="-228600" algn="l" rtl="0" eaLnBrk="0" hangingPunct="0"/>
            <a:endParaRPr lang="en-US" sz="1100" b="1" dirty="0" smtClean="0"/>
          </a:p>
          <a:p>
            <a:pPr lvl="0" algn="l" rtl="0" eaLnBrk="0" hangingPunct="0"/>
            <a:r>
              <a:rPr lang="en-US" b="1" dirty="0" smtClean="0">
                <a:ea typeface="Times New Roman" pitchFamily="18" charset="0"/>
              </a:rPr>
              <a:t>15. Speaking Japanese is _____writing it.</a:t>
            </a:r>
            <a:endParaRPr lang="en-US" sz="1100" b="1" dirty="0" smtClean="0"/>
          </a:p>
          <a:p>
            <a:pPr lvl="0" algn="l" rtl="0" eaLnBrk="0" hangingPunct="0"/>
            <a:r>
              <a:rPr lang="en-US" b="1" dirty="0" smtClean="0">
                <a:ea typeface="Times New Roman" pitchFamily="18" charset="0"/>
              </a:rPr>
              <a:t>a) the easiest	b) easy		c) easier than		d) </a:t>
            </a:r>
            <a:r>
              <a:rPr lang="en-US" b="1" dirty="0" err="1" smtClean="0">
                <a:ea typeface="Times New Roman" pitchFamily="18" charset="0"/>
              </a:rPr>
              <a:t>easyer</a:t>
            </a:r>
            <a:r>
              <a:rPr lang="en-US" b="1" dirty="0" smtClean="0">
                <a:ea typeface="Times New Roman" pitchFamily="18" charset="0"/>
              </a:rPr>
              <a:t> than </a:t>
            </a:r>
            <a:endParaRPr lang="en-US" sz="1100" b="1" dirty="0" smtClean="0"/>
          </a:p>
          <a:p>
            <a:pPr lvl="0" algn="l" rtl="0" eaLnBrk="0" hangingPunct="0"/>
            <a:endParaRPr lang="en-US" sz="2800" dirty="0" smtClean="0"/>
          </a:p>
        </p:txBody>
      </p:sp>
    </p:spTree>
  </p:cSld>
  <p:clrMapOvr>
    <a:masterClrMapping/>
  </p:clrMapOvr>
  <p:transition>
    <p:wedg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76400" y="457200"/>
            <a:ext cx="6477000" cy="5632311"/>
          </a:xfrm>
          <a:prstGeom prst="rect">
            <a:avLst/>
          </a:prstGeom>
        </p:spPr>
        <p:txBody>
          <a:bodyPr wrap="square">
            <a:spAutoFit/>
          </a:bodyPr>
          <a:lstStyle/>
          <a:p>
            <a:pPr lvl="0" algn="l" rtl="0"/>
            <a:r>
              <a:rPr lang="en-US" sz="2000" b="1" dirty="0" err="1" smtClean="0">
                <a:solidFill>
                  <a:prstClr val="black"/>
                </a:solidFill>
                <a:latin typeface="+mj-lt"/>
                <a:ea typeface="Times New Roman" pitchFamily="18" charset="0"/>
              </a:rPr>
              <a:t>Superlatíve</a:t>
            </a:r>
            <a:r>
              <a:rPr lang="en-US" sz="2000" b="1" dirty="0" smtClean="0">
                <a:solidFill>
                  <a:prstClr val="black"/>
                </a:solidFill>
                <a:latin typeface="+mj-lt"/>
                <a:ea typeface="Times New Roman" pitchFamily="18" charset="0"/>
              </a:rPr>
              <a:t> Adjectives</a:t>
            </a:r>
            <a:endParaRPr lang="en-US" sz="2000" dirty="0" smtClean="0">
              <a:solidFill>
                <a:prstClr val="black"/>
              </a:solidFill>
              <a:latin typeface="+mj-lt"/>
            </a:endParaRPr>
          </a:p>
          <a:p>
            <a:pPr lvl="0" algn="l" rtl="0" eaLnBrk="0" hangingPunct="0"/>
            <a:r>
              <a:rPr lang="en-US" sz="2000" dirty="0" err="1" smtClean="0">
                <a:solidFill>
                  <a:prstClr val="black"/>
                </a:solidFill>
                <a:latin typeface="+mj-lt"/>
                <a:ea typeface="Times New Roman" pitchFamily="18" charset="0"/>
              </a:rPr>
              <a:t>Adjetives</a:t>
            </a:r>
            <a:r>
              <a:rPr lang="en-US" sz="2000" dirty="0" smtClean="0">
                <a:solidFill>
                  <a:prstClr val="black"/>
                </a:solidFill>
                <a:latin typeface="+mj-lt"/>
                <a:ea typeface="Times New Roman" pitchFamily="18" charset="0"/>
              </a:rPr>
              <a:t> with 1 syllable or two syllables ending in “Y”</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rPr>
              <a:t>VIII Follow the example and complete the list with the correct Superlative</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rPr>
              <a:t>e.g. fast 		</a:t>
            </a:r>
            <a:r>
              <a:rPr lang="en-US" sz="2000" dirty="0" smtClean="0">
                <a:solidFill>
                  <a:prstClr val="black"/>
                </a:solidFill>
                <a:latin typeface="+mj-lt"/>
                <a:ea typeface="Times New Roman" pitchFamily="18" charset="0"/>
                <a:sym typeface="Wingdings" pitchFamily="2" charset="2"/>
              </a:rPr>
              <a:t></a:t>
            </a:r>
            <a:r>
              <a:rPr lang="en-US" sz="2000" dirty="0" smtClean="0">
                <a:solidFill>
                  <a:prstClr val="black"/>
                </a:solidFill>
                <a:latin typeface="+mj-lt"/>
                <a:ea typeface="Times New Roman" pitchFamily="18" charset="0"/>
              </a:rPr>
              <a:t> </a:t>
            </a:r>
            <a:r>
              <a:rPr lang="en-US" sz="2000" dirty="0" smtClean="0">
                <a:solidFill>
                  <a:prstClr val="black"/>
                </a:solidFill>
                <a:latin typeface="+mj-lt"/>
                <a:ea typeface="Times New Roman" pitchFamily="18" charset="0"/>
                <a:sym typeface="Wingdings" pitchFamily="2" charset="2"/>
              </a:rPr>
              <a:t>  the fast</a:t>
            </a:r>
            <a:r>
              <a:rPr lang="en-US" sz="2000" b="1" dirty="0" smtClean="0">
                <a:solidFill>
                  <a:prstClr val="black"/>
                </a:solidFill>
                <a:latin typeface="+mj-lt"/>
                <a:ea typeface="Times New Roman" pitchFamily="18" charset="0"/>
                <a:sym typeface="Wingdings" pitchFamily="2" charset="2"/>
              </a:rPr>
              <a:t>est</a:t>
            </a:r>
            <a:endParaRPr lang="en-US" sz="2000" dirty="0" smtClean="0">
              <a:solidFill>
                <a:prstClr val="black"/>
              </a:solidFill>
              <a:latin typeface="+mj-lt"/>
              <a:sym typeface="Wingdings" pitchFamily="2" charset="2"/>
            </a:endParaRPr>
          </a:p>
          <a:p>
            <a:pPr lvl="0" algn="l" rtl="0" eaLnBrk="0" hangingPunct="0"/>
            <a:r>
              <a:rPr lang="en-US" sz="2000" dirty="0" smtClean="0">
                <a:solidFill>
                  <a:prstClr val="black"/>
                </a:solidFill>
                <a:latin typeface="+mj-lt"/>
                <a:ea typeface="Times New Roman" pitchFamily="18" charset="0"/>
                <a:sym typeface="Wingdings" pitchFamily="2" charset="2"/>
              </a:rPr>
              <a:t>      nice 		</a:t>
            </a:r>
            <a:r>
              <a:rPr lang="en-US" sz="2000" dirty="0" smtClean="0">
                <a:solidFill>
                  <a:prstClr val="black"/>
                </a:solidFill>
                <a:latin typeface="+mj-lt"/>
                <a:ea typeface="Times New Roman" pitchFamily="18" charset="0"/>
              </a:rPr>
              <a:t>   </a:t>
            </a:r>
            <a:r>
              <a:rPr lang="en-US" sz="2000" dirty="0" smtClean="0">
                <a:solidFill>
                  <a:prstClr val="black"/>
                </a:solidFill>
                <a:latin typeface="+mj-lt"/>
                <a:ea typeface="Times New Roman" pitchFamily="18" charset="0"/>
                <a:sym typeface="Wingdings" pitchFamily="2" charset="2"/>
              </a:rPr>
              <a:t>the nic</a:t>
            </a:r>
            <a:r>
              <a:rPr lang="en-US" sz="2000" b="1" dirty="0" smtClean="0">
                <a:solidFill>
                  <a:prstClr val="black"/>
                </a:solidFill>
                <a:latin typeface="+mj-lt"/>
                <a:ea typeface="Times New Roman" pitchFamily="18" charset="0"/>
                <a:sym typeface="Wingdings" pitchFamily="2" charset="2"/>
              </a:rPr>
              <a:t>est</a:t>
            </a:r>
            <a:endParaRPr lang="en-US" sz="2000" dirty="0" smtClean="0">
              <a:solidFill>
                <a:prstClr val="black"/>
              </a:solidFill>
              <a:latin typeface="+mj-lt"/>
              <a:sym typeface="Wingdings" pitchFamily="2" charset="2"/>
            </a:endParaRPr>
          </a:p>
          <a:p>
            <a:pPr lvl="0" algn="l" rtl="0" eaLnBrk="0" hangingPunct="0"/>
            <a:r>
              <a:rPr lang="en-US" sz="2000" dirty="0" smtClean="0">
                <a:solidFill>
                  <a:prstClr val="black"/>
                </a:solidFill>
                <a:latin typeface="+mj-lt"/>
                <a:ea typeface="Times New Roman" pitchFamily="18" charset="0"/>
                <a:sym typeface="Wingdings" pitchFamily="2" charset="2"/>
              </a:rPr>
              <a:t>       large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tall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old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long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great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smart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friendl</a:t>
            </a:r>
            <a:r>
              <a:rPr lang="en-US" sz="2000" b="1" dirty="0" smtClean="0">
                <a:solidFill>
                  <a:prstClr val="black"/>
                </a:solidFill>
                <a:latin typeface="+mj-lt"/>
                <a:ea typeface="Times New Roman" pitchFamily="18" charset="0"/>
                <a:sym typeface="Wingdings" pitchFamily="2" charset="2"/>
              </a:rPr>
              <a:t>y</a:t>
            </a:r>
            <a:r>
              <a:rPr lang="en-US" sz="2000" dirty="0" smtClean="0">
                <a:solidFill>
                  <a:prstClr val="black"/>
                </a:solidFill>
                <a:latin typeface="+mj-lt"/>
                <a:ea typeface="Times New Roman" pitchFamily="18" charset="0"/>
                <a:sym typeface="Wingdings" pitchFamily="2" charset="2"/>
              </a:rPr>
              <a:t> 	</a:t>
            </a:r>
            <a:r>
              <a:rPr lang="en-US" sz="2000" dirty="0" smtClean="0">
                <a:solidFill>
                  <a:prstClr val="black"/>
                </a:solidFill>
                <a:latin typeface="+mj-lt"/>
                <a:ea typeface="Times New Roman" pitchFamily="18" charset="0"/>
              </a:rPr>
              <a:t>   </a:t>
            </a:r>
            <a:r>
              <a:rPr lang="en-US" sz="2000" dirty="0" smtClean="0">
                <a:solidFill>
                  <a:prstClr val="black"/>
                </a:solidFill>
                <a:latin typeface="+mj-lt"/>
                <a:ea typeface="Times New Roman" pitchFamily="18" charset="0"/>
                <a:sym typeface="Wingdings" pitchFamily="2" charset="2"/>
              </a:rPr>
              <a:t>the friendl</a:t>
            </a:r>
            <a:r>
              <a:rPr lang="en-US" sz="2000" b="1" dirty="0" smtClean="0">
                <a:solidFill>
                  <a:prstClr val="black"/>
                </a:solidFill>
                <a:latin typeface="+mj-lt"/>
                <a:ea typeface="Times New Roman" pitchFamily="18" charset="0"/>
                <a:sym typeface="Wingdings" pitchFamily="2" charset="2"/>
              </a:rPr>
              <a:t>iest</a:t>
            </a:r>
            <a:endParaRPr lang="en-US" sz="2000" dirty="0" smtClean="0">
              <a:solidFill>
                <a:prstClr val="black"/>
              </a:solidFill>
              <a:latin typeface="+mj-lt"/>
              <a:sym typeface="Wingdings" pitchFamily="2" charset="2"/>
            </a:endParaRPr>
          </a:p>
          <a:p>
            <a:pPr lvl="0" algn="l" rtl="0" eaLnBrk="0" hangingPunct="0"/>
            <a:r>
              <a:rPr lang="en-US" sz="2000" dirty="0" smtClean="0">
                <a:solidFill>
                  <a:prstClr val="black"/>
                </a:solidFill>
                <a:latin typeface="+mj-lt"/>
                <a:ea typeface="Times New Roman" pitchFamily="18" charset="0"/>
                <a:sym typeface="Wingdings" pitchFamily="2" charset="2"/>
              </a:rPr>
              <a:t>      funny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silly    	</a:t>
            </a:r>
            <a:endParaRPr lang="en-US" sz="2000" dirty="0" smtClean="0">
              <a:solidFill>
                <a:prstClr val="black"/>
              </a:solidFill>
              <a:latin typeface="+mj-lt"/>
            </a:endParaRPr>
          </a:p>
          <a:p>
            <a:pPr lvl="0" algn="l" rtl="0" eaLnBrk="0" hangingPunct="0"/>
            <a:r>
              <a:rPr lang="en-US" sz="2000" dirty="0" smtClean="0">
                <a:solidFill>
                  <a:prstClr val="black"/>
                </a:solidFill>
                <a:latin typeface="+mj-lt"/>
                <a:ea typeface="Times New Roman" pitchFamily="18" charset="0"/>
                <a:sym typeface="Wingdings" pitchFamily="2" charset="2"/>
              </a:rPr>
              <a:t>      hot		</a:t>
            </a:r>
            <a:r>
              <a:rPr lang="en-US" sz="2000" dirty="0" smtClean="0">
                <a:solidFill>
                  <a:prstClr val="black"/>
                </a:solidFill>
                <a:latin typeface="+mj-lt"/>
                <a:ea typeface="Times New Roman" pitchFamily="18" charset="0"/>
              </a:rPr>
              <a:t>   </a:t>
            </a:r>
            <a:r>
              <a:rPr lang="en-US" sz="2000" dirty="0" smtClean="0">
                <a:solidFill>
                  <a:prstClr val="black"/>
                </a:solidFill>
                <a:latin typeface="+mj-lt"/>
                <a:ea typeface="Times New Roman" pitchFamily="18" charset="0"/>
                <a:sym typeface="Wingdings" pitchFamily="2" charset="2"/>
              </a:rPr>
              <a:t>the hot</a:t>
            </a:r>
            <a:r>
              <a:rPr lang="en-US" sz="2000" b="1" dirty="0" smtClean="0">
                <a:solidFill>
                  <a:prstClr val="black"/>
                </a:solidFill>
                <a:latin typeface="+mj-lt"/>
                <a:ea typeface="Times New Roman" pitchFamily="18" charset="0"/>
                <a:sym typeface="Wingdings" pitchFamily="2" charset="2"/>
              </a:rPr>
              <a:t>test</a:t>
            </a:r>
            <a:r>
              <a:rPr lang="en-US" sz="2000" dirty="0" smtClean="0">
                <a:solidFill>
                  <a:prstClr val="black"/>
                </a:solidFill>
                <a:latin typeface="+mj-lt"/>
                <a:ea typeface="Times New Roman" pitchFamily="18" charset="0"/>
                <a:sym typeface="Wingdings" pitchFamily="2" charset="2"/>
              </a:rPr>
              <a:t/>
            </a:r>
            <a:br>
              <a:rPr lang="en-US" sz="2000" dirty="0" smtClean="0">
                <a:solidFill>
                  <a:prstClr val="black"/>
                </a:solidFill>
                <a:latin typeface="+mj-lt"/>
                <a:ea typeface="Times New Roman" pitchFamily="18" charset="0"/>
                <a:sym typeface="Wingdings" pitchFamily="2" charset="2"/>
              </a:rPr>
            </a:br>
            <a:r>
              <a:rPr lang="en-US" sz="2000" dirty="0" smtClean="0">
                <a:solidFill>
                  <a:prstClr val="black"/>
                </a:solidFill>
                <a:latin typeface="+mj-lt"/>
                <a:ea typeface="Times New Roman" pitchFamily="18" charset="0"/>
                <a:sym typeface="Wingdings" pitchFamily="2" charset="2"/>
              </a:rPr>
              <a:t>      big		</a:t>
            </a:r>
            <a:endParaRPr lang="en-US" sz="2000" dirty="0" smtClean="0">
              <a:solidFill>
                <a:prstClr val="black"/>
              </a:solidFill>
              <a:latin typeface="+mj-lt"/>
            </a:endParaRPr>
          </a:p>
          <a:p>
            <a:pPr lvl="0" algn="l" rtl="0" eaLnBrk="0" hangingPunct="0"/>
            <a:endParaRPr lang="en-US" sz="2000" dirty="0" smtClean="0">
              <a:solidFill>
                <a:prstClr val="black"/>
              </a:solidFill>
              <a:latin typeface="+mj-lt"/>
              <a:ea typeface="Times New Roman" pitchFamily="18" charset="0"/>
              <a:sym typeface="Wingdings" pitchFamily="2" charset="2"/>
            </a:endParaRPr>
          </a:p>
        </p:txBody>
      </p:sp>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1981200"/>
            <a:ext cx="6781800" cy="1323439"/>
          </a:xfrm>
          <a:prstGeom prst="rect">
            <a:avLst/>
          </a:prstGeom>
        </p:spPr>
        <p:txBody>
          <a:bodyPr wrap="square">
            <a:spAutoFit/>
          </a:bodyPr>
          <a:lstStyle/>
          <a:p>
            <a:pPr lvl="0" algn="l" rtl="0"/>
            <a:r>
              <a:rPr lang="en-US" sz="2000" b="1" dirty="0" err="1" smtClean="0">
                <a:latin typeface="+mj-lt"/>
                <a:ea typeface="Times New Roman" pitchFamily="18" charset="0"/>
              </a:rPr>
              <a:t>Adjetives</a:t>
            </a:r>
            <a:r>
              <a:rPr lang="en-US" sz="2000" b="1" dirty="0" smtClean="0">
                <a:latin typeface="+mj-lt"/>
                <a:ea typeface="Times New Roman" pitchFamily="18" charset="0"/>
              </a:rPr>
              <a:t> with two, three, four, or more quantity of syllables</a:t>
            </a:r>
            <a:endParaRPr lang="en-US" sz="2000" dirty="0" smtClean="0">
              <a:latin typeface="+mj-lt"/>
            </a:endParaRPr>
          </a:p>
          <a:p>
            <a:pPr lvl="0" algn="l" rtl="0" eaLnBrk="0" hangingPunct="0"/>
            <a:r>
              <a:rPr lang="en-US" sz="2000" dirty="0" smtClean="0">
                <a:latin typeface="+mj-lt"/>
                <a:ea typeface="Times New Roman" pitchFamily="18" charset="0"/>
              </a:rPr>
              <a:t>popular		</a:t>
            </a:r>
            <a:r>
              <a:rPr lang="en-US" sz="2000" dirty="0" smtClean="0">
                <a:latin typeface="+mj-lt"/>
                <a:ea typeface="Times New Roman" pitchFamily="18" charset="0"/>
                <a:sym typeface="Wingdings" pitchFamily="2" charset="2"/>
              </a:rPr>
              <a:t></a:t>
            </a:r>
            <a:r>
              <a:rPr lang="en-US" sz="2000" dirty="0" smtClean="0">
                <a:latin typeface="+mj-lt"/>
                <a:ea typeface="Times New Roman" pitchFamily="18" charset="0"/>
              </a:rPr>
              <a:t>   </a:t>
            </a:r>
            <a:r>
              <a:rPr lang="en-US" sz="2000" dirty="0" smtClean="0">
                <a:latin typeface="+mj-lt"/>
                <a:ea typeface="Times New Roman" pitchFamily="18" charset="0"/>
                <a:sym typeface="Wingdings" pitchFamily="2" charset="2"/>
              </a:rPr>
              <a:t>the </a:t>
            </a:r>
            <a:r>
              <a:rPr lang="en-US" sz="2000" b="1" dirty="0" smtClean="0">
                <a:latin typeface="+mj-lt"/>
                <a:ea typeface="Times New Roman" pitchFamily="18" charset="0"/>
                <a:sym typeface="Wingdings" pitchFamily="2" charset="2"/>
              </a:rPr>
              <a:t>most</a:t>
            </a:r>
            <a:r>
              <a:rPr lang="en-US" sz="2000" dirty="0" smtClean="0">
                <a:latin typeface="+mj-lt"/>
                <a:ea typeface="Times New Roman" pitchFamily="18" charset="0"/>
                <a:sym typeface="Wingdings" pitchFamily="2" charset="2"/>
              </a:rPr>
              <a:t> popular</a:t>
            </a:r>
            <a:endParaRPr lang="en-US" sz="2000" dirty="0" smtClean="0">
              <a:latin typeface="+mj-lt"/>
              <a:sym typeface="Wingdings" pitchFamily="2" charset="2"/>
            </a:endParaRPr>
          </a:p>
          <a:p>
            <a:pPr lvl="0" algn="l" rtl="0" eaLnBrk="0" hangingPunct="0"/>
            <a:r>
              <a:rPr lang="en-US" sz="2000" dirty="0" smtClean="0">
                <a:latin typeface="+mj-lt"/>
                <a:ea typeface="Times New Roman" pitchFamily="18" charset="0"/>
                <a:sym typeface="Wingdings" pitchFamily="2" charset="2"/>
              </a:rPr>
              <a:t>exciting 		</a:t>
            </a:r>
            <a:r>
              <a:rPr lang="en-US" sz="2000" dirty="0" smtClean="0">
                <a:latin typeface="+mj-lt"/>
                <a:ea typeface="Times New Roman" pitchFamily="18" charset="0"/>
              </a:rPr>
              <a:t>   </a:t>
            </a:r>
            <a:r>
              <a:rPr lang="en-US" sz="2000" dirty="0" smtClean="0">
                <a:latin typeface="+mj-lt"/>
                <a:ea typeface="Times New Roman" pitchFamily="18" charset="0"/>
                <a:sym typeface="Wingdings" pitchFamily="2" charset="2"/>
              </a:rPr>
              <a:t>		</a:t>
            </a:r>
            <a:endParaRPr lang="en-US" sz="2000" dirty="0" smtClean="0">
              <a:latin typeface="+mj-lt"/>
              <a:sym typeface="Wingdings" pitchFamily="2" charset="2"/>
            </a:endParaRPr>
          </a:p>
          <a:p>
            <a:pPr lvl="0" algn="l" rtl="0" eaLnBrk="0" hangingPunct="0"/>
            <a:r>
              <a:rPr lang="en-US" sz="2000" dirty="0" smtClean="0">
                <a:latin typeface="+mj-lt"/>
                <a:ea typeface="Times New Roman" pitchFamily="18" charset="0"/>
                <a:sym typeface="Wingdings" pitchFamily="2" charset="2"/>
              </a:rPr>
              <a:t>successful	</a:t>
            </a:r>
            <a:r>
              <a:rPr lang="en-US" sz="2000" dirty="0" smtClean="0">
                <a:latin typeface="+mj-lt"/>
                <a:ea typeface="Times New Roman" pitchFamily="18" charset="0"/>
              </a:rPr>
              <a:t>   </a:t>
            </a:r>
            <a:endParaRPr lang="en-US" sz="2000" dirty="0" smtClean="0">
              <a:latin typeface="+mj-lt"/>
              <a:ea typeface="Times New Roman" pitchFamily="18" charset="0"/>
              <a:sym typeface="Wingdings" pitchFamily="2" charset="2"/>
            </a:endParaRPr>
          </a:p>
        </p:txBody>
      </p:sp>
    </p:spTree>
  </p:cSld>
  <p:clrMapOvr>
    <a:masterClrMapping/>
  </p:clrMapOvr>
  <p:transition>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1"/>
          <p:cNvSpPr>
            <a:spLocks noChangeArrowheads="1"/>
          </p:cNvSpPr>
          <p:nvPr/>
        </p:nvSpPr>
        <p:spPr bwMode="auto">
          <a:xfrm>
            <a:off x="0" y="0"/>
            <a:ext cx="184731" cy="369332"/>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 pos="2886075"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228600" y="228600"/>
            <a:ext cx="9296400" cy="3924151"/>
          </a:xfrm>
          <a:prstGeom prst="rect">
            <a:avLst/>
          </a:prstGeom>
        </p:spPr>
        <p:txBody>
          <a:bodyPr wrap="square">
            <a:spAutoFit/>
          </a:bodyPr>
          <a:lstStyle/>
          <a:p>
            <a:pPr lvl="0" algn="l" rtl="0">
              <a:tabLst>
                <a:tab pos="228600" algn="l"/>
                <a:tab pos="2886075" algn="l"/>
              </a:tabLst>
            </a:pPr>
            <a:r>
              <a:rPr lang="en-US" dirty="0" smtClean="0">
                <a:solidFill>
                  <a:srgbClr val="000000"/>
                </a:solidFill>
                <a:latin typeface="+mj-lt"/>
                <a:ea typeface="Times New Roman" pitchFamily="18" charset="0"/>
              </a:rPr>
              <a:t>Write the following sentences using the correct form of the adjective (</a:t>
            </a:r>
            <a:r>
              <a:rPr lang="en-US" b="1" dirty="0" smtClean="0">
                <a:solidFill>
                  <a:srgbClr val="000000"/>
                </a:solidFill>
                <a:latin typeface="+mj-lt"/>
                <a:ea typeface="Times New Roman" pitchFamily="18" charset="0"/>
              </a:rPr>
              <a:t>comparative or superlative</a:t>
            </a:r>
            <a:r>
              <a:rPr lang="en-US" dirty="0" smtClean="0">
                <a:solidFill>
                  <a:srgbClr val="000000"/>
                </a:solidFill>
                <a:latin typeface="+mj-lt"/>
                <a:ea typeface="Times New Roman" pitchFamily="18" charset="0"/>
              </a:rPr>
              <a:t>) </a:t>
            </a:r>
          </a:p>
          <a:p>
            <a:pPr lvl="0" algn="l" rtl="0">
              <a:tabLst>
                <a:tab pos="228600" algn="l"/>
                <a:tab pos="2886075" algn="l"/>
              </a:tabLst>
            </a:pPr>
            <a:endParaRPr lang="en-US" sz="1100" dirty="0" smtClean="0">
              <a:solidFill>
                <a:srgbClr val="000000"/>
              </a:solidFill>
              <a:latin typeface="+mj-lt"/>
            </a:endParaRPr>
          </a:p>
          <a:p>
            <a:pPr lvl="0" algn="l" rtl="0">
              <a:tabLst>
                <a:tab pos="228600" algn="l"/>
                <a:tab pos="2886075" algn="l"/>
              </a:tabLst>
            </a:pPr>
            <a:endParaRPr lang="en-US" sz="1100" dirty="0" smtClean="0">
              <a:solidFill>
                <a:srgbClr val="000000"/>
              </a:solidFill>
              <a:latin typeface="+mj-lt"/>
            </a:endParaRPr>
          </a:p>
          <a:p>
            <a:pPr lvl="0" algn="l" rtl="0">
              <a:tabLst>
                <a:tab pos="228600" algn="l"/>
                <a:tab pos="2886075" algn="l"/>
              </a:tabLst>
            </a:pPr>
            <a:endParaRPr lang="en-US" sz="1100" dirty="0" smtClean="0">
              <a:latin typeface="+mj-lt"/>
            </a:endParaRPr>
          </a:p>
          <a:p>
            <a:pPr lvl="0" algn="l" rtl="0" eaLnBrk="0" hangingPunct="0">
              <a:buFontTx/>
              <a:buChar char="•"/>
              <a:tabLst>
                <a:tab pos="228600" algn="l"/>
                <a:tab pos="2886075" algn="l"/>
              </a:tabLst>
            </a:pPr>
            <a:r>
              <a:rPr lang="en-US" b="1" dirty="0" smtClean="0">
                <a:solidFill>
                  <a:srgbClr val="000000"/>
                </a:solidFill>
                <a:latin typeface="+mj-lt"/>
                <a:ea typeface="Times New Roman" pitchFamily="18" charset="0"/>
              </a:rPr>
              <a:t> Clare is __________________________________________________ Mike. (old)</a:t>
            </a:r>
            <a:endParaRPr lang="en-US" sz="1100" b="1" dirty="0" smtClean="0">
              <a:latin typeface="+mj-lt"/>
            </a:endParaRPr>
          </a:p>
          <a:p>
            <a:pPr lvl="0" algn="l" rtl="0" eaLnBrk="0" hangingPunct="0">
              <a:buFontTx/>
              <a:buChar char="•"/>
              <a:tabLst>
                <a:tab pos="228600" algn="l"/>
                <a:tab pos="2886075" algn="l"/>
              </a:tabLst>
            </a:pPr>
            <a:r>
              <a:rPr lang="en-US" b="1" dirty="0" smtClean="0">
                <a:solidFill>
                  <a:srgbClr val="000000"/>
                </a:solidFill>
                <a:latin typeface="+mj-lt"/>
                <a:ea typeface="Times New Roman" pitchFamily="18" charset="0"/>
              </a:rPr>
              <a:t> Jane is ________ of the four. She eats very well and does a lot of sports, (healthy)</a:t>
            </a:r>
            <a:endParaRPr lang="en-US" sz="1100" b="1" dirty="0" smtClean="0">
              <a:latin typeface="+mj-lt"/>
            </a:endParaRPr>
          </a:p>
          <a:p>
            <a:pPr lvl="0" algn="l" rtl="0" eaLnBrk="0" hangingPunct="0">
              <a:buFontTx/>
              <a:buChar char="•"/>
              <a:tabLst>
                <a:tab pos="228600" algn="l"/>
                <a:tab pos="2886075" algn="l"/>
              </a:tabLst>
            </a:pPr>
            <a:r>
              <a:rPr lang="en-US" b="1" dirty="0" smtClean="0">
                <a:solidFill>
                  <a:srgbClr val="000000"/>
                </a:solidFill>
                <a:latin typeface="+mj-lt"/>
                <a:ea typeface="Times New Roman" pitchFamily="18" charset="0"/>
              </a:rPr>
              <a:t> The coach thinks that Peter is the __________________ player of the team, (fast)</a:t>
            </a:r>
            <a:endParaRPr lang="en-US" sz="1100" b="1" dirty="0" smtClean="0">
              <a:latin typeface="+mj-lt"/>
            </a:endParaRPr>
          </a:p>
          <a:p>
            <a:pPr lvl="0" algn="l" rtl="0" eaLnBrk="0" hangingPunct="0">
              <a:buFontTx/>
              <a:buChar char="•"/>
              <a:tabLst>
                <a:tab pos="228600" algn="l"/>
                <a:tab pos="2886075" algn="l"/>
              </a:tabLst>
            </a:pPr>
            <a:r>
              <a:rPr lang="en-US" b="1" dirty="0" smtClean="0">
                <a:solidFill>
                  <a:srgbClr val="000000"/>
                </a:solidFill>
                <a:latin typeface="+mj-lt"/>
                <a:ea typeface="Times New Roman" pitchFamily="18" charset="0"/>
              </a:rPr>
              <a:t> The Sahara desert is one of the ___________________deserts in the world. (hot)</a:t>
            </a:r>
            <a:endParaRPr lang="en-US" sz="1100" b="1" dirty="0" smtClean="0">
              <a:latin typeface="+mj-lt"/>
            </a:endParaRPr>
          </a:p>
          <a:p>
            <a:pPr lvl="0" algn="l" rtl="0" eaLnBrk="0" hangingPunct="0">
              <a:buFontTx/>
              <a:buChar char="•"/>
              <a:tabLst>
                <a:tab pos="228600" algn="l"/>
                <a:tab pos="2886075" algn="l"/>
              </a:tabLst>
            </a:pPr>
            <a:r>
              <a:rPr lang="en-US" b="1" dirty="0" smtClean="0">
                <a:latin typeface="+mj-lt"/>
                <a:ea typeface="Times New Roman" pitchFamily="18" charset="0"/>
              </a:rPr>
              <a:t> The climate in the North of Chile is _______________________ in the South, (dry)</a:t>
            </a:r>
            <a:endParaRPr lang="en-US" sz="1100" b="1" dirty="0" smtClean="0">
              <a:latin typeface="+mj-lt"/>
            </a:endParaRPr>
          </a:p>
          <a:p>
            <a:pPr lvl="0" algn="l" rtl="0" eaLnBrk="0" hangingPunct="0">
              <a:buFontTx/>
              <a:buChar char="•"/>
              <a:tabLst>
                <a:tab pos="228600" algn="l"/>
                <a:tab pos="2886075" algn="l"/>
              </a:tabLst>
            </a:pPr>
            <a:r>
              <a:rPr lang="en-US" b="1" dirty="0" smtClean="0">
                <a:solidFill>
                  <a:srgbClr val="000000"/>
                </a:solidFill>
                <a:latin typeface="+mj-lt"/>
                <a:ea typeface="Times New Roman" pitchFamily="18" charset="0"/>
              </a:rPr>
              <a:t> Asia is _________________________________________________ Europe. (big)</a:t>
            </a:r>
            <a:endParaRPr lang="en-US" sz="1100" b="1" dirty="0" smtClean="0">
              <a:latin typeface="+mj-lt"/>
            </a:endParaRPr>
          </a:p>
          <a:p>
            <a:pPr lvl="0" algn="l" rtl="0" eaLnBrk="0" hangingPunct="0">
              <a:buFontTx/>
              <a:buChar char="•"/>
              <a:tabLst>
                <a:tab pos="228600" algn="l"/>
                <a:tab pos="2886075" algn="l"/>
              </a:tabLst>
            </a:pPr>
            <a:r>
              <a:rPr lang="en-US" b="1" dirty="0" smtClean="0">
                <a:solidFill>
                  <a:srgbClr val="000000"/>
                </a:solidFill>
                <a:latin typeface="+mj-lt"/>
                <a:ea typeface="Times New Roman" pitchFamily="18" charset="0"/>
              </a:rPr>
              <a:t> A Rolls-Royce is one of _______________________ cars in the world. (expensive)</a:t>
            </a:r>
            <a:endParaRPr lang="en-US" sz="1100" b="1" dirty="0" smtClean="0">
              <a:latin typeface="+mj-lt"/>
            </a:endParaRPr>
          </a:p>
          <a:p>
            <a:pPr lvl="0" algn="l" rtl="0" eaLnBrk="0" hangingPunct="0">
              <a:buFontTx/>
              <a:buChar char="•"/>
              <a:tabLst>
                <a:tab pos="228600" algn="l"/>
                <a:tab pos="2886075" algn="l"/>
              </a:tabLst>
            </a:pPr>
            <a:r>
              <a:rPr lang="en-US" b="1" dirty="0" smtClean="0">
                <a:solidFill>
                  <a:srgbClr val="000000"/>
                </a:solidFill>
                <a:latin typeface="+mj-lt"/>
                <a:ea typeface="Times New Roman" pitchFamily="18" charset="0"/>
              </a:rPr>
              <a:t> ____________________________ hurricanes are developed over México, (violent)</a:t>
            </a:r>
            <a:endParaRPr lang="en-US" sz="1100" b="1" dirty="0" smtClean="0">
              <a:latin typeface="+mj-lt"/>
            </a:endParaRPr>
          </a:p>
          <a:p>
            <a:pPr lvl="0" algn="l" rtl="0" eaLnBrk="0" hangingPunct="0">
              <a:buFontTx/>
              <a:buChar char="•"/>
              <a:tabLst>
                <a:tab pos="228600" algn="l"/>
                <a:tab pos="2886075" algn="l"/>
              </a:tabLst>
            </a:pPr>
            <a:r>
              <a:rPr lang="en-US" b="1" dirty="0" smtClean="0">
                <a:solidFill>
                  <a:srgbClr val="000000"/>
                </a:solidFill>
                <a:latin typeface="+mj-lt"/>
                <a:ea typeface="Times New Roman" pitchFamily="18" charset="0"/>
              </a:rPr>
              <a:t> Diamonds are ______________________________ jewels in the world. (precious)</a:t>
            </a:r>
            <a:endParaRPr lang="en-US" sz="1100" b="1" dirty="0" smtClean="0">
              <a:latin typeface="+mj-lt"/>
            </a:endParaRPr>
          </a:p>
          <a:p>
            <a:pPr lvl="0" algn="l" rtl="0" eaLnBrk="0" hangingPunct="0">
              <a:buFontTx/>
              <a:buChar char="•"/>
              <a:tabLst>
                <a:tab pos="228600" algn="l"/>
                <a:tab pos="2886075" algn="l"/>
              </a:tabLst>
            </a:pPr>
            <a:r>
              <a:rPr lang="en-US" b="1" dirty="0" smtClean="0">
                <a:solidFill>
                  <a:srgbClr val="000000"/>
                </a:solidFill>
                <a:latin typeface="+mj-lt"/>
                <a:ea typeface="Times New Roman" pitchFamily="18" charset="0"/>
              </a:rPr>
              <a:t> History classes are _________________________ chemistry classes. (interesting)</a:t>
            </a:r>
            <a:endParaRPr lang="en-US" sz="1100" b="1" dirty="0" smtClean="0">
              <a:latin typeface="+mj-lt"/>
            </a:endParaRPr>
          </a:p>
        </p:txBody>
      </p:sp>
    </p:spTree>
  </p:cSld>
  <p:clrMapOvr>
    <a:masterClrMapping/>
  </p:clrMapOvr>
  <p:transition>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1703</TotalTime>
  <Words>1761</Words>
  <Application>Microsoft Office PowerPoint</Application>
  <PresentationFormat>A4 Paper (210x297 mm)</PresentationFormat>
  <Paragraphs>489</Paragraphs>
  <Slides>35</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Arial Black</vt:lpstr>
      <vt:lpstr>AYM Wadiy S_U normal.</vt:lpstr>
      <vt:lpstr>Calibri</vt:lpstr>
      <vt:lpstr>Comic Sans MS</vt:lpstr>
      <vt:lpstr>Lucida Sans Unicode</vt:lpstr>
      <vt:lpstr>Times New Roman</vt:lpstr>
      <vt:lpstr>Wingdings</vt:lpstr>
      <vt:lpstr>Office Theme</vt:lpstr>
      <vt:lpstr>PowerPoint Presentation</vt:lpstr>
      <vt:lpstr>PowerPoint Presentation</vt:lpstr>
      <vt:lpstr>Elements of the lecture </vt:lpstr>
      <vt:lpstr>Vocabulary Previewing ( pages 167/ 168 ) </vt:lpstr>
      <vt:lpstr>Vocabulary Previewing ( pages 167/ 168 ) </vt:lpstr>
      <vt:lpstr>Previewing Vocabulary</vt:lpstr>
      <vt:lpstr>Previewing Vocabulary</vt:lpstr>
      <vt:lpstr>SOME RULES ABOUT FORMING COMPARATIVES AND SUPERLATIVES</vt:lpstr>
      <vt:lpstr>SPELLING RULES</vt:lpstr>
      <vt:lpstr>TWO SYLLABLE ADJECTIVES</vt:lpstr>
      <vt:lpstr>TWO SYLLABLE ADJECTIVES</vt:lpstr>
      <vt:lpstr>THREE SYLLABLE ADJECTIVES</vt:lpstr>
      <vt:lpstr>IRREGULAR ADJECTIVES</vt:lpstr>
      <vt:lpstr>USE OF COMPARATIVES</vt:lpstr>
      <vt:lpstr>OTHER USES OF COMPARATIVES</vt:lpstr>
      <vt:lpstr>USE OF SUPERLATIVES</vt:lpstr>
      <vt:lpstr>THE OPPOSITES OF COMPARATIVE AND SUPERLATIVES</vt:lpstr>
      <vt:lpstr>HiNT:     Similarity</vt:lpstr>
      <vt:lpstr>Let’s Start Practising </vt:lpstr>
      <vt:lpstr>PowerPoint Presentation</vt:lpstr>
      <vt:lpstr>PowerPoint Presentation</vt:lpstr>
      <vt:lpstr>PowerPoint Presentation</vt:lpstr>
      <vt:lpstr>PowerPoint Presentation</vt:lpstr>
      <vt:lpstr>PowerPoint Presentation</vt:lpstr>
      <vt:lpstr>Rearrange these words to write a comparative sentence. </vt:lpstr>
      <vt:lpstr>Rearrange these words to write a superlative sentence.  </vt:lpstr>
      <vt:lpstr>These sentences use a superlative, but it is mixed-up. Put the words are in the correct order.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Mohamed Fathi Othman</cp:lastModifiedBy>
  <cp:revision>169</cp:revision>
  <dcterms:created xsi:type="dcterms:W3CDTF">2009-10-14T19:14:34Z</dcterms:created>
  <dcterms:modified xsi:type="dcterms:W3CDTF">2015-03-30T18:16:14Z</dcterms:modified>
</cp:coreProperties>
</file>