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2" r:id="rId3"/>
    <p:sldId id="308" r:id="rId4"/>
    <p:sldId id="311" r:id="rId5"/>
    <p:sldId id="317" r:id="rId6"/>
    <p:sldId id="316" r:id="rId7"/>
    <p:sldId id="333" r:id="rId8"/>
    <p:sldId id="340" r:id="rId9"/>
    <p:sldId id="313" r:id="rId10"/>
    <p:sldId id="319" r:id="rId11"/>
    <p:sldId id="342" r:id="rId12"/>
    <p:sldId id="344" r:id="rId13"/>
    <p:sldId id="320" r:id="rId14"/>
    <p:sldId id="321" r:id="rId15"/>
    <p:sldId id="322" r:id="rId16"/>
    <p:sldId id="346" r:id="rId17"/>
    <p:sldId id="323" r:id="rId18"/>
    <p:sldId id="348" r:id="rId19"/>
    <p:sldId id="332" r:id="rId20"/>
    <p:sldId id="349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43A79C"/>
    <a:srgbClr val="8E6334"/>
    <a:srgbClr val="F04316"/>
    <a:srgbClr val="D98061"/>
    <a:srgbClr val="ECA02F"/>
    <a:srgbClr val="313B4A"/>
    <a:srgbClr val="EDBD1F"/>
    <a:srgbClr val="81AA52"/>
    <a:srgbClr val="0E47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4" autoAdjust="0"/>
  </p:normalViewPr>
  <p:slideViewPr>
    <p:cSldViewPr>
      <p:cViewPr>
        <p:scale>
          <a:sx n="70" d="100"/>
          <a:sy n="70" d="100"/>
        </p:scale>
        <p:origin x="-107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84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نصوص جغرافية باللغة الانجليزية</a:t>
            </a:r>
          </a:p>
          <a:p>
            <a:pPr algn="ctr" rtl="0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Geographic Texts- in English (2)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</a:t>
            </a:r>
            <a:r>
              <a:rPr lang="ar-TN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وليد الهادي محمد شواري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2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13944" y="3573016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Representing The </a:t>
            </a:r>
            <a:r>
              <a:rPr lang="en-US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Earth</a:t>
            </a:r>
            <a:endParaRPr lang="ar-TN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TN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تمثيل أبعاد الأرض</a:t>
            </a:r>
            <a:endParaRPr lang="ar-TN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351920" y="1053435"/>
            <a:ext cx="92032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ar-TN" sz="2800" b="1" dirty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تمثيل أبعاد الأرض</a:t>
            </a:r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Representing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 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the </a:t>
            </a:r>
            <a:r>
              <a:rPr lang="fr-FR" sz="2800" b="1" dirty="0" err="1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Earth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 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 </a:t>
            </a: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 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/>
            </a:r>
            <a:b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</a:b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 الكواكب, المساقط و الخرائط  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Globes, Projections, and </a:t>
            </a:r>
            <a:r>
              <a:rPr lang="fr-FR" sz="2400" b="1" dirty="0" err="1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Maps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/>
            </a:r>
            <a:b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</a:br>
            <a:endParaRPr lang="fr-FR" sz="2800" b="1" dirty="0">
              <a:solidFill>
                <a:schemeClr val="accent6">
                  <a:lumMod val="50000"/>
                </a:schemeClr>
              </a:solidFill>
              <a:cs typeface="Traditional Arabic" panose="02020603050405020304" pitchFamily="18" charset="-78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027532"/>
              </p:ext>
            </p:extLst>
          </p:nvPr>
        </p:nvGraphicFramePr>
        <p:xfrm>
          <a:off x="724239" y="2204864"/>
          <a:ext cx="8568952" cy="3607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4284476"/>
              </a:tblGrid>
              <a:tr h="1117821">
                <a:tc>
                  <a:txBody>
                    <a:bodyPr/>
                    <a:lstStyle/>
                    <a:p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-A map of the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Solar System</a:t>
                      </a:r>
                      <a:r>
                        <a:rPr kumimoji="0" lang="ar-TN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ar-TN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خريطة </a:t>
                      </a:r>
                      <a:r>
                        <a:rPr kumimoji="0" lang="ar-TN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3A79C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النظام الشمسي </a:t>
                      </a:r>
                      <a:endParaRPr lang="fr-FR" dirty="0">
                        <a:solidFill>
                          <a:srgbClr val="43A79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7821">
                <a:tc>
                  <a:txBody>
                    <a:bodyPr/>
                    <a:lstStyle/>
                    <a:p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- How the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was formed</a:t>
                      </a:r>
                      <a:r>
                        <a:rPr kumimoji="0" lang="fr-FR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?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ar-TN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كيف تكونت </a:t>
                      </a:r>
                      <a:r>
                        <a:rPr kumimoji="0" lang="ar-TN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3A79C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الأرض</a:t>
                      </a:r>
                      <a:r>
                        <a:rPr kumimoji="0" lang="ar-TN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؟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7821">
                <a:tc>
                  <a:txBody>
                    <a:bodyPr/>
                    <a:lstStyle/>
                    <a:p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-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Plate tectonics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(fault Lines, Pangaea and continental drift)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ar-TN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الصفائح </a:t>
                      </a:r>
                      <a:r>
                        <a:rPr kumimoji="0" lang="ar-TN" altLang="en-US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التكتونية</a:t>
                      </a:r>
                      <a:r>
                        <a:rPr kumimoji="0" lang="ar-TN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TN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(خطوط الانكسارات, </a:t>
                      </a:r>
                      <a:r>
                        <a:rPr kumimoji="0" lang="ar-TN" altLang="en-US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البانجيا</a:t>
                      </a:r>
                      <a:r>
                        <a:rPr kumimoji="0" lang="ar-TN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والجرف القاري)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495300" y="845840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fr-FR" sz="32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Globes</a:t>
            </a:r>
            <a:r>
              <a:rPr lang="fr-FR" sz="3200" b="1" dirty="0" smtClean="0">
                <a:solidFill>
                  <a:srgbClr val="0070C0"/>
                </a:solidFill>
              </a:rPr>
              <a:t> </a:t>
            </a:r>
            <a:r>
              <a:rPr lang="ar-TN" sz="3200" b="1" dirty="0" smtClean="0">
                <a:solidFill>
                  <a:srgbClr val="339966"/>
                </a:solidFill>
              </a:rPr>
              <a:t>الكواكب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4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Looking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r>
              <a:rPr lang="fr-FR" sz="24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at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the </a:t>
            </a:r>
            <a:r>
              <a:rPr lang="fr-FR" sz="24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Earth</a:t>
            </a:r>
            <a:r>
              <a:rPr lang="ar-TN" sz="24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r>
              <a:rPr lang="ar-TN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التمعن في الأرض 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7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340018"/>
              </p:ext>
            </p:extLst>
          </p:nvPr>
        </p:nvGraphicFramePr>
        <p:xfrm>
          <a:off x="495300" y="1844824"/>
          <a:ext cx="8915400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1728192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 map of the solar system shows Earth in relation to the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Sun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and the other planets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endParaRPr kumimoji="0" lang="ar-TN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تبرز خريطة النظام الشمسي موقع الأرض بالمقارنة مع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الشمس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و بقية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الكواكب.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792" y="3601958"/>
            <a:ext cx="4813126" cy="26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077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graphicFrame>
        <p:nvGraphicFramePr>
          <p:cNvPr id="5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7886643"/>
              </p:ext>
            </p:extLst>
          </p:nvPr>
        </p:nvGraphicFramePr>
        <p:xfrm>
          <a:off x="488504" y="1844824"/>
          <a:ext cx="8915400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 photograph of the Earth from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outer space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shows water and formations, as well as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cloud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cover. </a:t>
                      </a:r>
                    </a:p>
                    <a:p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تبرز صورة الأرض من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الفضاء الخارجي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المسطحات المائية و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أشكالا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أخرى بالإضافة الى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السحب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042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872749"/>
              </p:ext>
            </p:extLst>
          </p:nvPr>
        </p:nvGraphicFramePr>
        <p:xfrm>
          <a:off x="524508" y="908720"/>
          <a:ext cx="8555360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7680"/>
                <a:gridCol w="4277680"/>
              </a:tblGrid>
              <a:tr h="1512168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Like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other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43A79C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planets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shaped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like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43A79C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sphere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From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outer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space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looks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like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disk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covered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by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clouds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kumimoji="0" lang="ar-TN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مثل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3A79C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الكواكب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الاخرى تأخذ الأرض شكل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3A79C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مجسم كروي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وعندما ننظر إليها من الفضاء الخارجي تبدو وكأنها قرص مغطى بالسحب. 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768" y="3429000"/>
            <a:ext cx="4621401" cy="2884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146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graphicFrame>
        <p:nvGraphicFramePr>
          <p:cNvPr id="6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0729903"/>
              </p:ext>
            </p:extLst>
          </p:nvPr>
        </p:nvGraphicFramePr>
        <p:xfrm>
          <a:off x="488504" y="1340768"/>
          <a:ext cx="89154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But a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photograph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can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show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only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half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-or one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hemisphere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To show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whole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use a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sphere-shaped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model of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al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though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doesn’t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show the land and water formations on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Earth’s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surface.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 لكن الصورة لا تبرز سوى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نصف الكرة الأرضية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ولرؤية الأرض كاملة لا بد من استعمال 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مجسم للأرض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مع أن هذا المجسم لا يبين  أشكال اليابسة و المسطحات المائية.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548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115216"/>
              </p:ext>
            </p:extLst>
          </p:nvPr>
        </p:nvGraphicFramePr>
        <p:xfrm>
          <a:off x="488504" y="836712"/>
          <a:ext cx="9073008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6504"/>
                <a:gridCol w="4536504"/>
              </a:tblGrid>
              <a:tr h="2201334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Globes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also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help us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understand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natural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events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among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them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8E6334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day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and night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and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seasons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kumimoji="0" lang="ar-TN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وتساعدنا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الكواكب في فهم الظواهر الطبيعية مثل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تعاقب الليل و النهار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الفصول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 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840" y="3284984"/>
            <a:ext cx="3022575" cy="302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6629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495128"/>
              </p:ext>
            </p:extLst>
          </p:nvPr>
        </p:nvGraphicFramePr>
        <p:xfrm>
          <a:off x="728346" y="1484784"/>
          <a:ext cx="855536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7680"/>
                <a:gridCol w="4277680"/>
              </a:tblGrid>
              <a:tr h="905190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You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can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tell by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photographs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taken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from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space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that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round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But, if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you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look out a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window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the surface of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appears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mainly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flat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kumimoji="0" lang="ar-TN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endParaRPr lang="fr-FR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عند رؤية الصور الملتقطة من الفضاء  تبدو الأرض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كروية الشكل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و لكن عندما ننظر من النافذة تبدو لنا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مسطحة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764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514029" y="1068957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fr-FR" sz="32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Lines</a:t>
            </a:r>
            <a:r>
              <a:rPr lang="fr-FR" sz="32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of longitude and </a:t>
            </a:r>
            <a:r>
              <a:rPr lang="fr-FR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latitude</a:t>
            </a:r>
            <a:endParaRPr lang="ar-TN" sz="32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algn="l"/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خطوط الطول و دوائر العرض</a:t>
            </a:r>
            <a:endParaRPr lang="fr-FR" sz="32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pPr algn="l"/>
            <a:r>
              <a:rPr lang="fr-FR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endParaRPr lang="fr-FR" sz="32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169217"/>
              </p:ext>
            </p:extLst>
          </p:nvPr>
        </p:nvGraphicFramePr>
        <p:xfrm>
          <a:off x="545779" y="2132856"/>
          <a:ext cx="907300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6504"/>
                <a:gridCol w="4536504"/>
              </a:tblGrid>
              <a:tr h="1985310">
                <a:tc>
                  <a:txBody>
                    <a:bodyPr/>
                    <a:lstStyle/>
                    <a:p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ancient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Greeks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also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used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globes to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think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about location of places on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divided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globe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into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360 segments, cal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degrees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used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vertical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lines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of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longitude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 mark off the 360 parts.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استخدم قدماء الإغريق أيضا الكواكب لت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ح</a:t>
                      </a:r>
                      <a:r>
                        <a:rPr kumimoji="0" lang="ar-SA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ديد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الأماكن على سطح الكرة الأرضية. و قسموا الكرة الأرضية إلى 360 ق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سما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سميت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درجات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واستخدم الباحثون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خطوط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3A79C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طول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عمودية لتحديد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الــــــــ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360 درجة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078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100474"/>
              </p:ext>
            </p:extLst>
          </p:nvPr>
        </p:nvGraphicFramePr>
        <p:xfrm>
          <a:off x="632520" y="908720"/>
          <a:ext cx="892899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/>
                <a:gridCol w="4464496"/>
              </a:tblGrid>
              <a:tr h="2592288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Longitude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lines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also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called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meridians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are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still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used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today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locate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places on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and to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measure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distances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between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places.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 خطوط الطول و التي تسمى أيضا خطوط الزوال,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ما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تزال تستخدم الى يومنا هذا لتحديد المواقع على الأرض وقياس المسافات بين الأماكن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pic>
        <p:nvPicPr>
          <p:cNvPr id="4098" name="Picture 2" descr="https://encrypted-tbn2.gstatic.com/images?q=tbn:ANd9GcTVaJ9BsZqn1Ck7k_5FOYzl2TtSCN5ZeoY3HpoPt2CaJhu5Gwj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797" y="3688605"/>
            <a:ext cx="3537208" cy="259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465" y="3501008"/>
            <a:ext cx="2851014" cy="2755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364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0888252"/>
              </p:ext>
            </p:extLst>
          </p:nvPr>
        </p:nvGraphicFramePr>
        <p:xfrm>
          <a:off x="495300" y="1600200"/>
          <a:ext cx="89154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Longitude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lines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east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of the prime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meridian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 are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numbered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1°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through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179°. This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eastern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hemisphere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 تم ترقيم خطوط الطول شرق خط الطول الرئيسي من1 °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إ</a:t>
                      </a:r>
                      <a:r>
                        <a:rPr kumimoji="0" lang="ar-SA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لى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179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°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 وهذا ما يسمى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بنصف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الكرة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الأرضية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الشرقي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8735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graphicFrame>
        <p:nvGraphicFramePr>
          <p:cNvPr id="6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0706064"/>
              </p:ext>
            </p:extLst>
          </p:nvPr>
        </p:nvGraphicFramePr>
        <p:xfrm>
          <a:off x="495300" y="1268761"/>
          <a:ext cx="89154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4320479">
                <a:tc>
                  <a:txBody>
                    <a:bodyPr/>
                    <a:lstStyle/>
                    <a:p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 prime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meridian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or 0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degree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(0°) longitude,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was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agreed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upon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in 1884. It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passes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through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site of the Royal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Naval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Observatory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in Greenwich,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England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Distance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measured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east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west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of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line.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خط الزوال الرئيسي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أو خط طول0 درجة، تم الاتفاق عليه في عام 1884. حيث يمر عبر  المرصد الفضائي الملكي في غرينتش بإنكلترا. و يتم قياس المسافة شرق وغرب هذا الخط.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23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07708"/>
              </p:ext>
            </p:extLst>
          </p:nvPr>
        </p:nvGraphicFramePr>
        <p:xfrm>
          <a:off x="560859" y="1268760"/>
          <a:ext cx="8712968" cy="4104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/>
                <a:gridCol w="4356484"/>
              </a:tblGrid>
              <a:tr h="4104456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Longitude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lines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west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of the prime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meridian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also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numbered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1°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through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179°. This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western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hemisphere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The 180° line,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exactly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halfway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around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from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prime 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meridian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kumimoji="0" lang="ar-TN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غرب خط الطول الرئيسي يتم ترقيم خطوط الطول كذلك من 1°  الى179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°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وهو ما يسمى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بالنصف الغربي للكرة الأرضية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 و يوجد خط 180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°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في منتصف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الأرض انطلاقا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من خط الزوال الرئيسي.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375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graphicFrame>
        <p:nvGraphicFramePr>
          <p:cNvPr id="6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4162443"/>
              </p:ext>
            </p:extLst>
          </p:nvPr>
        </p:nvGraphicFramePr>
        <p:xfrm>
          <a:off x="488504" y="908720"/>
          <a:ext cx="891540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ancient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Greeks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also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drew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lines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divide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horizontally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These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lines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called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lines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of latitude 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or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parallels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Latitude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measured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from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equator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or 0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degree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(0°). Latitude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lines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numbered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from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0° to 90°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from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equator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pole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kumimoji="0" lang="ar-TN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 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part of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from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equator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pole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called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northern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hemisphere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كما اهتم قدماء الإغريق بتقسيم الأرض الى خطوط أفقية. وتسمى هذه الخطوط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بخطوط العرض أو المتوازيات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و يقاس العرض انطلاقا من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خط الاستواء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أو 0 درجة. و يتم ترقيم خطوط العرض من 0 ° إلى 90 ° انطلاقا من خط الاستواء في اتجاه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القطب الشمالي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endParaRPr kumimoji="0" lang="ar-TN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 rtl="1"/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ويطلق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على المجال الممتد من خط الاستواء إلى القطب الشمالي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بنصف الكرة الشمالي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033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4691555"/>
              </p:ext>
            </p:extLst>
          </p:nvPr>
        </p:nvGraphicFramePr>
        <p:xfrm>
          <a:off x="488504" y="836712"/>
          <a:ext cx="8915400" cy="3438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Latitude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lines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also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numbered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from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0° to 90°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from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equator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south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pole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The part of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from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equator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south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pole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called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southern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hemisphere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يتم ترقيم خطوط العرض أيضا من 0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°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إلى 90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°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انطلاقا من خط الاستواء في اتجاه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القطب الجنوبي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ويطلق على المجال الممتد من خط الاستواء إلى القطب الجنوبي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بنصف الكرة الجنوبي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008" y="3428999"/>
            <a:ext cx="4536504" cy="2687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821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graphicFrame>
        <p:nvGraphicFramePr>
          <p:cNvPr id="6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227933"/>
              </p:ext>
            </p:extLst>
          </p:nvPr>
        </p:nvGraphicFramePr>
        <p:xfrm>
          <a:off x="495300" y="1600200"/>
          <a:ext cx="89154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 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northern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hemisphere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divided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into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tropics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and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temperate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zone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at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tropic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of Cancer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a line of latitude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that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runs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parallel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equator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at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23°30’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latitude.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ويفصل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مدار السرطان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نصف الكرة الأرضية الشمالي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الى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منطقة مدارية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 أخرى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معتدلة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ويمثل مدار السرطان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خط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من خطوط العرض شمال خط الاستواء و يوجد على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مستوى23° 30'.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142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8098107"/>
              </p:ext>
            </p:extLst>
          </p:nvPr>
        </p:nvGraphicFramePr>
        <p:xfrm>
          <a:off x="495300" y="1600200"/>
          <a:ext cx="891540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temperate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zone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runs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from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23°30’ to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Arctic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Circle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a line of latitude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located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at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66°30’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latitude.</a:t>
                      </a:r>
                      <a:r>
                        <a:rPr kumimoji="0" lang="ar-TN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In the 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southern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hemisphere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temperate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zone ends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at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Antarctics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Circle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or 66°30’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south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latitude.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 تمتد المنطقة المعتدلة من 23 ° 30 ‘ الى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الدائرة القطبية الشمالية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و التي تمثل دائرة من دوائر العرض على مستوى 66 ° 30' شمال خط الاستواء. و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في نصف الكرة الجنوبي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ينتهي النطاق المعتدل على مستوى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الدائرة القطبية الجنوبية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أ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ي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66 ° 30 'جنوب خط الاستواء.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093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632520" y="10797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fr-FR" sz="32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The </a:t>
            </a:r>
            <a:r>
              <a:rPr lang="fr-FR" sz="32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two</a:t>
            </a:r>
            <a:r>
              <a:rPr lang="fr-FR" sz="32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r>
              <a:rPr lang="fr-FR" sz="32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north</a:t>
            </a:r>
            <a:r>
              <a:rPr lang="fr-FR" sz="32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r>
              <a:rPr lang="fr-FR" sz="32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poles</a:t>
            </a:r>
            <a:r>
              <a:rPr lang="fr-FR" sz="32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endParaRPr lang="ar-TN" sz="32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algn="l"/>
            <a:r>
              <a:rPr lang="ar-TN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القطبين الشماليين </a:t>
            </a:r>
            <a:endParaRPr lang="fr-FR" sz="32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731776"/>
              </p:ext>
            </p:extLst>
          </p:nvPr>
        </p:nvGraphicFramePr>
        <p:xfrm>
          <a:off x="560512" y="2222724"/>
          <a:ext cx="8856984" cy="3340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8492"/>
                <a:gridCol w="4428492"/>
              </a:tblGrid>
              <a:tr h="3340268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 spot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where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lines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of the longitude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meet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at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northern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most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point of the globe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called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pole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It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also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called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true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or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geographic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تسمى النقطة التي ت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تلاقى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فيها خطوط الطول في نصف الكرة الأرضية الشمالي ب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القطب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الشمالي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وهو ما يسمى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بالشمال الحقيقي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أو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الشمال الجغرافي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7626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00235"/>
              </p:ext>
            </p:extLst>
          </p:nvPr>
        </p:nvGraphicFramePr>
        <p:xfrm>
          <a:off x="488504" y="836712"/>
          <a:ext cx="89154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There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another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pole,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called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magnetic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magnetic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pole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not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located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in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quite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same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place as the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geographical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north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pole,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although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they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very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close. </a:t>
                      </a:r>
                      <a:endParaRPr kumimoji="0" lang="fr-FR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313B4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هناك قطب شمالي آخر ،يدعى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بالشمال المغناطيسي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على الرغم من قرب المسافة بينهما لا يقع القطب الشمالي المغناطيسي في نفس مكان القطب الشمالي الجغرافي.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</a:t>
            </a:r>
            <a:endParaRPr lang="en-US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715" y="3284984"/>
            <a:ext cx="5184576" cy="2989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3933056"/>
            <a:ext cx="4953000" cy="2148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ct val="20000"/>
              </a:spcBef>
            </a:pPr>
            <a:r>
              <a:rPr lang="en-US" sz="2400" b="1" dirty="0">
                <a:solidFill>
                  <a:srgbClr val="E8B7B7">
                    <a:lumMod val="25000"/>
                  </a:srgbClr>
                </a:solidFill>
                <a:cs typeface="Traditional Arabic" panose="02020603050405020304" pitchFamily="18" charset="-78"/>
              </a:rPr>
              <a:t>Schematic showing the</a:t>
            </a:r>
            <a:r>
              <a:rPr lang="ar-TN" sz="2400" b="1" dirty="0">
                <a:solidFill>
                  <a:srgbClr val="E8B7B7">
                    <a:lumMod val="25000"/>
                  </a:srgbClr>
                </a:solidFill>
                <a:cs typeface="Traditional Arabic" panose="02020603050405020304" pitchFamily="18" charset="-78"/>
              </a:rPr>
              <a:t> </a:t>
            </a:r>
            <a:r>
              <a:rPr lang="fr-FR" sz="2400" b="1" dirty="0">
                <a:solidFill>
                  <a:srgbClr val="E8B7B7">
                    <a:lumMod val="25000"/>
                  </a:srgbClr>
                </a:solidFill>
                <a:cs typeface="Traditional Arabic" panose="02020603050405020304" pitchFamily="18" charset="-78"/>
              </a:rPr>
              <a:t> </a:t>
            </a:r>
            <a:r>
              <a:rPr lang="fr-FR" sz="2400" b="1" dirty="0" err="1">
                <a:solidFill>
                  <a:srgbClr val="E8B7B7">
                    <a:lumMod val="25000"/>
                  </a:srgbClr>
                </a:solidFill>
                <a:cs typeface="Traditional Arabic" panose="02020603050405020304" pitchFamily="18" charset="-78"/>
              </a:rPr>
              <a:t>geographic</a:t>
            </a:r>
            <a:r>
              <a:rPr lang="fr-FR" sz="2400" b="1" dirty="0">
                <a:solidFill>
                  <a:srgbClr val="E8B7B7">
                    <a:lumMod val="25000"/>
                  </a:srgbClr>
                </a:solidFill>
                <a:cs typeface="Traditional Arabic" panose="02020603050405020304" pitchFamily="18" charset="-78"/>
              </a:rPr>
              <a:t> and</a:t>
            </a:r>
            <a:r>
              <a:rPr lang="en-US" sz="2400" b="1" dirty="0">
                <a:solidFill>
                  <a:srgbClr val="E8B7B7">
                    <a:lumMod val="25000"/>
                  </a:srgbClr>
                </a:solidFill>
                <a:cs typeface="Traditional Arabic" panose="02020603050405020304" pitchFamily="18" charset="-78"/>
              </a:rPr>
              <a:t> magnetic  north</a:t>
            </a:r>
          </a:p>
          <a:p>
            <a:pPr marL="342900" lvl="0" indent="-342900" algn="ctr" rtl="0">
              <a:spcBef>
                <a:spcPct val="20000"/>
              </a:spcBef>
            </a:pPr>
            <a:r>
              <a:rPr lang="ar-TN" sz="2800" b="1" dirty="0">
                <a:solidFill>
                  <a:srgbClr val="E8B7B7">
                    <a:lumMod val="25000"/>
                  </a:srgbClr>
                </a:solidFill>
                <a:cs typeface="Traditional Arabic" panose="02020603050405020304" pitchFamily="18" charset="-78"/>
              </a:rPr>
              <a:t>يبرز الشكل الشمال الجغرافي و الشمال المغناطيسي </a:t>
            </a:r>
            <a:endParaRPr lang="fr-FR" sz="2800" b="1" dirty="0">
              <a:solidFill>
                <a:srgbClr val="E8B7B7">
                  <a:lumMod val="25000"/>
                </a:srgbClr>
              </a:solidFill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67556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664</TotalTime>
  <Words>1389</Words>
  <Application>Microsoft Office PowerPoint</Application>
  <PresentationFormat>Format A4 (210 x 297 mm)</PresentationFormat>
  <Paragraphs>112</Paragraphs>
  <Slides>21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Office Theme</vt:lpstr>
      <vt:lpstr>Présentation PowerPoint</vt:lpstr>
      <vt:lpstr> المحاضرة  2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SYFACTE</cp:lastModifiedBy>
  <cp:revision>72</cp:revision>
  <dcterms:created xsi:type="dcterms:W3CDTF">2014-09-11T06:30:06Z</dcterms:created>
  <dcterms:modified xsi:type="dcterms:W3CDTF">2015-02-15T08:01:47Z</dcterms:modified>
</cp:coreProperties>
</file>