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92" r:id="rId3"/>
    <p:sldId id="308" r:id="rId4"/>
    <p:sldId id="311" r:id="rId5"/>
    <p:sldId id="317" r:id="rId6"/>
    <p:sldId id="316" r:id="rId7"/>
    <p:sldId id="336" r:id="rId8"/>
    <p:sldId id="313" r:id="rId9"/>
    <p:sldId id="319" r:id="rId10"/>
    <p:sldId id="320" r:id="rId11"/>
    <p:sldId id="321" r:id="rId12"/>
    <p:sldId id="322" r:id="rId13"/>
    <p:sldId id="323" r:id="rId14"/>
    <p:sldId id="324" r:id="rId15"/>
    <p:sldId id="332" r:id="rId16"/>
    <p:sldId id="325" r:id="rId17"/>
    <p:sldId id="339" r:id="rId18"/>
    <p:sldId id="326" r:id="rId19"/>
    <p:sldId id="327" r:id="rId20"/>
    <p:sldId id="328" r:id="rId21"/>
    <p:sldId id="341" r:id="rId22"/>
    <p:sldId id="329" r:id="rId23"/>
    <p:sldId id="330" r:id="rId24"/>
    <p:sldId id="343"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8E6334"/>
    <a:srgbClr val="D98061"/>
    <a:srgbClr val="ECA02F"/>
    <a:srgbClr val="313B4A"/>
    <a:srgbClr val="43A79C"/>
    <a:srgbClr val="EDBD1F"/>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0" d="100"/>
          <a:sy n="70" d="100"/>
        </p:scale>
        <p:origin x="-1074" y="-9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نصوص جغرافية باللغة الانجليزية</a:t>
            </a:r>
          </a:p>
          <a:p>
            <a:pPr algn="ctr" rtl="0"/>
            <a:r>
              <a:rPr lang="en-US" sz="2800" b="1" dirty="0">
                <a:solidFill>
                  <a:srgbClr val="313B4A"/>
                </a:solidFill>
                <a:latin typeface="Calibri" pitchFamily="34" charset="0"/>
                <a:cs typeface="Times New Roman" pitchFamily="18" charset="0"/>
              </a:rPr>
              <a:t>Geographic Texts- in English (2)</a:t>
            </a:r>
          </a:p>
          <a:p>
            <a:pPr algn="ctr"/>
            <a:r>
              <a:rPr lang="ar-SA" sz="3700" b="1" dirty="0" smtClean="0">
                <a:solidFill>
                  <a:srgbClr val="43A79C"/>
                </a:solidFill>
                <a:latin typeface="AYM Wadiy S_U normal."/>
                <a:cs typeface="Times New Roman" pitchFamily="18" charset="0"/>
              </a:rPr>
              <a:t>استاذ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a:t>
            </a:r>
            <a:r>
              <a:rPr lang="ar-TN" sz="2800" b="1" dirty="0">
                <a:solidFill>
                  <a:srgbClr val="313B4A"/>
                </a:solidFill>
                <a:latin typeface="Calibri" pitchFamily="34" charset="0"/>
                <a:cs typeface="Times New Roman" pitchFamily="18" charset="0"/>
              </a:rPr>
              <a:t> </a:t>
            </a:r>
            <a:r>
              <a:rPr lang="ar-TN" sz="2800" b="1" dirty="0" smtClean="0">
                <a:solidFill>
                  <a:srgbClr val="313B4A"/>
                </a:solidFill>
                <a:latin typeface="Calibri" pitchFamily="34" charset="0"/>
                <a:cs typeface="Times New Roman" pitchFamily="18" charset="0"/>
              </a:rPr>
              <a:t>وليد الهادي محمد شواري</a:t>
            </a:r>
            <a:r>
              <a:rPr lang="ar-SA" sz="2800" b="1" dirty="0" smtClean="0">
                <a:solidFill>
                  <a:srgbClr val="313B4A"/>
                </a:solidFill>
                <a:latin typeface="Calibri" pitchFamily="34" charset="0"/>
                <a:cs typeface="Times New Roman" pitchFamily="18" charset="0"/>
              </a:rPr>
              <a:t>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TN"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المحاضرة</a:t>
            </a:r>
            <a:r>
              <a:rPr lang="ar-TN" b="1" dirty="0" smtClean="0">
                <a:effectLst>
                  <a:outerShdw blurRad="38100" dist="38100" dir="2700000" algn="tl">
                    <a:srgbClr val="000000">
                      <a:alpha val="43137"/>
                    </a:srgbClr>
                  </a:outerShdw>
                </a:effectLst>
                <a:cs typeface="Arial" pitchFamily="34" charset="0"/>
              </a:rPr>
              <a:t>  1</a:t>
            </a:r>
            <a:r>
              <a:rPr lang="fr-FR" b="1" dirty="0" smtClean="0">
                <a:effectLst>
                  <a:outerShdw blurRad="38100" dist="38100" dir="2700000" algn="tl">
                    <a:srgbClr val="000000">
                      <a:alpha val="43137"/>
                    </a:srgbClr>
                  </a:outerShdw>
                </a:effectLst>
                <a:cs typeface="Arial" pitchFamily="34" charset="0"/>
              </a:rPr>
              <a:t> </a:t>
            </a:r>
            <a:r>
              <a:rPr lang="ar-TN" b="1" dirty="0" smtClean="0">
                <a:effectLst>
                  <a:outerShdw blurRad="38100" dist="38100" dir="2700000" algn="tl">
                    <a:srgbClr val="000000">
                      <a:alpha val="43137"/>
                    </a:srgbClr>
                  </a:outerShdw>
                </a:effectLst>
                <a:cs typeface="Arial" pitchFamily="34" charset="0"/>
              </a:rPr>
              <a:t> </a:t>
            </a:r>
            <a:r>
              <a:rPr lang="fr-FR"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3645024"/>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The </a:t>
            </a:r>
            <a:r>
              <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Meaning </a:t>
            </a:r>
            <a:r>
              <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and the </a:t>
            </a:r>
            <a:r>
              <a:rPr lang="fr-FR"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S</a:t>
            </a:r>
            <a:r>
              <a:rPr lang="fr-FR" sz="4000" b="1" spc="50" dirty="0" err="1"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ubfields</a:t>
            </a:r>
            <a:r>
              <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r>
              <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of </a:t>
            </a:r>
            <a:r>
              <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Geography</a:t>
            </a:r>
            <a:endParaRPr lang="fr-FR"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TN"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r>
              <a:rPr lang="ar-TN"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تعريف و فروع الجغرافيا</a:t>
            </a:r>
          </a:p>
          <a:p>
            <a:pPr rtl="1" eaLnBrk="1" fontAlgn="auto" hangingPunct="1">
              <a:spcBef>
                <a:spcPct val="0"/>
              </a:spcBef>
              <a:spcAft>
                <a:spcPts val="0"/>
              </a:spcAft>
              <a:defRPr/>
            </a:pP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sp>
        <p:nvSpPr>
          <p:cNvPr id="2" name="Rectangle 1"/>
          <p:cNvSpPr/>
          <p:nvPr/>
        </p:nvSpPr>
        <p:spPr>
          <a:xfrm>
            <a:off x="2144688" y="1167265"/>
            <a:ext cx="5544616" cy="523220"/>
          </a:xfrm>
          <a:prstGeom prst="rect">
            <a:avLst/>
          </a:prstGeom>
        </p:spPr>
        <p:txBody>
          <a:bodyPr wrap="square">
            <a:spAutoFit/>
          </a:bodyPr>
          <a:lstStyle/>
          <a:p>
            <a:pPr algn="ctr"/>
            <a:r>
              <a:rPr lang="ar-TN" sz="2800" b="1" dirty="0">
                <a:solidFill>
                  <a:schemeClr val="accent6">
                    <a:lumMod val="50000"/>
                  </a:schemeClr>
                </a:solidFill>
                <a:cs typeface="Traditional Arabic" panose="02020603050405020304" pitchFamily="18" charset="-78"/>
              </a:rPr>
              <a:t>خطة العمل </a:t>
            </a:r>
            <a:r>
              <a:rPr lang="fr-FR" sz="2800" b="1" dirty="0">
                <a:solidFill>
                  <a:schemeClr val="accent6">
                    <a:lumMod val="50000"/>
                  </a:schemeClr>
                </a:solidFill>
                <a:cs typeface="Traditional Arabic" panose="02020603050405020304" pitchFamily="18" charset="-78"/>
              </a:rPr>
              <a:t>Plan</a:t>
            </a:r>
            <a:r>
              <a:rPr lang="ar-TN" sz="2800" b="1" dirty="0" smtClean="0">
                <a:solidFill>
                  <a:schemeClr val="accent6">
                    <a:lumMod val="50000"/>
                  </a:schemeClr>
                </a:solidFill>
                <a:cs typeface="Traditional Arabic" panose="02020603050405020304" pitchFamily="18" charset="-78"/>
              </a:rPr>
              <a:t> </a:t>
            </a:r>
            <a:r>
              <a:rPr lang="fr-FR" sz="2800" b="1" dirty="0" err="1">
                <a:solidFill>
                  <a:schemeClr val="accent6">
                    <a:lumMod val="50000"/>
                  </a:schemeClr>
                </a:solidFill>
                <a:cs typeface="Traditional Arabic" panose="02020603050405020304" pitchFamily="18" charset="-78"/>
              </a:rPr>
              <a:t>W</a:t>
            </a:r>
            <a:r>
              <a:rPr lang="fr-FR" sz="2800" b="1" dirty="0" err="1" smtClean="0">
                <a:solidFill>
                  <a:schemeClr val="accent6">
                    <a:lumMod val="50000"/>
                  </a:schemeClr>
                </a:solidFill>
                <a:cs typeface="Traditional Arabic" panose="02020603050405020304" pitchFamily="18" charset="-78"/>
              </a:rPr>
              <a:t>ork</a:t>
            </a:r>
            <a:r>
              <a:rPr lang="ar-TN" sz="2800" dirty="0" smtClean="0"/>
              <a:t> </a:t>
            </a:r>
            <a:endParaRPr lang="fr-FR" sz="2800" dirty="0"/>
          </a:p>
        </p:txBody>
      </p:sp>
      <p:graphicFrame>
        <p:nvGraphicFramePr>
          <p:cNvPr id="6" name="Tableau 5"/>
          <p:cNvGraphicFramePr>
            <a:graphicFrameLocks noGrp="1"/>
          </p:cNvGraphicFramePr>
          <p:nvPr>
            <p:extLst>
              <p:ext uri="{D42A27DB-BD31-4B8C-83A1-F6EECF244321}">
                <p14:modId xmlns:p14="http://schemas.microsoft.com/office/powerpoint/2010/main" val="4156444721"/>
              </p:ext>
            </p:extLst>
          </p:nvPr>
        </p:nvGraphicFramePr>
        <p:xfrm>
          <a:off x="632520" y="2537284"/>
          <a:ext cx="8712968" cy="2418951"/>
        </p:xfrm>
        <a:graphic>
          <a:graphicData uri="http://schemas.openxmlformats.org/drawingml/2006/table">
            <a:tbl>
              <a:tblPr firstRow="1" bandRow="1">
                <a:tableStyleId>{5C22544A-7EE6-4342-B048-85BDC9FD1C3A}</a:tableStyleId>
              </a:tblPr>
              <a:tblGrid>
                <a:gridCol w="5112568"/>
                <a:gridCol w="3600400"/>
              </a:tblGrid>
              <a:tr h="9172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800" b="1" dirty="0" smtClean="0">
                          <a:solidFill>
                            <a:schemeClr val="accent6">
                              <a:lumMod val="25000"/>
                            </a:schemeClr>
                          </a:solidFill>
                          <a:cs typeface="Traditional Arabic" panose="02020603050405020304" pitchFamily="18" charset="-78"/>
                        </a:rPr>
                        <a:t>Geography definition</a:t>
                      </a:r>
                    </a:p>
                    <a:p>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ar-TN" altLang="en-US" sz="2800" b="1" dirty="0" smtClean="0">
                          <a:solidFill>
                            <a:schemeClr val="accent6">
                              <a:lumMod val="25000"/>
                            </a:schemeClr>
                          </a:solidFill>
                          <a:cs typeface="Traditional Arabic" panose="02020603050405020304" pitchFamily="18" charset="-78"/>
                        </a:rPr>
                        <a:t>تعريف الجغرافيا</a:t>
                      </a:r>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30317">
                <a:tc>
                  <a:txBody>
                    <a:bodyPr/>
                    <a:lstStyle/>
                    <a:p>
                      <a:r>
                        <a:rPr lang="en-US" altLang="en-US" sz="2800" b="1" dirty="0" smtClean="0">
                          <a:solidFill>
                            <a:schemeClr val="accent6">
                              <a:lumMod val="25000"/>
                            </a:schemeClr>
                          </a:solidFill>
                          <a:cs typeface="Traditional Arabic" panose="02020603050405020304" pitchFamily="18" charset="-78"/>
                        </a:rPr>
                        <a:t>The Five Themes of Geography</a:t>
                      </a:r>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TN" altLang="en-US" sz="2800" b="1" dirty="0" smtClean="0">
                          <a:solidFill>
                            <a:schemeClr val="accent6">
                              <a:lumMod val="25000"/>
                            </a:schemeClr>
                          </a:solidFill>
                          <a:cs typeface="Traditional Arabic" panose="02020603050405020304" pitchFamily="18" charset="-78"/>
                        </a:rPr>
                        <a:t>المواضيع الجغرافية الخمسة </a:t>
                      </a:r>
                      <a:r>
                        <a:rPr lang="en-US" altLang="en-US" sz="2800" b="1" dirty="0" smtClean="0">
                          <a:solidFill>
                            <a:schemeClr val="accent6">
                              <a:lumMod val="25000"/>
                            </a:schemeClr>
                          </a:solidFill>
                          <a:cs typeface="Traditional Arabic" panose="02020603050405020304" pitchFamily="18"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643754">
                <a:tc>
                  <a:txBody>
                    <a:bodyPr/>
                    <a:lstStyle/>
                    <a:p>
                      <a:r>
                        <a:rPr lang="en-US" altLang="en-US" sz="2800" b="1" dirty="0" smtClean="0">
                          <a:solidFill>
                            <a:schemeClr val="accent6">
                              <a:lumMod val="25000"/>
                            </a:schemeClr>
                          </a:solidFill>
                          <a:cs typeface="Traditional Arabic" panose="02020603050405020304" pitchFamily="18" charset="-78"/>
                        </a:rPr>
                        <a:t>The Subfields of Geography</a:t>
                      </a:r>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ar-TN" altLang="en-US" sz="2800" b="1" dirty="0" smtClean="0">
                          <a:solidFill>
                            <a:schemeClr val="accent6">
                              <a:lumMod val="25000"/>
                            </a:schemeClr>
                          </a:solidFill>
                          <a:cs typeface="Traditional Arabic" panose="02020603050405020304" pitchFamily="18" charset="-78"/>
                        </a:rPr>
                        <a:t>تفرعات الجغرافيا</a:t>
                      </a:r>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560512" y="836712"/>
            <a:ext cx="8915400" cy="1152128"/>
          </a:xfrm>
        </p:spPr>
        <p:txBody>
          <a:bodyPr/>
          <a:lstStyle/>
          <a:p>
            <a:pPr marL="0" algn="ctr">
              <a:spcBef>
                <a:spcPts val="0"/>
              </a:spcBef>
            </a:pPr>
            <a:r>
              <a:rPr lang="en-US" sz="2800" b="1" dirty="0">
                <a:solidFill>
                  <a:schemeClr val="accent6">
                    <a:lumMod val="50000"/>
                  </a:schemeClr>
                </a:solidFill>
                <a:latin typeface="Arial" pitchFamily="34" charset="0"/>
                <a:cs typeface="Traditional Arabic" panose="02020603050405020304" pitchFamily="18" charset="-78"/>
              </a:rPr>
              <a:t>What is geography </a:t>
            </a:r>
            <a:r>
              <a:rPr lang="en-US" sz="2800" b="1" dirty="0" smtClean="0">
                <a:solidFill>
                  <a:schemeClr val="accent6">
                    <a:lumMod val="50000"/>
                  </a:schemeClr>
                </a:solidFill>
                <a:latin typeface="Arial" pitchFamily="34" charset="0"/>
                <a:cs typeface="Traditional Arabic" panose="02020603050405020304" pitchFamily="18" charset="-78"/>
              </a:rPr>
              <a:t>?</a:t>
            </a:r>
            <a:endParaRPr lang="ar-TN" sz="2800" b="1" dirty="0" smtClean="0">
              <a:solidFill>
                <a:schemeClr val="accent6">
                  <a:lumMod val="50000"/>
                </a:schemeClr>
              </a:solidFill>
              <a:latin typeface="Arial" pitchFamily="34" charset="0"/>
              <a:cs typeface="Traditional Arabic" panose="02020603050405020304" pitchFamily="18" charset="-78"/>
            </a:endParaRPr>
          </a:p>
          <a:p>
            <a:pPr marL="0" algn="ctr">
              <a:spcBef>
                <a:spcPts val="0"/>
              </a:spcBef>
            </a:pPr>
            <a:r>
              <a:rPr lang="ar-TN" sz="2800" b="1" dirty="0">
                <a:solidFill>
                  <a:schemeClr val="accent6">
                    <a:lumMod val="50000"/>
                  </a:schemeClr>
                </a:solidFill>
                <a:latin typeface="Arial" pitchFamily="34" charset="0"/>
                <a:cs typeface="Traditional Arabic" panose="02020603050405020304" pitchFamily="18" charset="-78"/>
              </a:rPr>
              <a:t>ما هي الجغرافيا؟</a:t>
            </a:r>
            <a:endParaRPr lang="en-US" sz="2800" b="1" dirty="0">
              <a:solidFill>
                <a:schemeClr val="accent6">
                  <a:lumMod val="50000"/>
                </a:schemeClr>
              </a:solidFill>
              <a:latin typeface="Arial" pitchFamily="34" charset="0"/>
              <a:cs typeface="Traditional Arabic" panose="02020603050405020304" pitchFamily="18" charset="-78"/>
            </a:endParaRPr>
          </a:p>
          <a:p>
            <a:pPr marL="0" algn="l">
              <a:spcBef>
                <a:spcPts val="0"/>
              </a:spcBef>
            </a:pPr>
            <a:endParaRPr lang="en-US" sz="2800" b="1" dirty="0">
              <a:solidFill>
                <a:schemeClr val="accent6">
                  <a:lumMod val="25000"/>
                </a:schemeClr>
              </a:solidFill>
              <a:latin typeface="Arial" pitchFamily="34" charset="0"/>
              <a:cs typeface="Traditional Arabic" panose="02020603050405020304" pitchFamily="18" charset="-78"/>
            </a:endParaRPr>
          </a:p>
        </p:txBody>
      </p:sp>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Tableau 5"/>
          <p:cNvGraphicFramePr>
            <a:graphicFrameLocks noGrp="1"/>
          </p:cNvGraphicFramePr>
          <p:nvPr>
            <p:extLst>
              <p:ext uri="{D42A27DB-BD31-4B8C-83A1-F6EECF244321}">
                <p14:modId xmlns:p14="http://schemas.microsoft.com/office/powerpoint/2010/main" val="2320292933"/>
              </p:ext>
            </p:extLst>
          </p:nvPr>
        </p:nvGraphicFramePr>
        <p:xfrm>
          <a:off x="553765" y="2132856"/>
          <a:ext cx="8496846" cy="3384376"/>
        </p:xfrm>
        <a:graphic>
          <a:graphicData uri="http://schemas.openxmlformats.org/drawingml/2006/table">
            <a:tbl>
              <a:tblPr firstRow="1" bandRow="1">
                <a:tableStyleId>{5C22544A-7EE6-4342-B048-85BDC9FD1C3A}</a:tableStyleId>
              </a:tblPr>
              <a:tblGrid>
                <a:gridCol w="4634643"/>
                <a:gridCol w="3862203"/>
              </a:tblGrid>
              <a:tr h="33843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600" b="1" dirty="0" smtClean="0">
                          <a:solidFill>
                            <a:srgbClr val="00B050"/>
                          </a:solidFill>
                          <a:latin typeface="Arial" pitchFamily="34" charset="0"/>
                          <a:cs typeface="Traditional Arabic" panose="02020603050405020304" pitchFamily="18" charset="-78"/>
                        </a:rPr>
                        <a:t>Geography</a:t>
                      </a:r>
                      <a:r>
                        <a:rPr lang="en-US" sz="2600" b="1" dirty="0" smtClean="0">
                          <a:solidFill>
                            <a:schemeClr val="accent6">
                              <a:lumMod val="25000"/>
                            </a:schemeClr>
                          </a:solidFill>
                          <a:latin typeface="Arial" pitchFamily="34" charset="0"/>
                          <a:cs typeface="Traditional Arabic" panose="02020603050405020304" pitchFamily="18" charset="-78"/>
                        </a:rPr>
                        <a:t> is the study of the world, how it works, and how people use and change the world as they live in it. The word geography comes from the Greek words</a:t>
                      </a:r>
                      <a:r>
                        <a:rPr lang="fr-FR" sz="2600" b="1" dirty="0" smtClean="0">
                          <a:solidFill>
                            <a:schemeClr val="accent6">
                              <a:lumMod val="25000"/>
                            </a:schemeClr>
                          </a:solidFill>
                          <a:latin typeface="Arial" pitchFamily="34" charset="0"/>
                          <a:cs typeface="Traditional Arabic" panose="02020603050405020304" pitchFamily="18" charset="-78"/>
                        </a:rPr>
                        <a:t>:</a:t>
                      </a:r>
                      <a:r>
                        <a:rPr lang="en-US" sz="2600" b="1" dirty="0" smtClean="0">
                          <a:solidFill>
                            <a:schemeClr val="accent6">
                              <a:lumMod val="25000"/>
                            </a:schemeClr>
                          </a:solidFill>
                          <a:latin typeface="Arial" pitchFamily="34" charset="0"/>
                          <a:cs typeface="Traditional Arabic" panose="02020603050405020304" pitchFamily="18" charset="-78"/>
                        </a:rPr>
                        <a:t> geo, meaning  </a:t>
                      </a:r>
                      <a:r>
                        <a:rPr lang="en-US" sz="2600" b="1" dirty="0" smtClean="0">
                          <a:solidFill>
                            <a:srgbClr val="339966"/>
                          </a:solidFill>
                          <a:latin typeface="Arial" pitchFamily="34" charset="0"/>
                          <a:cs typeface="Traditional Arabic" panose="02020603050405020304" pitchFamily="18" charset="-78"/>
                        </a:rPr>
                        <a:t>Earth</a:t>
                      </a:r>
                      <a:r>
                        <a:rPr lang="en-US" sz="2600" b="1" dirty="0" smtClean="0">
                          <a:solidFill>
                            <a:schemeClr val="accent6">
                              <a:lumMod val="25000"/>
                            </a:schemeClr>
                          </a:solidFill>
                          <a:latin typeface="Arial" pitchFamily="34" charset="0"/>
                          <a:cs typeface="Traditional Arabic" panose="02020603050405020304" pitchFamily="18" charset="-78"/>
                        </a:rPr>
                        <a:t>, and graph, meaning writing.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TN" sz="3000" b="1" dirty="0" smtClean="0">
                          <a:solidFill>
                            <a:srgbClr val="00B050"/>
                          </a:solidFill>
                          <a:latin typeface="Arial" pitchFamily="34" charset="0"/>
                          <a:cs typeface="Traditional Arabic" panose="02020603050405020304" pitchFamily="18" charset="-78"/>
                        </a:rPr>
                        <a:t>الجغرافيا</a:t>
                      </a:r>
                      <a:r>
                        <a:rPr lang="ar-TN" sz="3000" b="1" dirty="0" smtClean="0">
                          <a:solidFill>
                            <a:schemeClr val="accent6">
                              <a:lumMod val="25000"/>
                            </a:schemeClr>
                          </a:solidFill>
                          <a:latin typeface="Arial" pitchFamily="34" charset="0"/>
                          <a:cs typeface="Traditional Arabic" panose="02020603050405020304" pitchFamily="18" charset="-78"/>
                        </a:rPr>
                        <a:t> هي دراسة العالم، وكيفية اشتغاله، و كيف يمكن للبشر استخدام وتغيير العالم  الذي يعيشون فيه. و الجغرافيا كلمة يونانية : «</a:t>
                      </a:r>
                      <a:r>
                        <a:rPr lang="ar-TN" sz="3000" b="1" dirty="0" err="1" smtClean="0">
                          <a:solidFill>
                            <a:schemeClr val="accent6">
                              <a:lumMod val="25000"/>
                            </a:schemeClr>
                          </a:solidFill>
                          <a:latin typeface="Arial" pitchFamily="34" charset="0"/>
                          <a:cs typeface="Traditional Arabic" panose="02020603050405020304" pitchFamily="18" charset="-78"/>
                        </a:rPr>
                        <a:t>فجيو</a:t>
                      </a:r>
                      <a:r>
                        <a:rPr lang="ar-TN" sz="3000" b="1" dirty="0" smtClean="0">
                          <a:solidFill>
                            <a:schemeClr val="accent6">
                              <a:lumMod val="25000"/>
                            </a:schemeClr>
                          </a:solidFill>
                          <a:latin typeface="Arial" pitchFamily="34" charset="0"/>
                          <a:cs typeface="Traditional Arabic" panose="02020603050405020304" pitchFamily="18" charset="-78"/>
                        </a:rPr>
                        <a:t>» تعني </a:t>
                      </a:r>
                      <a:r>
                        <a:rPr lang="ar-TN" sz="3000" b="1" dirty="0" smtClean="0">
                          <a:solidFill>
                            <a:srgbClr val="339966"/>
                          </a:solidFill>
                          <a:latin typeface="Arial" pitchFamily="34" charset="0"/>
                          <a:cs typeface="Traditional Arabic" panose="02020603050405020304" pitchFamily="18" charset="-78"/>
                        </a:rPr>
                        <a:t>الأرض</a:t>
                      </a:r>
                      <a:r>
                        <a:rPr lang="ar-TN" sz="3000" b="1" dirty="0" smtClean="0">
                          <a:solidFill>
                            <a:schemeClr val="accent6">
                              <a:lumMod val="25000"/>
                            </a:schemeClr>
                          </a:solidFill>
                          <a:latin typeface="Arial" pitchFamily="34" charset="0"/>
                          <a:cs typeface="Traditional Arabic" panose="02020603050405020304" pitchFamily="18" charset="-78"/>
                        </a:rPr>
                        <a:t>، و «جراف» تعني الكتابة.</a:t>
                      </a:r>
                      <a:endParaRPr lang="fr-FR" sz="3000" b="1" dirty="0" smtClean="0">
                        <a:solidFill>
                          <a:schemeClr val="accent6">
                            <a:lumMod val="25000"/>
                          </a:schemeClr>
                        </a:solidFill>
                        <a:latin typeface="Arial" pitchFamily="34" charset="0"/>
                        <a:cs typeface="Traditional Arabic" panose="02020603050405020304" pitchFamily="18" charset="-78"/>
                      </a:endParaRPr>
                    </a:p>
                    <a:p>
                      <a:endParaRPr lang="fr-FR"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800778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4" name="Title 1"/>
          <p:cNvSpPr txBox="1">
            <a:spLocks/>
          </p:cNvSpPr>
          <p:nvPr/>
        </p:nvSpPr>
        <p:spPr>
          <a:xfrm>
            <a:off x="488504" y="90872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l"/>
            <a:r>
              <a:rPr lang="en-US" sz="2800" dirty="0">
                <a:solidFill>
                  <a:schemeClr val="accent6">
                    <a:lumMod val="50000"/>
                  </a:schemeClr>
                </a:solidFill>
                <a:latin typeface="Arial" pitchFamily="34" charset="0"/>
                <a:ea typeface="+mn-ea"/>
                <a:cs typeface="Traditional Arabic" panose="02020603050405020304" pitchFamily="18" charset="-78"/>
              </a:rPr>
              <a:t>Geography explores many important questions</a:t>
            </a:r>
          </a:p>
          <a:p>
            <a:pPr algn="l"/>
            <a:r>
              <a:rPr lang="en-US" sz="2800" dirty="0">
                <a:solidFill>
                  <a:schemeClr val="accent6">
                    <a:lumMod val="50000"/>
                  </a:schemeClr>
                </a:solidFill>
                <a:latin typeface="Arial" pitchFamily="34" charset="0"/>
                <a:ea typeface="+mn-ea"/>
                <a:cs typeface="Traditional Arabic" panose="02020603050405020304" pitchFamily="18" charset="-78"/>
              </a:rPr>
              <a:t>about </a:t>
            </a:r>
            <a:r>
              <a:rPr lang="en-US" sz="2800" dirty="0" smtClean="0">
                <a:solidFill>
                  <a:schemeClr val="accent6">
                    <a:lumMod val="50000"/>
                  </a:schemeClr>
                </a:solidFill>
                <a:latin typeface="Arial" pitchFamily="34" charset="0"/>
                <a:ea typeface="+mn-ea"/>
                <a:cs typeface="Traditional Arabic" panose="02020603050405020304" pitchFamily="18" charset="-78"/>
              </a:rPr>
              <a:t>“where” </a:t>
            </a:r>
            <a:r>
              <a:rPr lang="en-US" sz="2800" dirty="0">
                <a:solidFill>
                  <a:schemeClr val="accent6">
                    <a:lumMod val="50000"/>
                  </a:schemeClr>
                </a:solidFill>
                <a:latin typeface="Arial" pitchFamily="34" charset="0"/>
                <a:ea typeface="+mn-ea"/>
                <a:cs typeface="Traditional Arabic" panose="02020603050405020304" pitchFamily="18" charset="-78"/>
              </a:rPr>
              <a:t>and </a:t>
            </a:r>
            <a:r>
              <a:rPr lang="en-US" sz="2800" dirty="0" smtClean="0">
                <a:solidFill>
                  <a:schemeClr val="accent6">
                    <a:lumMod val="50000"/>
                  </a:schemeClr>
                </a:solidFill>
                <a:latin typeface="Arial" pitchFamily="34" charset="0"/>
                <a:ea typeface="+mn-ea"/>
                <a:cs typeface="Traditional Arabic" panose="02020603050405020304" pitchFamily="18" charset="-78"/>
              </a:rPr>
              <a:t>“how” </a:t>
            </a:r>
            <a:r>
              <a:rPr lang="en-US" sz="2800" dirty="0">
                <a:solidFill>
                  <a:schemeClr val="accent6">
                    <a:lumMod val="50000"/>
                  </a:schemeClr>
                </a:solidFill>
                <a:latin typeface="Arial" pitchFamily="34" charset="0"/>
                <a:ea typeface="+mn-ea"/>
                <a:cs typeface="Traditional Arabic" panose="02020603050405020304" pitchFamily="18" charset="-78"/>
              </a:rPr>
              <a:t>we live, including : </a:t>
            </a:r>
            <a:endParaRPr lang="ar-TN" sz="2800" dirty="0" smtClean="0">
              <a:solidFill>
                <a:schemeClr val="accent6">
                  <a:lumMod val="50000"/>
                </a:schemeClr>
              </a:solidFill>
              <a:latin typeface="Arial" pitchFamily="34" charset="0"/>
              <a:ea typeface="+mn-ea"/>
              <a:cs typeface="Traditional Arabic" panose="02020603050405020304" pitchFamily="18" charset="-78"/>
            </a:endParaRPr>
          </a:p>
          <a:p>
            <a:pPr algn="ctr"/>
            <a:r>
              <a:rPr lang="ar-TN" sz="2800" dirty="0">
                <a:solidFill>
                  <a:schemeClr val="accent6">
                    <a:lumMod val="25000"/>
                  </a:schemeClr>
                </a:solidFill>
                <a:latin typeface="Arial" pitchFamily="34" charset="0"/>
                <a:cs typeface="Traditional Arabic" panose="02020603050405020304" pitchFamily="18" charset="-78"/>
              </a:rPr>
              <a:t>تطرح الجغرافيا العديد من الأسئلة الهامة حول «أين» و «كيف»  نعيش، بما في ذلك:</a:t>
            </a:r>
          </a:p>
          <a:p>
            <a:pPr algn="l"/>
            <a:endParaRPr lang="ar-TN" sz="2800" dirty="0" smtClean="0">
              <a:solidFill>
                <a:schemeClr val="accent6">
                  <a:lumMod val="50000"/>
                </a:schemeClr>
              </a:solidFill>
              <a:latin typeface="Arial" pitchFamily="34" charset="0"/>
              <a:ea typeface="+mn-ea"/>
              <a:cs typeface="Traditional Arabic" panose="02020603050405020304" pitchFamily="18" charset="-78"/>
            </a:endParaRPr>
          </a:p>
          <a:p>
            <a:pPr algn="l"/>
            <a:endParaRPr lang="en-US" sz="2800" dirty="0">
              <a:solidFill>
                <a:schemeClr val="accent6">
                  <a:lumMod val="50000"/>
                </a:schemeClr>
              </a:solidFill>
              <a:latin typeface="Arial" pitchFamily="34" charset="0"/>
              <a:ea typeface="+mn-ea"/>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8" name="Espace réservé du contenu 3"/>
          <p:cNvGraphicFramePr>
            <a:graphicFrameLocks noGrp="1"/>
          </p:cNvGraphicFramePr>
          <p:nvPr>
            <p:ph idx="1"/>
            <p:extLst>
              <p:ext uri="{D42A27DB-BD31-4B8C-83A1-F6EECF244321}">
                <p14:modId xmlns:p14="http://schemas.microsoft.com/office/powerpoint/2010/main" val="249544277"/>
              </p:ext>
            </p:extLst>
          </p:nvPr>
        </p:nvGraphicFramePr>
        <p:xfrm>
          <a:off x="488504" y="2276872"/>
          <a:ext cx="8915400" cy="3758731"/>
        </p:xfrm>
        <a:graphic>
          <a:graphicData uri="http://schemas.openxmlformats.org/drawingml/2006/table">
            <a:tbl>
              <a:tblPr firstRow="1" bandRow="1">
                <a:tableStyleId>{5C22544A-7EE6-4342-B048-85BDC9FD1C3A}</a:tableStyleId>
              </a:tblPr>
              <a:tblGrid>
                <a:gridCol w="4457700"/>
                <a:gridCol w="4457700"/>
              </a:tblGrid>
              <a:tr h="435838">
                <a:tc>
                  <a:txBody>
                    <a:bodyPr/>
                    <a:lstStyle/>
                    <a:p>
                      <a:r>
                        <a:rPr kumimoji="0" lang="fr-FR" sz="2400" b="1" i="0" u="none" strike="noStrike" kern="1200" cap="none" spc="0" normalizeH="0" baseline="0" dirty="0" smtClean="0">
                          <a:ln>
                            <a:noFill/>
                          </a:ln>
                          <a:solidFill>
                            <a:srgbClr val="E8B7B7">
                              <a:lumMod val="25000"/>
                            </a:srgbClr>
                          </a:solidFill>
                          <a:effectLst/>
                          <a:uLnTx/>
                          <a:uFillTx/>
                          <a:latin typeface="Arial" pitchFamily="34" charset="0"/>
                          <a:ea typeface="+mn-ea"/>
                          <a:cs typeface="Traditional Arabic" panose="02020603050405020304" pitchFamily="18" charset="-78"/>
                        </a:rPr>
                        <a:t>1- </a:t>
                      </a:r>
                      <a:r>
                        <a:rPr kumimoji="0" lang="fr-FR" sz="2400" b="1" i="0" u="none" strike="noStrike" kern="1200" cap="none" spc="0" normalizeH="0" baseline="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What</a:t>
                      </a:r>
                      <a:r>
                        <a:rPr kumimoji="0" lang="fr-FR" sz="2400" b="1" i="0" u="none" strike="noStrike" kern="1200" cap="none" spc="0" normalizeH="0" baseline="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400" b="1" i="0" u="none" strike="noStrike" kern="1200" cap="none" spc="0" normalizeH="0" baseline="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is</a:t>
                      </a:r>
                      <a:r>
                        <a:rPr kumimoji="0" lang="fr-FR" sz="2400" b="1" i="0" u="none" strike="noStrike" kern="1200" cap="none" spc="0" normalizeH="0" baseline="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400" b="1" i="0" u="none" strike="noStrike" kern="1200" cap="none" spc="0" normalizeH="0" baseline="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Earth</a:t>
                      </a:r>
                      <a:r>
                        <a:rPr kumimoji="0" lang="fr-FR" sz="2400" b="1" i="0" u="none" strike="noStrike" kern="1200" cap="none" spc="0" normalizeH="0" baseline="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endParaRPr kumimoji="0" lang="fr-FR" sz="2400" b="1" i="0" u="none" strike="noStrike" kern="1200" cap="none" spc="0" normalizeH="0" baseline="0" dirty="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ما هي الأرض ؟</a:t>
                      </a:r>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84509">
                <a:tc>
                  <a:txBody>
                    <a:bodyPr/>
                    <a:lstStyle/>
                    <a:p>
                      <a:pPr marL="342900" marR="0" lvl="0" indent="-34290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2- Where are things located on the Earth ?</a:t>
                      </a:r>
                      <a:endParaRPr kumimoji="0" lang="ar-TN"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أين توجد الأشياء على الأرض؟</a:t>
                      </a:r>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46011">
                <a:tc>
                  <a:txBody>
                    <a:bodyPr/>
                    <a:lstStyle/>
                    <a:p>
                      <a:pPr marL="342900" marR="0" lvl="0" indent="-34290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3- Why is one place different from another ?</a:t>
                      </a:r>
                      <a:endParaRPr kumimoji="0" lang="ar-TN"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لماذا يختلف أي مكان ما عن مكان اخر؟</a:t>
                      </a:r>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46011">
                <a:tc>
                  <a:txBody>
                    <a:bodyPr/>
                    <a:lstStyle/>
                    <a:p>
                      <a:pPr marL="342900" marR="0" lvl="0" indent="-34290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4- How do people and places influence one another?</a:t>
                      </a:r>
                      <a:endParaRPr kumimoji="0" lang="ar-TN"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كيف يؤثر البشر والأمكنة على بعضهم البعض؟</a:t>
                      </a:r>
                      <a:endPar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9204286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itle 1"/>
          <p:cNvSpPr txBox="1">
            <a:spLocks/>
          </p:cNvSpPr>
          <p:nvPr/>
        </p:nvSpPr>
        <p:spPr>
          <a:xfrm>
            <a:off x="481480" y="944024"/>
            <a:ext cx="8915400" cy="4789231"/>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l"/>
            <a:r>
              <a:rPr lang="en-US" sz="2800" dirty="0">
                <a:solidFill>
                  <a:schemeClr val="accent6">
                    <a:lumMod val="50000"/>
                  </a:schemeClr>
                </a:solidFill>
                <a:latin typeface="Arial" pitchFamily="34" charset="0"/>
                <a:ea typeface="+mn-ea"/>
                <a:cs typeface="Traditional Arabic" panose="02020603050405020304" pitchFamily="18" charset="-78"/>
              </a:rPr>
              <a:t>The five themes of geography </a:t>
            </a:r>
          </a:p>
          <a:p>
            <a:pPr algn="l"/>
            <a:r>
              <a:rPr lang="en-US" sz="2000" dirty="0">
                <a:solidFill>
                  <a:schemeClr val="accent6">
                    <a:lumMod val="50000"/>
                  </a:schemeClr>
                </a:solidFill>
                <a:latin typeface="Arial" pitchFamily="34" charset="0"/>
                <a:ea typeface="+mn-ea"/>
                <a:cs typeface="Traditional Arabic" panose="02020603050405020304" pitchFamily="18" charset="-78"/>
              </a:rPr>
              <a:t>Geographical thinking centers around five basic ideas, or themes</a:t>
            </a:r>
            <a:r>
              <a:rPr lang="en-US" sz="2000" dirty="0" smtClean="0">
                <a:solidFill>
                  <a:schemeClr val="accent6">
                    <a:lumMod val="50000"/>
                  </a:schemeClr>
                </a:solidFill>
                <a:latin typeface="Arial" pitchFamily="34" charset="0"/>
                <a:ea typeface="+mn-ea"/>
                <a:cs typeface="Traditional Arabic" panose="02020603050405020304" pitchFamily="18" charset="-78"/>
              </a:rPr>
              <a:t>.</a:t>
            </a:r>
          </a:p>
          <a:p>
            <a:pPr algn="l"/>
            <a:endParaRPr lang="ar-TN" sz="2000" dirty="0" smtClean="0">
              <a:solidFill>
                <a:schemeClr val="accent6">
                  <a:lumMod val="50000"/>
                </a:schemeClr>
              </a:solidFill>
              <a:latin typeface="Arial" pitchFamily="34" charset="0"/>
              <a:ea typeface="+mn-ea"/>
              <a:cs typeface="Traditional Arabic" panose="02020603050405020304" pitchFamily="18" charset="-78"/>
            </a:endParaRPr>
          </a:p>
          <a:p>
            <a:pPr>
              <a:spcBef>
                <a:spcPct val="50000"/>
              </a:spcBef>
            </a:pPr>
            <a:r>
              <a:rPr lang="ar-TN" altLang="en-US" sz="4400" dirty="0">
                <a:solidFill>
                  <a:schemeClr val="accent6">
                    <a:lumMod val="50000"/>
                  </a:schemeClr>
                </a:solidFill>
                <a:latin typeface="Arial" pitchFamily="34" charset="0"/>
                <a:cs typeface="Arial" pitchFamily="34" charset="0"/>
              </a:rPr>
              <a:t>مواضيع الجغرافيا الخمسة </a:t>
            </a:r>
            <a:r>
              <a:rPr lang="en-US" altLang="en-US" sz="4400" dirty="0">
                <a:solidFill>
                  <a:schemeClr val="accent6">
                    <a:lumMod val="50000"/>
                  </a:schemeClr>
                </a:solidFill>
                <a:latin typeface="Arial" pitchFamily="34" charset="0"/>
                <a:cs typeface="Arial" pitchFamily="34" charset="0"/>
              </a:rPr>
              <a:t> </a:t>
            </a:r>
          </a:p>
          <a:p>
            <a:pPr algn="just" rtl="1"/>
            <a:endParaRPr lang="ar-TN" sz="2000" dirty="0" smtClean="0">
              <a:solidFill>
                <a:schemeClr val="accent6">
                  <a:lumMod val="50000"/>
                </a:schemeClr>
              </a:solidFill>
              <a:latin typeface="Arial" pitchFamily="34" charset="0"/>
              <a:cs typeface="Traditional Arabic" panose="02020603050405020304" pitchFamily="18" charset="-78"/>
            </a:endParaRPr>
          </a:p>
          <a:p>
            <a:pPr algn="just" rtl="1"/>
            <a:r>
              <a:rPr lang="ar-TN" sz="2800" dirty="0" smtClean="0">
                <a:solidFill>
                  <a:schemeClr val="accent6">
                    <a:lumMod val="50000"/>
                  </a:schemeClr>
                </a:solidFill>
                <a:latin typeface="Arial" pitchFamily="34" charset="0"/>
                <a:cs typeface="Traditional Arabic" panose="02020603050405020304" pitchFamily="18" charset="-78"/>
              </a:rPr>
              <a:t>تتمحور </a:t>
            </a:r>
            <a:r>
              <a:rPr lang="ar-TN" sz="2800" dirty="0">
                <a:solidFill>
                  <a:schemeClr val="accent6">
                    <a:lumMod val="50000"/>
                  </a:schemeClr>
                </a:solidFill>
                <a:latin typeface="Arial" pitchFamily="34" charset="0"/>
                <a:cs typeface="Traditional Arabic" panose="02020603050405020304" pitchFamily="18" charset="-78"/>
              </a:rPr>
              <a:t>مراكز الاهتمام في الجغرافيا حول خمس أفكار أو مواضيع </a:t>
            </a:r>
            <a:r>
              <a:rPr lang="ar-TN" sz="2800" dirty="0" smtClean="0">
                <a:solidFill>
                  <a:schemeClr val="accent6">
                    <a:lumMod val="50000"/>
                  </a:schemeClr>
                </a:solidFill>
                <a:latin typeface="Arial" pitchFamily="34" charset="0"/>
                <a:cs typeface="Traditional Arabic" panose="02020603050405020304" pitchFamily="18" charset="-78"/>
              </a:rPr>
              <a:t>أساسية</a:t>
            </a:r>
            <a:r>
              <a:rPr lang="ar-TN" sz="2800" dirty="0">
                <a:solidFill>
                  <a:schemeClr val="accent6">
                    <a:lumMod val="50000"/>
                  </a:schemeClr>
                </a:solidFill>
                <a:latin typeface="Arial" pitchFamily="34" charset="0"/>
                <a:cs typeface="Traditional Arabic" panose="02020603050405020304" pitchFamily="18" charset="-78"/>
              </a:rPr>
              <a:t>.</a:t>
            </a:r>
            <a:r>
              <a:rPr lang="ar-TN" sz="2800" dirty="0" smtClean="0">
                <a:solidFill>
                  <a:schemeClr val="accent6">
                    <a:lumMod val="50000"/>
                  </a:schemeClr>
                </a:solidFill>
                <a:latin typeface="Arial" pitchFamily="34" charset="0"/>
                <a:cs typeface="Traditional Arabic" panose="02020603050405020304" pitchFamily="18" charset="-78"/>
              </a:rPr>
              <a:t> </a:t>
            </a:r>
            <a:endParaRPr lang="ar-TN" sz="2800" dirty="0">
              <a:solidFill>
                <a:schemeClr val="accent6">
                  <a:lumMod val="50000"/>
                </a:schemeClr>
              </a:solidFill>
              <a:latin typeface="Arial" pitchFamily="34" charset="0"/>
              <a:cs typeface="Traditional Arabic" panose="02020603050405020304" pitchFamily="18" charset="-78"/>
            </a:endParaRPr>
          </a:p>
          <a:p>
            <a:pPr algn="l"/>
            <a:endParaRPr lang="en-US" sz="2000" dirty="0">
              <a:solidFill>
                <a:schemeClr val="accent6">
                  <a:lumMod val="50000"/>
                </a:schemeClr>
              </a:solidFill>
              <a:latin typeface="Arial" pitchFamily="34" charset="0"/>
              <a:ea typeface="+mn-ea"/>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spTree>
    <p:extLst>
      <p:ext uri="{BB962C8B-B14F-4D97-AF65-F5344CB8AC3E}">
        <p14:creationId xmlns:p14="http://schemas.microsoft.com/office/powerpoint/2010/main" val="951466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graphicFrame>
        <p:nvGraphicFramePr>
          <p:cNvPr id="5" name="Tableau 4"/>
          <p:cNvGraphicFramePr>
            <a:graphicFrameLocks noGrp="1"/>
          </p:cNvGraphicFramePr>
          <p:nvPr>
            <p:extLst>
              <p:ext uri="{D42A27DB-BD31-4B8C-83A1-F6EECF244321}">
                <p14:modId xmlns:p14="http://schemas.microsoft.com/office/powerpoint/2010/main" val="1417098650"/>
              </p:ext>
            </p:extLst>
          </p:nvPr>
        </p:nvGraphicFramePr>
        <p:xfrm>
          <a:off x="632520" y="1130424"/>
          <a:ext cx="8784976" cy="4480560"/>
        </p:xfrm>
        <a:graphic>
          <a:graphicData uri="http://schemas.openxmlformats.org/drawingml/2006/table">
            <a:tbl>
              <a:tblPr firstRow="1" bandRow="1">
                <a:tableStyleId>{5C22544A-7EE6-4342-B048-85BDC9FD1C3A}</a:tableStyleId>
              </a:tblPr>
              <a:tblGrid>
                <a:gridCol w="5256584"/>
                <a:gridCol w="3528392"/>
              </a:tblGrid>
              <a:tr h="4458816">
                <a:tc>
                  <a:txBody>
                    <a:bodyPr/>
                    <a:lstStyle/>
                    <a:p>
                      <a:pPr marL="0" algn="ctr">
                        <a:spcBef>
                          <a:spcPts val="0"/>
                        </a:spcBef>
                      </a:pPr>
                      <a:r>
                        <a:rPr lang="en-US" sz="2300" b="1" dirty="0" smtClean="0">
                          <a:solidFill>
                            <a:srgbClr val="0070C0"/>
                          </a:solidFill>
                          <a:latin typeface="Arial" pitchFamily="34" charset="0"/>
                          <a:cs typeface="Traditional Arabic" panose="02020603050405020304" pitchFamily="18" charset="-78"/>
                        </a:rPr>
                        <a:t>Place </a:t>
                      </a:r>
                    </a:p>
                    <a:p>
                      <a:pPr marL="0" algn="l">
                        <a:spcBef>
                          <a:spcPts val="0"/>
                        </a:spcBef>
                      </a:pPr>
                      <a:r>
                        <a:rPr lang="en-US" sz="2300" b="1" dirty="0" smtClean="0">
                          <a:solidFill>
                            <a:schemeClr val="accent6">
                              <a:lumMod val="25000"/>
                            </a:schemeClr>
                          </a:solidFill>
                          <a:latin typeface="Arial" pitchFamily="34" charset="0"/>
                          <a:cs typeface="Traditional Arabic" panose="02020603050405020304" pitchFamily="18" charset="-78"/>
                        </a:rPr>
                        <a:t>When a geographer says place, he or she is talking about </a:t>
                      </a:r>
                      <a:r>
                        <a:rPr lang="en-US" sz="2300" b="1" dirty="0" smtClean="0">
                          <a:solidFill>
                            <a:srgbClr val="00B050"/>
                          </a:solidFill>
                          <a:latin typeface="Arial" pitchFamily="34" charset="0"/>
                          <a:cs typeface="Traditional Arabic" panose="02020603050405020304" pitchFamily="18" charset="-78"/>
                        </a:rPr>
                        <a:t>physical</a:t>
                      </a:r>
                      <a:r>
                        <a:rPr lang="en-US" sz="2300" b="1" dirty="0" smtClean="0">
                          <a:solidFill>
                            <a:schemeClr val="accent6">
                              <a:lumMod val="25000"/>
                            </a:schemeClr>
                          </a:solidFill>
                          <a:latin typeface="Arial" pitchFamily="34" charset="0"/>
                          <a:cs typeface="Traditional Arabic" panose="02020603050405020304" pitchFamily="18" charset="-78"/>
                        </a:rPr>
                        <a:t> and </a:t>
                      </a:r>
                      <a:r>
                        <a:rPr lang="en-US" sz="2300" b="1" dirty="0" smtClean="0">
                          <a:solidFill>
                            <a:srgbClr val="00B050"/>
                          </a:solidFill>
                          <a:latin typeface="Arial" pitchFamily="34" charset="0"/>
                          <a:cs typeface="Traditional Arabic" panose="02020603050405020304" pitchFamily="18" charset="-78"/>
                        </a:rPr>
                        <a:t>human</a:t>
                      </a:r>
                      <a:r>
                        <a:rPr lang="en-US" sz="2300" b="1" dirty="0" smtClean="0">
                          <a:solidFill>
                            <a:schemeClr val="accent6">
                              <a:lumMod val="25000"/>
                            </a:schemeClr>
                          </a:solidFill>
                          <a:latin typeface="Arial" pitchFamily="34" charset="0"/>
                          <a:cs typeface="Traditional Arabic" panose="02020603050405020304" pitchFamily="18" charset="-78"/>
                        </a:rPr>
                        <a:t> characteristics. Physical characteristics are the shapes of landforms and bodies of water, climate, soil, and plant and animal life. Human characteristics include the number of people living in a certain place, how close together they live, social traits, cultural traditions, and political institutions.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ar-TN" sz="2800" b="1" dirty="0" smtClean="0">
                          <a:solidFill>
                            <a:srgbClr val="0070C0"/>
                          </a:solidFill>
                          <a:latin typeface="Arial" pitchFamily="34" charset="0"/>
                          <a:cs typeface="Traditional Arabic" panose="02020603050405020304" pitchFamily="18" charset="-78"/>
                        </a:rPr>
                        <a:t>المكان</a:t>
                      </a:r>
                      <a:endParaRPr lang="ar-TN" sz="2800" b="1" dirty="0" smtClean="0">
                        <a:solidFill>
                          <a:schemeClr val="accent6">
                            <a:lumMod val="25000"/>
                          </a:schemeClr>
                        </a:solidFill>
                        <a:latin typeface="Arial" pitchFamily="34" charset="0"/>
                        <a:cs typeface="Traditional Arabic" panose="02020603050405020304" pitchFamily="18" charset="-78"/>
                      </a:endParaRPr>
                    </a:p>
                    <a:p>
                      <a:pPr algn="just" rtl="1"/>
                      <a:r>
                        <a:rPr lang="ar-TN" sz="2600" b="1" dirty="0" smtClean="0">
                          <a:solidFill>
                            <a:schemeClr val="accent6">
                              <a:lumMod val="25000"/>
                            </a:schemeClr>
                          </a:solidFill>
                          <a:latin typeface="Arial" pitchFamily="34" charset="0"/>
                          <a:cs typeface="Traditional Arabic" panose="02020603050405020304" pitchFamily="18" charset="-78"/>
                        </a:rPr>
                        <a:t>عندما يتكلم الجغرافي عن المكان، فهو يتحدث عن الخصائص </a:t>
                      </a:r>
                      <a:r>
                        <a:rPr lang="ar-TN" sz="2600" b="1" dirty="0" smtClean="0">
                          <a:solidFill>
                            <a:srgbClr val="00B050"/>
                          </a:solidFill>
                          <a:latin typeface="Arial" pitchFamily="34" charset="0"/>
                          <a:cs typeface="Traditional Arabic" panose="02020603050405020304" pitchFamily="18" charset="-78"/>
                        </a:rPr>
                        <a:t>الطبيعية</a:t>
                      </a:r>
                      <a:r>
                        <a:rPr lang="ar-TN" sz="2600" b="1" dirty="0" smtClean="0">
                          <a:solidFill>
                            <a:schemeClr val="accent6">
                              <a:lumMod val="25000"/>
                            </a:schemeClr>
                          </a:solidFill>
                          <a:latin typeface="Arial" pitchFamily="34" charset="0"/>
                          <a:cs typeface="Traditional Arabic" panose="02020603050405020304" pitchFamily="18" charset="-78"/>
                        </a:rPr>
                        <a:t> و</a:t>
                      </a:r>
                      <a:r>
                        <a:rPr lang="ar-TN" sz="2600" b="1" dirty="0" smtClean="0">
                          <a:solidFill>
                            <a:srgbClr val="00B050"/>
                          </a:solidFill>
                          <a:latin typeface="Arial" pitchFamily="34" charset="0"/>
                          <a:cs typeface="Traditional Arabic" panose="02020603050405020304" pitchFamily="18" charset="-78"/>
                        </a:rPr>
                        <a:t>البشرية</a:t>
                      </a:r>
                      <a:r>
                        <a:rPr lang="ar-TN" sz="2600" b="1" dirty="0" smtClean="0">
                          <a:solidFill>
                            <a:schemeClr val="accent6">
                              <a:lumMod val="25000"/>
                            </a:schemeClr>
                          </a:solidFill>
                          <a:latin typeface="Arial" pitchFamily="34" charset="0"/>
                          <a:cs typeface="Traditional Arabic" panose="02020603050405020304" pitchFamily="18" charset="-78"/>
                        </a:rPr>
                        <a:t>. الخصائص الطبيعية هي أشكال التضاريس والمسطحات المائية، والمناخ، والتربة، والحياة النباتية والحيوانية. وتشمل الخصائص البشرية عدد السكان الذين يعيشون في مكان معين، كيف يعيشون معا، والسمات الاجتماعية والتقاليد الثقافية، والمؤسسات السياسية.</a:t>
                      </a:r>
                      <a:endParaRPr lang="fr-FR" sz="2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spTree>
    <p:extLst>
      <p:ext uri="{BB962C8B-B14F-4D97-AF65-F5344CB8AC3E}">
        <p14:creationId xmlns:p14="http://schemas.microsoft.com/office/powerpoint/2010/main" val="736442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7" name="Espace réservé du contenu 3"/>
          <p:cNvGraphicFramePr>
            <a:graphicFrameLocks noGrp="1"/>
          </p:cNvGraphicFramePr>
          <p:nvPr>
            <p:ph idx="1"/>
            <p:extLst>
              <p:ext uri="{D42A27DB-BD31-4B8C-83A1-F6EECF244321}">
                <p14:modId xmlns:p14="http://schemas.microsoft.com/office/powerpoint/2010/main" val="4081530302"/>
              </p:ext>
            </p:extLst>
          </p:nvPr>
        </p:nvGraphicFramePr>
        <p:xfrm>
          <a:off x="632520" y="908720"/>
          <a:ext cx="8915400" cy="4907280"/>
        </p:xfrm>
        <a:graphic>
          <a:graphicData uri="http://schemas.openxmlformats.org/drawingml/2006/table">
            <a:tbl>
              <a:tblPr firstRow="1" bandRow="1">
                <a:tableStyleId>{5C22544A-7EE6-4342-B048-85BDC9FD1C3A}</a:tableStyleId>
              </a:tblPr>
              <a:tblGrid>
                <a:gridCol w="4457700"/>
                <a:gridCol w="4457700"/>
              </a:tblGrid>
              <a:tr h="4824536">
                <a:tc>
                  <a:txBody>
                    <a:bodyPr/>
                    <a:lstStyle/>
                    <a:p>
                      <a:pPr marL="0" marR="0" lvl="0" indent="-342900" algn="ctr"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Location</a:t>
                      </a:r>
                      <a:r>
                        <a:rPr kumimoji="0" lang="en-US" sz="2800" b="1" i="0" u="none" strike="noStrike" kern="1200" cap="none" spc="0" normalizeH="0" baseline="0" noProof="0" dirty="0" smtClean="0">
                          <a:ln>
                            <a:noFill/>
                          </a:ln>
                          <a:solidFill>
                            <a:srgbClr val="00B0F0"/>
                          </a:solidFill>
                          <a:effectLst/>
                          <a:uLnTx/>
                          <a:uFillTx/>
                          <a:latin typeface="Arial" pitchFamily="34" charset="0"/>
                          <a:ea typeface="+mn-ea"/>
                          <a:cs typeface="Traditional Arabic" panose="02020603050405020304" pitchFamily="18" charset="-78"/>
                        </a:rPr>
                        <a:t> </a:t>
                      </a: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When a geographer says </a:t>
                      </a:r>
                      <a:r>
                        <a:rPr kumimoji="0" lang="en-US" sz="24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location</a:t>
                      </a:r>
                      <a:r>
                        <a:rPr kumimoji="0" lang="en-US"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he or she is talking about the importance of </a:t>
                      </a:r>
                      <a:r>
                        <a:rPr kumimoji="0" lang="en-US" sz="24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where</a:t>
                      </a:r>
                      <a:r>
                        <a:rPr kumimoji="0" lang="en-US"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one thing is in relation to another. When you study location, you study </a:t>
                      </a:r>
                      <a:r>
                        <a:rPr kumimoji="0" lang="en-US" sz="24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how physical characteristics</a:t>
                      </a:r>
                      <a:r>
                        <a:rPr kumimoji="0" lang="en-US"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(such as rivers, fertile plains, and mountainous terrain) </a:t>
                      </a:r>
                      <a:r>
                        <a:rPr kumimoji="0" lang="en-US" sz="24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affect human settlement </a:t>
                      </a:r>
                      <a:r>
                        <a:rPr kumimoji="0" lang="en-US" sz="24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and the ways in which places are used.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الموقع</a:t>
                      </a:r>
                      <a:r>
                        <a:rPr kumimoji="0" lang="ar-TN" sz="2800" b="0" i="0" u="none" strike="noStrike" kern="1200" cap="none" spc="0" normalizeH="0" baseline="0" noProof="0" dirty="0" smtClean="0">
                          <a:ln>
                            <a:noFill/>
                          </a:ln>
                          <a:solidFill>
                            <a:srgbClr val="313B4A"/>
                          </a:solidFill>
                          <a:effectLst/>
                          <a:uLnTx/>
                          <a:uFillTx/>
                          <a:latin typeface="+mn-lt"/>
                          <a:ea typeface="+mn-ea"/>
                          <a:cs typeface="Arial" charset="0"/>
                        </a:rPr>
                        <a:t> </a:t>
                      </a:r>
                    </a:p>
                    <a:p>
                      <a:pPr marL="0" marR="0" lvl="0" indent="-342900" algn="just" defTabSz="914400" rtl="1"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عندما يتكلم الجغرافي عن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الموقع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فهو يتكلم حول أهمية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أين</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ويعني ذلك مكانة شيء ما في علاقة بشيء اخر. فعند دراسة الموقع، فأنت تدرس  كيفية تأثير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الخصائص الطبيعية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(مثل الأنهار والسهول الخصبة، والتضاريس الجبلية) في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المستوطنات البشرية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والأساليب التي استخدمت بها تلك الأماكن.</a:t>
                      </a:r>
                      <a:r>
                        <a:rPr kumimoji="0" lang="ar-TN" sz="2800" b="0" i="0" u="none" strike="noStrike" kern="1200" cap="none" spc="0" normalizeH="0" baseline="0" noProof="0" dirty="0" smtClean="0">
                          <a:ln>
                            <a:noFill/>
                          </a:ln>
                          <a:solidFill>
                            <a:srgbClr val="313B4A"/>
                          </a:solidFill>
                          <a:effectLst/>
                          <a:uLnTx/>
                          <a:uFillTx/>
                          <a:latin typeface="+mn-lt"/>
                          <a:ea typeface="+mn-ea"/>
                          <a:cs typeface="Arial" charset="0"/>
                        </a:rPr>
                        <a:t> </a:t>
                      </a:r>
                      <a:endParaRPr kumimoji="0" lang="fr-FR" sz="2800" b="0" i="0" u="none" strike="noStrike" kern="1200" cap="none" spc="0" normalizeH="0" baseline="0" noProof="0" dirty="0" smtClean="0">
                        <a:ln>
                          <a:noFill/>
                        </a:ln>
                        <a:solidFill>
                          <a:srgbClr val="313B4A"/>
                        </a:solidFill>
                        <a:effectLst/>
                        <a:uLnTx/>
                        <a:uFillTx/>
                        <a:latin typeface="+mn-lt"/>
                        <a:ea typeface="+mn-ea"/>
                        <a:cs typeface="Arial" charset="0"/>
                      </a:endParaRP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0476487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Espace réservé du contenu 3"/>
          <p:cNvGraphicFramePr>
            <a:graphicFrameLocks noGrp="1"/>
          </p:cNvGraphicFramePr>
          <p:nvPr>
            <p:ph idx="1"/>
            <p:extLst>
              <p:ext uri="{D42A27DB-BD31-4B8C-83A1-F6EECF244321}">
                <p14:modId xmlns:p14="http://schemas.microsoft.com/office/powerpoint/2010/main" val="4210789005"/>
              </p:ext>
            </p:extLst>
          </p:nvPr>
        </p:nvGraphicFramePr>
        <p:xfrm>
          <a:off x="560512" y="1100296"/>
          <a:ext cx="8915400" cy="4632960"/>
        </p:xfrm>
        <a:graphic>
          <a:graphicData uri="http://schemas.openxmlformats.org/drawingml/2006/table">
            <a:tbl>
              <a:tblPr firstRow="1" bandRow="1">
                <a:tableStyleId>{5C22544A-7EE6-4342-B048-85BDC9FD1C3A}</a:tableStyleId>
              </a:tblPr>
              <a:tblGrid>
                <a:gridCol w="5040560"/>
                <a:gridCol w="3874840"/>
              </a:tblGrid>
              <a:tr h="370840">
                <a:tc>
                  <a:txBody>
                    <a:bodyPr/>
                    <a:lstStyle/>
                    <a:p>
                      <a:pPr marL="0" marR="0" lvl="0" indent="-342900" algn="ctr" defTabSz="914400" rtl="0" eaLnBrk="1" fontAlgn="base" latinLnBrk="0" hangingPunct="1">
                        <a:lnSpc>
                          <a:spcPct val="100000"/>
                        </a:lnSpc>
                        <a:spcBef>
                          <a:spcPts val="0"/>
                        </a:spcBef>
                        <a:spcAft>
                          <a:spcPct val="0"/>
                        </a:spcAft>
                        <a:buClrTx/>
                        <a:buSzTx/>
                        <a:buFont typeface="Arial" pitchFamily="34" charset="0"/>
                        <a:buNone/>
                        <a:tabLst/>
                        <a:defRPr/>
                      </a:pPr>
                      <a:r>
                        <a:rPr kumimoji="0" lang="fr-FR" sz="2800" b="1" i="0" u="none" strike="noStrike" kern="1200" cap="none" spc="0" normalizeH="0" baseline="0" noProof="0" dirty="0" err="1" smtClean="0">
                          <a:ln>
                            <a:noFill/>
                          </a:ln>
                          <a:solidFill>
                            <a:srgbClr val="0070C0"/>
                          </a:solidFill>
                          <a:effectLst/>
                          <a:uLnTx/>
                          <a:uFillTx/>
                          <a:latin typeface="Arial" pitchFamily="34" charset="0"/>
                          <a:ea typeface="+mn-ea"/>
                          <a:cs typeface="Traditional Arabic" panose="02020603050405020304" pitchFamily="18" charset="-78"/>
                        </a:rPr>
                        <a:t>Human</a:t>
                      </a:r>
                      <a:r>
                        <a:rPr kumimoji="0" lang="fr-FR" sz="28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 and </a:t>
                      </a:r>
                      <a:r>
                        <a:rPr kumimoji="0" lang="fr-FR" sz="2800" b="1" i="0" u="none" strike="noStrike" kern="1200" cap="none" spc="0" normalizeH="0" baseline="0" noProof="0" dirty="0" err="1" smtClean="0">
                          <a:ln>
                            <a:noFill/>
                          </a:ln>
                          <a:solidFill>
                            <a:srgbClr val="0070C0"/>
                          </a:solidFill>
                          <a:effectLst/>
                          <a:uLnTx/>
                          <a:uFillTx/>
                          <a:latin typeface="Arial" pitchFamily="34" charset="0"/>
                          <a:ea typeface="+mn-ea"/>
                          <a:cs typeface="Traditional Arabic" panose="02020603050405020304" pitchFamily="18" charset="-78"/>
                        </a:rPr>
                        <a:t>environmental</a:t>
                      </a:r>
                      <a:r>
                        <a:rPr kumimoji="0" lang="fr-FR" sz="28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 interaction </a:t>
                      </a:r>
                      <a:endPar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When a geographer talks about </a:t>
                      </a:r>
                      <a:r>
                        <a:rPr kumimoji="0" lang="en-US"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human</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a:t>
                      </a:r>
                      <a:r>
                        <a:rPr kumimoji="0" lang="en-US"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environmental</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interaction, he or she is talking about the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Traditional Arabic" panose="02020603050405020304" pitchFamily="18" charset="-78"/>
                        </a:rPr>
                        <a:t>changes people have made in their environment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and the changes they continue to make.</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التفاعل بين الإنسان والبيئة</a:t>
                      </a:r>
                    </a:p>
                    <a:p>
                      <a:pPr marL="342900" marR="0" lvl="0" indent="-34290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عندما يتكلم الجغرافي حول التفاعل بين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الإنسان والبيئة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فهو يتكلم عن مدى تغيير البشر لبيئتهم وعن التغييرات التي قد يقومون بها في المستقبل.</a:t>
                      </a:r>
                      <a:endPar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8107807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Tableau 5"/>
          <p:cNvGraphicFramePr>
            <a:graphicFrameLocks noGrp="1"/>
          </p:cNvGraphicFramePr>
          <p:nvPr>
            <p:extLst>
              <p:ext uri="{D42A27DB-BD31-4B8C-83A1-F6EECF244321}">
                <p14:modId xmlns:p14="http://schemas.microsoft.com/office/powerpoint/2010/main" val="2629562065"/>
              </p:ext>
            </p:extLst>
          </p:nvPr>
        </p:nvGraphicFramePr>
        <p:xfrm>
          <a:off x="344488" y="980728"/>
          <a:ext cx="9001000" cy="4846320"/>
        </p:xfrm>
        <a:graphic>
          <a:graphicData uri="http://schemas.openxmlformats.org/drawingml/2006/table">
            <a:tbl>
              <a:tblPr firstRow="1" bandRow="1">
                <a:tableStyleId>{5C22544A-7EE6-4342-B048-85BDC9FD1C3A}</a:tableStyleId>
              </a:tblPr>
              <a:tblGrid>
                <a:gridCol w="4500500"/>
                <a:gridCol w="4500500"/>
              </a:tblGrid>
              <a:tr h="1985310">
                <a:tc>
                  <a:txBody>
                    <a:bodyPr/>
                    <a:lstStyle/>
                    <a:p>
                      <a:pPr marL="0" marR="0" lvl="0" indent="-342900" algn="ctr"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6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Human movement </a:t>
                      </a:r>
                      <a:endParaRPr kumimoji="0" lang="en-US" sz="2600" b="0" i="0" u="none" strike="noStrike" kern="1200" cap="none" spc="0" normalizeH="0" baseline="0" noProof="0" dirty="0" smtClean="0">
                        <a:ln>
                          <a:noFill/>
                        </a:ln>
                        <a:solidFill>
                          <a:srgbClr val="313B4A"/>
                        </a:solidFill>
                        <a:effectLst/>
                        <a:uLnTx/>
                        <a:uFillTx/>
                        <a:latin typeface="+mn-lt"/>
                        <a:ea typeface="+mn-ea"/>
                        <a:cs typeface="Arial" charset="0"/>
                      </a:endParaRP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 geographer who studies human movement follows the routes people take </a:t>
                      </a:r>
                      <a:r>
                        <a:rPr kumimoji="0" lang="en-US" sz="26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when they move from one place to another </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and tries to explain </a:t>
                      </a:r>
                      <a:r>
                        <a:rPr kumimoji="0" lang="en-US" sz="26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why these movements are necessary</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He or she also studies the effects </a:t>
                      </a:r>
                      <a:r>
                        <a:rPr kumimoji="0" lang="fr-FR"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of </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this movement has on the </a:t>
                      </a:r>
                      <a:r>
                        <a:rPr kumimoji="0" lang="en-US" sz="26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areas </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where people move and settle.</a:t>
                      </a:r>
                      <a:endParaRPr kumimoji="0" lang="ar-TN"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تحركات الإنسان </a:t>
                      </a:r>
                    </a:p>
                    <a:p>
                      <a:pPr marL="342900" marR="0" lvl="0" indent="-34290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الجغرافي الذي يدرس تحركات الإنسان فهو يتبع الطرق التي ينتهجها الناس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عندما ينتقلون من  مكان إلى آخر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ويحاول أن يفسر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لماذا هذه التحركات ضرورية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فهو يدرس عادة تأثيرات تلك التنقلات على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الأماكن</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التي ينتقل إليها الانسان ويستقر بها. </a:t>
                      </a:r>
                      <a:endPar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endPar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7862324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Tableau 5"/>
          <p:cNvGraphicFramePr>
            <a:graphicFrameLocks noGrp="1"/>
          </p:cNvGraphicFramePr>
          <p:nvPr>
            <p:extLst>
              <p:ext uri="{D42A27DB-BD31-4B8C-83A1-F6EECF244321}">
                <p14:modId xmlns:p14="http://schemas.microsoft.com/office/powerpoint/2010/main" val="1730325841"/>
              </p:ext>
            </p:extLst>
          </p:nvPr>
        </p:nvGraphicFramePr>
        <p:xfrm>
          <a:off x="560512" y="1227666"/>
          <a:ext cx="8928992" cy="4206240"/>
        </p:xfrm>
        <a:graphic>
          <a:graphicData uri="http://schemas.openxmlformats.org/drawingml/2006/table">
            <a:tbl>
              <a:tblPr firstRow="1" bandRow="1">
                <a:tableStyleId>{5C22544A-7EE6-4342-B048-85BDC9FD1C3A}</a:tableStyleId>
              </a:tblPr>
              <a:tblGrid>
                <a:gridCol w="4464496"/>
                <a:gridCol w="4464496"/>
              </a:tblGrid>
              <a:tr h="2057318">
                <a:tc>
                  <a:txBody>
                    <a:bodyPr/>
                    <a:lstStyle/>
                    <a:p>
                      <a:pPr marL="0" marR="0" lvl="0" indent="-342900" algn="ctr"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Regions </a:t>
                      </a:r>
                      <a:endParaRPr kumimoji="0" lang="en-US" sz="2800" b="0" i="0" u="none" strike="noStrike" kern="1200" cap="none" spc="0" normalizeH="0" baseline="0" noProof="0" dirty="0" smtClean="0">
                        <a:ln>
                          <a:noFill/>
                        </a:ln>
                        <a:solidFill>
                          <a:srgbClr val="313B4A"/>
                        </a:solidFill>
                        <a:effectLst/>
                        <a:uLnTx/>
                        <a:uFillTx/>
                        <a:latin typeface="+mn-lt"/>
                        <a:ea typeface="+mn-ea"/>
                        <a:cs typeface="Arial" charset="0"/>
                      </a:endParaRP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 </a:t>
                      </a:r>
                      <a:r>
                        <a:rPr kumimoji="0" lang="en-US"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geographer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thinking about regions looks at what makes one </a:t>
                      </a:r>
                      <a:r>
                        <a:rPr kumimoji="0" lang="en-US"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area</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different from another. To do that, he or she studies </a:t>
                      </a:r>
                      <a:r>
                        <a:rPr kumimoji="0" lang="en-US"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physical and human characteristics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to see where they change.</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ct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0070C0"/>
                          </a:solidFill>
                          <a:effectLst/>
                          <a:uLnTx/>
                          <a:uFillTx/>
                          <a:latin typeface="Arial" pitchFamily="34" charset="0"/>
                          <a:ea typeface="+mn-ea"/>
                          <a:cs typeface="Traditional Arabic" panose="02020603050405020304" pitchFamily="18" charset="-78"/>
                        </a:rPr>
                        <a:t>الأقاليم</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الجغرافي</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الذي يفكر في الأقاليم ينظر الى ما يجعل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مجالا</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معينا مختلفا عن مجال الاخر. وللقيام بذلك فهو يدرس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الخصائص الطبيعية و البشرية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ليتبين موطن  الاختلاف.</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2837541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560512" y="1057453"/>
            <a:ext cx="8915400" cy="1075404"/>
          </a:xfrm>
        </p:spPr>
        <p:txBody>
          <a:bodyPr/>
          <a:lstStyle/>
          <a:p>
            <a:pPr marL="0" algn="l">
              <a:spcBef>
                <a:spcPts val="0"/>
              </a:spcBef>
            </a:pPr>
            <a:r>
              <a:rPr lang="fr-FR" b="1" dirty="0">
                <a:solidFill>
                  <a:schemeClr val="accent6">
                    <a:lumMod val="50000"/>
                  </a:schemeClr>
                </a:solidFill>
                <a:latin typeface="Arial" pitchFamily="34" charset="0"/>
                <a:cs typeface="Traditional Arabic" panose="02020603050405020304" pitchFamily="18" charset="-78"/>
              </a:rPr>
              <a:t>The </a:t>
            </a:r>
            <a:r>
              <a:rPr lang="fr-FR" b="1" dirty="0" err="1">
                <a:solidFill>
                  <a:schemeClr val="accent6">
                    <a:lumMod val="50000"/>
                  </a:schemeClr>
                </a:solidFill>
                <a:latin typeface="Arial" pitchFamily="34" charset="0"/>
                <a:cs typeface="Traditional Arabic" panose="02020603050405020304" pitchFamily="18" charset="-78"/>
              </a:rPr>
              <a:t>s</a:t>
            </a:r>
            <a:r>
              <a:rPr lang="fr-FR" b="1" dirty="0" err="1" smtClean="0">
                <a:solidFill>
                  <a:schemeClr val="accent6">
                    <a:lumMod val="50000"/>
                  </a:schemeClr>
                </a:solidFill>
                <a:latin typeface="Arial" pitchFamily="34" charset="0"/>
                <a:cs typeface="Traditional Arabic" panose="02020603050405020304" pitchFamily="18" charset="-78"/>
              </a:rPr>
              <a:t>ubfields</a:t>
            </a:r>
            <a:r>
              <a:rPr lang="fr-FR" b="1" dirty="0" smtClean="0">
                <a:solidFill>
                  <a:schemeClr val="accent6">
                    <a:lumMod val="50000"/>
                  </a:schemeClr>
                </a:solidFill>
                <a:latin typeface="Arial" pitchFamily="34" charset="0"/>
                <a:cs typeface="Traditional Arabic" panose="02020603050405020304" pitchFamily="18" charset="-78"/>
              </a:rPr>
              <a:t> </a:t>
            </a:r>
            <a:r>
              <a:rPr lang="fr-FR" b="1" dirty="0">
                <a:solidFill>
                  <a:schemeClr val="accent6">
                    <a:lumMod val="50000"/>
                  </a:schemeClr>
                </a:solidFill>
                <a:latin typeface="Arial" pitchFamily="34" charset="0"/>
                <a:cs typeface="Traditional Arabic" panose="02020603050405020304" pitchFamily="18" charset="-78"/>
              </a:rPr>
              <a:t>of </a:t>
            </a:r>
            <a:r>
              <a:rPr lang="fr-FR" b="1" dirty="0" err="1" smtClean="0">
                <a:solidFill>
                  <a:schemeClr val="accent6">
                    <a:lumMod val="50000"/>
                  </a:schemeClr>
                </a:solidFill>
                <a:latin typeface="Arial" pitchFamily="34" charset="0"/>
                <a:cs typeface="Traditional Arabic" panose="02020603050405020304" pitchFamily="18" charset="-78"/>
              </a:rPr>
              <a:t>geography</a:t>
            </a:r>
            <a:endParaRPr lang="ar-TN" b="1" dirty="0">
              <a:solidFill>
                <a:schemeClr val="accent6">
                  <a:lumMod val="50000"/>
                </a:schemeClr>
              </a:solidFill>
              <a:latin typeface="Arial" pitchFamily="34" charset="0"/>
              <a:cs typeface="Traditional Arabic" panose="02020603050405020304" pitchFamily="18" charset="-78"/>
            </a:endParaRPr>
          </a:p>
          <a:p>
            <a:pPr marL="0">
              <a:spcBef>
                <a:spcPts val="0"/>
              </a:spcBef>
            </a:pPr>
            <a:r>
              <a:rPr lang="ar-TN" b="1" dirty="0" smtClean="0">
                <a:solidFill>
                  <a:schemeClr val="accent6">
                    <a:lumMod val="25000"/>
                  </a:schemeClr>
                </a:solidFill>
                <a:latin typeface="Arial" pitchFamily="34" charset="0"/>
                <a:cs typeface="Traditional Arabic" panose="02020603050405020304" pitchFamily="18" charset="-78"/>
              </a:rPr>
              <a:t>تفرعات الجغرافيا </a:t>
            </a:r>
            <a:endParaRPr lang="ar-TN" b="1" dirty="0">
              <a:solidFill>
                <a:schemeClr val="accent6">
                  <a:lumMod val="25000"/>
                </a:schemeClr>
              </a:solidFill>
              <a:latin typeface="Arial" pitchFamily="34" charset="0"/>
              <a:cs typeface="Traditional Arabic" panose="02020603050405020304" pitchFamily="18" charset="-78"/>
            </a:endParaRPr>
          </a:p>
        </p:txBody>
      </p:sp>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3516779192"/>
              </p:ext>
            </p:extLst>
          </p:nvPr>
        </p:nvGraphicFramePr>
        <p:xfrm>
          <a:off x="488504" y="2204864"/>
          <a:ext cx="9001000" cy="3168352"/>
        </p:xfrm>
        <a:graphic>
          <a:graphicData uri="http://schemas.openxmlformats.org/drawingml/2006/table">
            <a:tbl>
              <a:tblPr firstRow="1" bandRow="1">
                <a:tableStyleId>{5C22544A-7EE6-4342-B048-85BDC9FD1C3A}</a:tableStyleId>
              </a:tblPr>
              <a:tblGrid>
                <a:gridCol w="4500500"/>
                <a:gridCol w="4500500"/>
              </a:tblGrid>
              <a:tr h="3168352">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Geography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about the « </a:t>
                      </a:r>
                      <a:r>
                        <a:rPr kumimoji="0" lang="fr-FR" sz="2800" b="1" i="0" u="none" strike="noStrike" kern="1200" cap="none" spc="0" normalizeH="0" baseline="0" noProof="0" dirty="0" err="1" smtClean="0">
                          <a:ln>
                            <a:noFill/>
                          </a:ln>
                          <a:solidFill>
                            <a:srgbClr val="00B050"/>
                          </a:solidFill>
                          <a:effectLst/>
                          <a:uLnTx/>
                          <a:uFillTx/>
                          <a:latin typeface="Arial" pitchFamily="34" charset="0"/>
                          <a:ea typeface="+mn-ea"/>
                          <a:cs typeface="Traditional Arabic" panose="02020603050405020304" pitchFamily="18" charset="-78"/>
                        </a:rPr>
                        <a:t>where</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 of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things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so</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it’s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important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for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many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subjects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including</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00B050"/>
                          </a:solidFill>
                          <a:effectLst/>
                          <a:uLnTx/>
                          <a:uFillTx/>
                          <a:latin typeface="Arial" pitchFamily="34" charset="0"/>
                          <a:ea typeface="+mn-ea"/>
                          <a:cs typeface="Traditional Arabic" panose="02020603050405020304" pitchFamily="18" charset="-78"/>
                        </a:rPr>
                        <a:t>biology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00B050"/>
                          </a:solidFill>
                          <a:effectLst/>
                          <a:uLnTx/>
                          <a:uFillTx/>
                          <a:latin typeface="Arial" pitchFamily="34" charset="0"/>
                          <a:ea typeface="+mn-ea"/>
                          <a:cs typeface="Traditional Arabic" panose="02020603050405020304" pitchFamily="18" charset="-78"/>
                        </a:rPr>
                        <a:t>weather</a:t>
                      </a:r>
                      <a:r>
                        <a:rPr kumimoji="0" lang="fr-FR"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 sciences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00B050"/>
                          </a:solidFill>
                          <a:effectLst/>
                          <a:uLnTx/>
                          <a:uFillTx/>
                          <a:latin typeface="Arial" pitchFamily="34" charset="0"/>
                          <a:ea typeface="+mn-ea"/>
                          <a:cs typeface="Traditional Arabic" panose="02020603050405020304" pitchFamily="18" charset="-78"/>
                        </a:rPr>
                        <a:t>history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a:t>
                      </a:r>
                      <a:r>
                        <a:rPr kumimoji="0" lang="fr-FR" sz="2800" b="1" i="0" u="none" strike="noStrike" kern="1200" cap="none" spc="0" normalizeH="0" baseline="0" noProof="0" dirty="0" err="1" smtClean="0">
                          <a:ln>
                            <a:noFill/>
                          </a:ln>
                          <a:solidFill>
                            <a:srgbClr val="00B050"/>
                          </a:solidFill>
                          <a:effectLst/>
                          <a:uLnTx/>
                          <a:uFillTx/>
                          <a:latin typeface="Arial" pitchFamily="34" charset="0"/>
                          <a:ea typeface="+mn-ea"/>
                          <a:cs typeface="Traditional Arabic" panose="02020603050405020304" pitchFamily="18" charset="-78"/>
                        </a:rPr>
                        <a:t>geology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endPar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تهتم الجغرافيا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بموقعة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الأشياء لذلك فهي مهمة بالنسبة لعديد المجالات بما في ذلك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علم الأحياء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علوم الطقس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التاريخ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الجيولوجيا</a:t>
                      </a:r>
                      <a:r>
                        <a:rPr kumimoji="0" lang="ar-TN" sz="2800" b="0" i="0" u="none" strike="noStrike" kern="1200" cap="none" spc="0" normalizeH="0" baseline="0" noProof="0" dirty="0" smtClean="0">
                          <a:ln>
                            <a:noFill/>
                          </a:ln>
                          <a:solidFill>
                            <a:srgbClr val="313B4A"/>
                          </a:solidFill>
                          <a:effectLst/>
                          <a:uLnTx/>
                          <a:uFillTx/>
                          <a:latin typeface="+mn-lt"/>
                          <a:ea typeface="+mn-ea"/>
                          <a:cs typeface="Arial" charset="0"/>
                        </a:rPr>
                        <a:t>.</a:t>
                      </a:r>
                      <a:endParaRPr kumimoji="0" lang="fr-FR" sz="2800" b="0" i="0" u="none" strike="noStrike" kern="1200" cap="none" spc="0" normalizeH="0" baseline="0" noProof="0" dirty="0" smtClean="0">
                        <a:ln>
                          <a:noFill/>
                        </a:ln>
                        <a:solidFill>
                          <a:srgbClr val="313B4A"/>
                        </a:solidFill>
                        <a:effectLst/>
                        <a:uLnTx/>
                        <a:uFillTx/>
                        <a:latin typeface="+mn-lt"/>
                        <a:ea typeface="+mn-ea"/>
                        <a:cs typeface="Arial" charset="0"/>
                      </a:endParaRP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4403364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Tableau 5"/>
          <p:cNvGraphicFramePr>
            <a:graphicFrameLocks noGrp="1"/>
          </p:cNvGraphicFramePr>
          <p:nvPr>
            <p:extLst>
              <p:ext uri="{D42A27DB-BD31-4B8C-83A1-F6EECF244321}">
                <p14:modId xmlns:p14="http://schemas.microsoft.com/office/powerpoint/2010/main" val="3680097134"/>
              </p:ext>
            </p:extLst>
          </p:nvPr>
        </p:nvGraphicFramePr>
        <p:xfrm>
          <a:off x="344488" y="908721"/>
          <a:ext cx="9001000" cy="4896544"/>
        </p:xfrm>
        <a:graphic>
          <a:graphicData uri="http://schemas.openxmlformats.org/drawingml/2006/table">
            <a:tbl>
              <a:tblPr firstRow="1" bandRow="1">
                <a:tableStyleId>{5C22544A-7EE6-4342-B048-85BDC9FD1C3A}</a:tableStyleId>
              </a:tblPr>
              <a:tblGrid>
                <a:gridCol w="4500500"/>
                <a:gridCol w="4500500"/>
              </a:tblGrid>
              <a:tr h="1879439">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Agricultural geography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study of farming in different parts of the world.</a:t>
                      </a:r>
                      <a:endPar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تدرس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الزراعية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المجال الزراعي في مختلف بقاع العالم.</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79439">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Biogeography</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 the study of plants and animals in different geographic locations and climates.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تدرس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الحيوية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النباتات والحيوانات في المجالات والمناخات الجغرافية المختلفة.</a:t>
                      </a: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37666">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Climatology</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 the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st</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u</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dy</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of world climates.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يدرس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علم</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المناخ</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مناخات الكرة الأرضية.</a:t>
                      </a:r>
                      <a:endPar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211422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Tableau 5"/>
          <p:cNvGraphicFramePr>
            <a:graphicFrameLocks noGrp="1"/>
          </p:cNvGraphicFramePr>
          <p:nvPr>
            <p:extLst>
              <p:ext uri="{D42A27DB-BD31-4B8C-83A1-F6EECF244321}">
                <p14:modId xmlns:p14="http://schemas.microsoft.com/office/powerpoint/2010/main" val="1100665581"/>
              </p:ext>
            </p:extLst>
          </p:nvPr>
        </p:nvGraphicFramePr>
        <p:xfrm>
          <a:off x="560512" y="1412776"/>
          <a:ext cx="8856984" cy="4023360"/>
        </p:xfrm>
        <a:graphic>
          <a:graphicData uri="http://schemas.openxmlformats.org/drawingml/2006/table">
            <a:tbl>
              <a:tblPr firstRow="1" bandRow="1">
                <a:tableStyleId>{5C22544A-7EE6-4342-B048-85BDC9FD1C3A}</a:tableStyleId>
              </a:tblPr>
              <a:tblGrid>
                <a:gridCol w="4428492"/>
                <a:gridCol w="4428492"/>
              </a:tblGrid>
              <a:tr h="1496711">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Cultural geography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study of people and their ways of life in different parts of the world.</a:t>
                      </a:r>
                      <a:endPar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تدرس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الثقافية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خصائص السكان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وطرق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عيشهم في مختلف بقاع العالم.</a:t>
                      </a: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496711">
                <a:tc>
                  <a:txBody>
                    <a:bodyPr/>
                    <a:lstStyle/>
                    <a:p>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Geomorphology</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 the study and measurement of landforms on the earth’s surface and under water.</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تدرس </a:t>
                      </a:r>
                      <a:r>
                        <a:rPr kumimoji="0" lang="ar-TN"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الجيومرفولوجيا</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و تقيس الأشكال التضارسية فوق سطح الأرض و تحت المسطحات المائية.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6115220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Espace réservé du contenu 3"/>
          <p:cNvGraphicFramePr>
            <a:graphicFrameLocks noGrp="1"/>
          </p:cNvGraphicFramePr>
          <p:nvPr>
            <p:ph idx="1"/>
            <p:extLst>
              <p:ext uri="{D42A27DB-BD31-4B8C-83A1-F6EECF244321}">
                <p14:modId xmlns:p14="http://schemas.microsoft.com/office/powerpoint/2010/main" val="666958732"/>
              </p:ext>
            </p:extLst>
          </p:nvPr>
        </p:nvGraphicFramePr>
        <p:xfrm>
          <a:off x="495300" y="1600200"/>
          <a:ext cx="8915400" cy="3291840"/>
        </p:xfrm>
        <a:graphic>
          <a:graphicData uri="http://schemas.openxmlformats.org/drawingml/2006/table">
            <a:tbl>
              <a:tblPr firstRow="1" bandRow="1">
                <a:tableStyleId>{5C22544A-7EE6-4342-B048-85BDC9FD1C3A}</a:tableStyleId>
              </a:tblPr>
              <a:tblGrid>
                <a:gridCol w="4457700"/>
                <a:gridCol w="4457700"/>
              </a:tblGrid>
              <a:tr h="370840">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Historical geography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study of how geography affected historical events. </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تدرس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التاريخية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كيفية تأثير المعطيات الجغرافية في الأحداث التاريخية</a:t>
                      </a:r>
                      <a:r>
                        <a:rPr kumimoji="0" lang="ar-TN" sz="2800" b="0" i="0" u="none" strike="noStrike" kern="1200" cap="none" spc="0" normalizeH="0" baseline="0" noProof="0" dirty="0" smtClean="0">
                          <a:ln>
                            <a:noFill/>
                          </a:ln>
                          <a:solidFill>
                            <a:srgbClr val="313B4A"/>
                          </a:solidFill>
                          <a:effectLst/>
                          <a:uLnTx/>
                          <a:uFillTx/>
                          <a:latin typeface="+mn-lt"/>
                          <a:ea typeface="+mn-ea"/>
                          <a:cs typeface="Arial" charset="0"/>
                        </a:rPr>
                        <a:t>. </a:t>
                      </a: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Cartography</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 the science of making maps. </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رسم</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الخرائط</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هو علم صناعة الخرائط.</a:t>
                      </a:r>
                      <a:endPar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0576269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Espace réservé du contenu 3"/>
          <p:cNvGraphicFramePr>
            <a:graphicFrameLocks noGrp="1"/>
          </p:cNvGraphicFramePr>
          <p:nvPr>
            <p:ph idx="1"/>
            <p:extLst>
              <p:ext uri="{D42A27DB-BD31-4B8C-83A1-F6EECF244321}">
                <p14:modId xmlns:p14="http://schemas.microsoft.com/office/powerpoint/2010/main" val="1836385921"/>
              </p:ext>
            </p:extLst>
          </p:nvPr>
        </p:nvGraphicFramePr>
        <p:xfrm>
          <a:off x="495300" y="1052736"/>
          <a:ext cx="8915400" cy="4536504"/>
        </p:xfrm>
        <a:graphic>
          <a:graphicData uri="http://schemas.openxmlformats.org/drawingml/2006/table">
            <a:tbl>
              <a:tblPr firstRow="1" bandRow="1">
                <a:tableStyleId>{5C22544A-7EE6-4342-B048-85BDC9FD1C3A}</a:tableStyleId>
              </a:tblPr>
              <a:tblGrid>
                <a:gridCol w="4457700"/>
                <a:gridCol w="4457700"/>
              </a:tblGrid>
              <a:tr h="4536504">
                <a:tc>
                  <a:txBody>
                    <a:bodyPr/>
                    <a:lstStyle/>
                    <a:p>
                      <a:r>
                        <a:rPr kumimoji="0" lang="fr-FR" sz="26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Economic</a:t>
                      </a:r>
                      <a:r>
                        <a:rPr kumimoji="0" lang="fr-FR"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6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geography</a:t>
                      </a:r>
                      <a:r>
                        <a:rPr kumimoji="0" lang="fr-FR"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Economic geography is a branch of  geography concern with the study of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economic resources </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in the world,  and also illustrate the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economic deficit </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and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surplus</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in the sectors of  agriculture, industry,</a:t>
                      </a:r>
                      <a:r>
                        <a:rPr kumimoji="0" lang="ar-TN"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trade, hunting , grazing and mining etc.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kumimoji="0" lang="ar-TN"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 الاقتصادية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هي  مجال الجغرافيا الدي يهتم بدراسة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الموارد الاقتصادية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في العالم, وتوضح أيضا صور </a:t>
                      </a:r>
                      <a:r>
                        <a:rPr kumimoji="0" lang="ar-TN"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العجز و الفائض الاقتصادي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في  قطاعات الزراعة والصناعة والتجارة والصيد والرعي والتعدين الخ.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6561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2276728197"/>
              </p:ext>
            </p:extLst>
          </p:nvPr>
        </p:nvGraphicFramePr>
        <p:xfrm>
          <a:off x="495300" y="1600200"/>
          <a:ext cx="8915400" cy="2346960"/>
        </p:xfrm>
        <a:graphic>
          <a:graphicData uri="http://schemas.openxmlformats.org/drawingml/2006/table">
            <a:tbl>
              <a:tblPr firstRow="1" bandRow="1">
                <a:tableStyleId>{5C22544A-7EE6-4342-B048-85BDC9FD1C3A}</a:tableStyleId>
              </a:tblPr>
              <a:tblGrid>
                <a:gridCol w="4457700"/>
                <a:gridCol w="4457700"/>
              </a:tblGrid>
              <a:tr h="370840">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It studies also the </a:t>
                      </a:r>
                      <a:r>
                        <a:rPr kumimoji="0" lang="en-US" sz="26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location</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distribution</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spatial</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organization</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of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economic</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activities</a:t>
                      </a:r>
                      <a:r>
                        <a:rPr kumimoji="0" lang="en-US"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across the world. </a:t>
                      </a:r>
                      <a:endParaRPr kumimoji="0" lang="ar-TN" sz="26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 تهتم الجغرافيا الاقتصادية أيضا بدراسة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الموقع</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و</a:t>
                      </a:r>
                      <a:r>
                        <a:rPr kumimoji="0" lang="ar-TN"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التوزيع </a:t>
                      </a:r>
                      <a:r>
                        <a:rPr kumimoji="0" lang="ar-TN"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Traditional Arabic" panose="02020603050405020304" pitchFamily="18" charset="-78"/>
                        </a:rPr>
                        <a:t>و</a:t>
                      </a:r>
                      <a:r>
                        <a:rPr kumimoji="0" lang="ar-TN"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التنظيم</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المجالي</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للأنشطة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6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الاقتصادية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في جميع أنحاء العالم. </a:t>
                      </a:r>
                      <a:endPar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spTree>
    <p:extLst>
      <p:ext uri="{BB962C8B-B14F-4D97-AF65-F5344CB8AC3E}">
        <p14:creationId xmlns:p14="http://schemas.microsoft.com/office/powerpoint/2010/main" val="34782024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Espace réservé du contenu 3"/>
          <p:cNvGraphicFramePr>
            <a:graphicFrameLocks noGrp="1"/>
          </p:cNvGraphicFramePr>
          <p:nvPr>
            <p:ph idx="1"/>
            <p:extLst>
              <p:ext uri="{D42A27DB-BD31-4B8C-83A1-F6EECF244321}">
                <p14:modId xmlns:p14="http://schemas.microsoft.com/office/powerpoint/2010/main" val="2003252761"/>
              </p:ext>
            </p:extLst>
          </p:nvPr>
        </p:nvGraphicFramePr>
        <p:xfrm>
          <a:off x="488504" y="1196752"/>
          <a:ext cx="8915400" cy="4572000"/>
        </p:xfrm>
        <a:graphic>
          <a:graphicData uri="http://schemas.openxmlformats.org/drawingml/2006/table">
            <a:tbl>
              <a:tblPr firstRow="1" bandRow="1">
                <a:tableStyleId>{5C22544A-7EE6-4342-B048-85BDC9FD1C3A}</a:tableStyleId>
              </a:tblPr>
              <a:tblGrid>
                <a:gridCol w="4457700"/>
                <a:gridCol w="4457700"/>
              </a:tblGrid>
              <a:tr h="370840">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Political</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geography</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study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of nations and states,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including</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natural</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habitats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cities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farms</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populations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within</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them</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342900" algn="r" defTabSz="914400" rtl="0"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تدرس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 السياسية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خصائص الشعوب و الدول بما في ذلك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الوسط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الطبيعي</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المدن</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المجال الريفي و تفاعل العنصر البشري معها. </a:t>
                      </a:r>
                      <a:endPar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Urban</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geography</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the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study</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of how </a:t>
                      </a:r>
                      <a:r>
                        <a:rPr kumimoji="0" lang="fr-FR"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cities</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develop</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a:t>
                      </a:r>
                      <a:r>
                        <a:rPr kumimoji="0" lang="fr-FR"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work</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endPar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تدرس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 الحضرية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كيفية تطور</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المدن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وعملها.</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3753241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sp>
        <p:nvSpPr>
          <p:cNvPr id="5" name="Rectangle 4"/>
          <p:cNvSpPr/>
          <p:nvPr/>
        </p:nvSpPr>
        <p:spPr>
          <a:xfrm>
            <a:off x="1505774" y="809417"/>
            <a:ext cx="6602257" cy="1077218"/>
          </a:xfrm>
          <a:prstGeom prst="rect">
            <a:avLst/>
          </a:prstGeom>
        </p:spPr>
        <p:txBody>
          <a:bodyPr wrap="none">
            <a:spAutoFit/>
          </a:bodyPr>
          <a:lstStyle/>
          <a:p>
            <a:pPr algn="ctr"/>
            <a:r>
              <a:rPr lang="fr-FR" sz="3200" b="1" dirty="0" smtClean="0">
                <a:solidFill>
                  <a:schemeClr val="accent6">
                    <a:lumMod val="50000"/>
                  </a:schemeClr>
                </a:solidFill>
                <a:latin typeface="+mn-lt"/>
                <a:cs typeface="Traditional Arabic" panose="02020603050405020304" pitchFamily="18" charset="-78"/>
              </a:rPr>
              <a:t>T</a:t>
            </a:r>
            <a:r>
              <a:rPr lang="en-US" sz="3200" b="1" dirty="0" smtClean="0">
                <a:solidFill>
                  <a:schemeClr val="accent6">
                    <a:lumMod val="50000"/>
                  </a:schemeClr>
                </a:solidFill>
                <a:latin typeface="+mn-lt"/>
                <a:cs typeface="Traditional Arabic" panose="02020603050405020304" pitchFamily="18" charset="-78"/>
              </a:rPr>
              <a:t>he </a:t>
            </a:r>
            <a:r>
              <a:rPr lang="en-US" sz="3200" b="1" dirty="0">
                <a:solidFill>
                  <a:schemeClr val="accent6">
                    <a:lumMod val="50000"/>
                  </a:schemeClr>
                </a:solidFill>
                <a:latin typeface="+mn-lt"/>
                <a:cs typeface="Traditional Arabic" panose="02020603050405020304" pitchFamily="18" charset="-78"/>
              </a:rPr>
              <a:t>two major subfields of </a:t>
            </a:r>
            <a:r>
              <a:rPr lang="en-US" sz="3200" b="1" dirty="0" smtClean="0">
                <a:solidFill>
                  <a:schemeClr val="accent6">
                    <a:lumMod val="50000"/>
                  </a:schemeClr>
                </a:solidFill>
                <a:latin typeface="+mn-lt"/>
                <a:cs typeface="Traditional Arabic" panose="02020603050405020304" pitchFamily="18" charset="-78"/>
              </a:rPr>
              <a:t>geography</a:t>
            </a:r>
            <a:endParaRPr lang="ar-TN" sz="3200" b="1" dirty="0" smtClean="0">
              <a:solidFill>
                <a:schemeClr val="accent6">
                  <a:lumMod val="50000"/>
                </a:schemeClr>
              </a:solidFill>
              <a:latin typeface="+mn-lt"/>
              <a:cs typeface="Traditional Arabic" panose="02020603050405020304" pitchFamily="18" charset="-78"/>
            </a:endParaRPr>
          </a:p>
          <a:p>
            <a:pPr algn="ctr"/>
            <a:r>
              <a:rPr lang="ar-TN" sz="3200" b="1" dirty="0" smtClean="0">
                <a:solidFill>
                  <a:schemeClr val="accent6">
                    <a:lumMod val="50000"/>
                  </a:schemeClr>
                </a:solidFill>
                <a:latin typeface="+mn-lt"/>
                <a:cs typeface="Traditional Arabic" panose="02020603050405020304" pitchFamily="18" charset="-78"/>
              </a:rPr>
              <a:t>مجالي الجغرافيا الأساسيين </a:t>
            </a:r>
            <a:endParaRPr lang="fr-FR" sz="3200" b="1" dirty="0">
              <a:solidFill>
                <a:schemeClr val="accent6">
                  <a:lumMod val="50000"/>
                </a:schemeClr>
              </a:solidFill>
              <a:latin typeface="+mn-lt"/>
              <a:cs typeface="Traditional Arabic" panose="02020603050405020304" pitchFamily="18" charset="-78"/>
            </a:endParaRPr>
          </a:p>
        </p:txBody>
      </p:sp>
      <p:graphicFrame>
        <p:nvGraphicFramePr>
          <p:cNvPr id="7" name="Espace réservé du contenu 3"/>
          <p:cNvGraphicFramePr>
            <a:graphicFrameLocks noGrp="1"/>
          </p:cNvGraphicFramePr>
          <p:nvPr>
            <p:ph idx="1"/>
            <p:extLst>
              <p:ext uri="{D42A27DB-BD31-4B8C-83A1-F6EECF244321}">
                <p14:modId xmlns:p14="http://schemas.microsoft.com/office/powerpoint/2010/main" val="414548036"/>
              </p:ext>
            </p:extLst>
          </p:nvPr>
        </p:nvGraphicFramePr>
        <p:xfrm>
          <a:off x="495300" y="1887056"/>
          <a:ext cx="8915400" cy="4061048"/>
        </p:xfrm>
        <a:graphic>
          <a:graphicData uri="http://schemas.openxmlformats.org/drawingml/2006/table">
            <a:tbl>
              <a:tblPr firstRow="1" bandRow="1">
                <a:tableStyleId>{5C22544A-7EE6-4342-B048-85BDC9FD1C3A}</a:tableStyleId>
              </a:tblPr>
              <a:tblGrid>
                <a:gridCol w="4457700"/>
                <a:gridCol w="4457700"/>
              </a:tblGrid>
              <a:tr h="4061048">
                <a:tc>
                  <a:txBody>
                    <a:bodyPr/>
                    <a:lstStyle/>
                    <a:p>
                      <a:pPr marL="342900" marR="0" lvl="0" indent="-34290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Population  geography</a:t>
                      </a:r>
                      <a:endPar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Population geography is the science that deals with the human being and its relationship with the environment , and highlights the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spatial relationships</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whether natural or human.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 البشرية</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p>
                    <a:p>
                      <a:pPr algn="r" rtl="1"/>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 البشرية </a:t>
                      </a:r>
                      <a:r>
                        <a:rPr kumimoji="0" lang="ar-SA"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هي العلم الذي يهتم بدراسة الإنسان وعلاقته بالبيئة، وتسلط الضوء على </a:t>
                      </a:r>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العلاقات المكانية</a:t>
                      </a:r>
                      <a:r>
                        <a:rPr kumimoji="0" lang="ar-SA"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سواء كانت طبيعية أو بشرية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r>
                        <a:rPr kumimoji="0" lang="en-US" sz="2800" b="0" i="0" u="none" strike="noStrike" kern="1200" cap="none" spc="0" normalizeH="0" baseline="0" noProof="0" dirty="0" smtClean="0">
                          <a:ln>
                            <a:noFill/>
                          </a:ln>
                          <a:solidFill>
                            <a:srgbClr val="313B4A"/>
                          </a:solidFill>
                          <a:effectLst/>
                          <a:uLnTx/>
                          <a:uFillTx/>
                          <a:latin typeface="+mn-lt"/>
                          <a:ea typeface="+mn-ea"/>
                          <a:cs typeface="Arial" charset="0"/>
                        </a:rPr>
                        <a:t/>
                      </a:r>
                      <a:br>
                        <a:rPr kumimoji="0" lang="en-US" sz="2800" b="0" i="0" u="none" strike="noStrike" kern="1200" cap="none" spc="0" normalizeH="0" baseline="0" noProof="0" dirty="0" smtClean="0">
                          <a:ln>
                            <a:noFill/>
                          </a:ln>
                          <a:solidFill>
                            <a:srgbClr val="313B4A"/>
                          </a:solidFill>
                          <a:effectLst/>
                          <a:uLnTx/>
                          <a:uFillTx/>
                          <a:latin typeface="+mn-lt"/>
                          <a:ea typeface="+mn-ea"/>
                          <a:cs typeface="Arial" charset="0"/>
                        </a:rPr>
                      </a:b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0424739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Tableau 5"/>
          <p:cNvGraphicFramePr>
            <a:graphicFrameLocks noGrp="1"/>
          </p:cNvGraphicFramePr>
          <p:nvPr>
            <p:extLst>
              <p:ext uri="{D42A27DB-BD31-4B8C-83A1-F6EECF244321}">
                <p14:modId xmlns:p14="http://schemas.microsoft.com/office/powerpoint/2010/main" val="4259627937"/>
              </p:ext>
            </p:extLst>
          </p:nvPr>
        </p:nvGraphicFramePr>
        <p:xfrm>
          <a:off x="632520" y="1227666"/>
          <a:ext cx="8568952" cy="3078480"/>
        </p:xfrm>
        <a:graphic>
          <a:graphicData uri="http://schemas.openxmlformats.org/drawingml/2006/table">
            <a:tbl>
              <a:tblPr firstRow="1" bandRow="1">
                <a:tableStyleId>{5C22544A-7EE6-4342-B048-85BDC9FD1C3A}</a:tableStyleId>
              </a:tblPr>
              <a:tblGrid>
                <a:gridCol w="4284476"/>
                <a:gridCol w="4284476"/>
              </a:tblGrid>
              <a:tr h="162527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Its one of the two main fields of geography, it studies the human use and understanding of the world and the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processes</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which have affected it.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هي</a:t>
                      </a:r>
                      <a:r>
                        <a:rPr kumimoji="0" lang="fr-FR"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إحدى حقلي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الجغرافيا</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الرئيسيين</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SA"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تد</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رس</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SA"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العنصر</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البشري</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و</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تحاول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فهم</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العالم</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و</a:t>
                      </a:r>
                      <a:r>
                        <a:rPr kumimoji="0" lang="en-US"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الع</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وامل</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التي</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أثرت</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فيه.</a:t>
                      </a: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78517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3394865842"/>
              </p:ext>
            </p:extLst>
          </p:nvPr>
        </p:nvGraphicFramePr>
        <p:xfrm>
          <a:off x="495300" y="1600200"/>
          <a:ext cx="8915400" cy="3627120"/>
        </p:xfrm>
        <a:graphic>
          <a:graphicData uri="http://schemas.openxmlformats.org/drawingml/2006/table">
            <a:tbl>
              <a:tblPr firstRow="1" bandRow="1">
                <a:tableStyleId>{5C22544A-7EE6-4342-B048-85BDC9FD1C3A}</a:tableStyleId>
              </a:tblPr>
              <a:tblGrid>
                <a:gridCol w="4457700"/>
                <a:gridCol w="4457700"/>
              </a:tblGrid>
              <a:tr h="37084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Human geography broadly focuses on the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built environment</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how it is managed by humans as well as the influence of humans on the space they occupy.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smtClean="0">
                        <a:ln>
                          <a:noFill/>
                        </a:ln>
                        <a:solidFill>
                          <a:prstClr val="white"/>
                        </a:solidFill>
                        <a:effectLst/>
                        <a:uLnTx/>
                        <a:uFillTx/>
                        <a:latin typeface="+mn-lt"/>
                        <a:ea typeface="+mn-ea"/>
                        <a:cs typeface="+mn-cs"/>
                      </a:endParaRP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الجغرافيا</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البشرية</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SA"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ركز</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على</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البيئة</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العمران</a:t>
                      </a:r>
                      <a:r>
                        <a:rPr kumimoji="0" lang="ar-TN" sz="2800" b="1" i="0" u="none" strike="noStrike" kern="1200" cap="none" spc="0" normalizeH="0" baseline="0" noProof="0" dirty="0" err="1" smtClean="0">
                          <a:ln>
                            <a:noFill/>
                          </a:ln>
                          <a:solidFill>
                            <a:srgbClr val="339966"/>
                          </a:solidFill>
                          <a:effectLst/>
                          <a:uLnTx/>
                          <a:uFillTx/>
                          <a:latin typeface="Arial" pitchFamily="34" charset="0"/>
                          <a:ea typeface="+mn-ea"/>
                          <a:cs typeface="Traditional Arabic" panose="02020603050405020304" pitchFamily="18" charset="-78"/>
                        </a:rPr>
                        <a:t>ية</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وكيف</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تدار</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من</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قبل</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البشر</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فضلا</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عن</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تأثير</a:t>
                      </a:r>
                      <a:r>
                        <a:rPr kumimoji="0" lang="ar-SA"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البشر</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في</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المجال</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ذ</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ي </a:t>
                      </a:r>
                      <a:r>
                        <a:rPr kumimoji="0" lang="en-US" sz="28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يشغلونه</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spTree>
    <p:extLst>
      <p:ext uri="{BB962C8B-B14F-4D97-AF65-F5344CB8AC3E}">
        <p14:creationId xmlns:p14="http://schemas.microsoft.com/office/powerpoint/2010/main" val="18282292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Espace réservé du contenu 3"/>
          <p:cNvGraphicFramePr>
            <a:graphicFrameLocks noGrp="1"/>
          </p:cNvGraphicFramePr>
          <p:nvPr>
            <p:ph idx="1"/>
            <p:extLst>
              <p:ext uri="{D42A27DB-BD31-4B8C-83A1-F6EECF244321}">
                <p14:modId xmlns:p14="http://schemas.microsoft.com/office/powerpoint/2010/main" val="4292112002"/>
              </p:ext>
            </p:extLst>
          </p:nvPr>
        </p:nvGraphicFramePr>
        <p:xfrm>
          <a:off x="632520" y="1196752"/>
          <a:ext cx="8915400" cy="4032448"/>
        </p:xfrm>
        <a:graphic>
          <a:graphicData uri="http://schemas.openxmlformats.org/drawingml/2006/table">
            <a:tbl>
              <a:tblPr firstRow="1" bandRow="1">
                <a:tableStyleId>{5C22544A-7EE6-4342-B048-85BDC9FD1C3A}</a:tableStyleId>
              </a:tblPr>
              <a:tblGrid>
                <a:gridCol w="4457700"/>
                <a:gridCol w="4457700"/>
              </a:tblGrid>
              <a:tr h="4032448">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Physical geography</a:t>
                      </a:r>
                      <a:endParaRPr kumimoji="0" lang="ar-TN" sz="3600" b="1" i="0" u="none" strike="noStrike" kern="1200" cap="none" spc="0" normalizeH="0" baseline="0" noProof="0" dirty="0" smtClean="0">
                        <a:ln>
                          <a:noFill/>
                        </a:ln>
                        <a:solidFill>
                          <a:srgbClr val="E8B7B7">
                            <a:lumMod val="50000"/>
                          </a:srgbClr>
                        </a:solidFill>
                        <a:effectLst/>
                        <a:uLnTx/>
                        <a:uFillTx/>
                        <a:latin typeface="Arial" pitchFamily="34" charset="0"/>
                        <a:ea typeface="+mn-ea"/>
                        <a:cs typeface="Traditional Arabic" panose="02020603050405020304" pitchFamily="18" charset="-78"/>
                      </a:endParaRP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Physical geography is one of the two major subfields of geography, focuses on understanding the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processes</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and patterns of the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natural environment</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endPar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 الطبيعية </a:t>
                      </a:r>
                    </a:p>
                    <a:p>
                      <a:pPr marL="342900" marR="0" lvl="0" indent="-34290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الجغرافيا الطبيعية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هي </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إحدى حقلي </a:t>
                      </a:r>
                      <a:r>
                        <a:rPr kumimoji="0" lang="en-US" sz="3200" b="1" i="0" u="none" strike="noStrike" kern="1200" cap="none" spc="0" normalizeH="0" baseline="0" noProof="0" dirty="0" err="1" smtClean="0">
                          <a:ln>
                            <a:noFill/>
                          </a:ln>
                          <a:solidFill>
                            <a:srgbClr val="E8B7B7">
                              <a:lumMod val="25000"/>
                            </a:srgbClr>
                          </a:solidFill>
                          <a:effectLst/>
                          <a:uLnTx/>
                          <a:uFillTx/>
                          <a:latin typeface="Arial" pitchFamily="34" charset="0"/>
                          <a:ea typeface="+mn-ea"/>
                          <a:cs typeface="Traditional Arabic" panose="02020603050405020304" pitchFamily="18" charset="-78"/>
                        </a:rPr>
                        <a:t>الجغرافيا</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الرئيسيين،  و هي تركز على فهم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عوامل</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ومكونات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البيئة الطبيعية</a:t>
                      </a:r>
                      <a:r>
                        <a:rPr kumimoji="0" lang="ar-TN" sz="32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3651017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graphicFrame>
        <p:nvGraphicFramePr>
          <p:cNvPr id="6" name="Espace réservé du contenu 3"/>
          <p:cNvGraphicFramePr>
            <a:graphicFrameLocks noGrp="1"/>
          </p:cNvGraphicFramePr>
          <p:nvPr>
            <p:ph idx="1"/>
            <p:extLst>
              <p:ext uri="{D42A27DB-BD31-4B8C-83A1-F6EECF244321}">
                <p14:modId xmlns:p14="http://schemas.microsoft.com/office/powerpoint/2010/main" val="3758827742"/>
              </p:ext>
            </p:extLst>
          </p:nvPr>
        </p:nvGraphicFramePr>
        <p:xfrm>
          <a:off x="488504" y="908720"/>
          <a:ext cx="8915400" cy="5029200"/>
        </p:xfrm>
        <a:graphic>
          <a:graphicData uri="http://schemas.openxmlformats.org/drawingml/2006/table">
            <a:tbl>
              <a:tblPr firstRow="1" bandRow="1">
                <a:tableStyleId>{5C22544A-7EE6-4342-B048-85BDC9FD1C3A}</a:tableStyleId>
              </a:tblPr>
              <a:tblGrid>
                <a:gridCol w="5040560"/>
                <a:gridCol w="3874840"/>
              </a:tblGrid>
              <a:tr h="370840">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Physical geography is  the branch of geography that deals with the natural features of the earth as a home of humans. It deals with water, air</a:t>
                      </a:r>
                      <a:r>
                        <a:rPr kumimoji="0" lang="en-US"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r>
                        <a:rPr kumimoji="0" lang="fr-FR"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animals, and land</a:t>
                      </a:r>
                      <a:r>
                        <a:rPr kumimoji="0" lang="ar-TN"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r>
                        <a:rPr kumimoji="0" lang="en-US"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in addition to the earth as a planet. (i.e. everything that is part of the four spheres - </a:t>
                      </a:r>
                      <a:r>
                        <a:rPr kumimoji="0" lang="en-US" sz="27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the atmosphere, biosphere, hydrosphere, lithosphere</a:t>
                      </a:r>
                      <a:r>
                        <a:rPr kumimoji="0" lang="en-US"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r>
                        <a:rPr kumimoji="0" lang="ar-TN"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r>
                        <a:rPr kumimoji="0" lang="en-US"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endParaRPr kumimoji="0" lang="ar-TN" sz="27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هي فرع من فروع الجغرافيا تتعامل مع الخصائص الطبيعية للأرض، كموطن للبشر . تهتم بالماء والهواء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والحيوانات وسطح الأرض،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بالإضافة الى الأرض ككوكب (أي كل ما ينتمي الى الاغلفة الاربعة: </a:t>
                      </a:r>
                      <a:r>
                        <a:rPr kumimoji="0" lang="ar-TN" sz="2800" b="1" i="0" u="none" strike="noStrike" kern="1200" cap="none" spc="0" normalizeH="0" baseline="0" noProof="0" dirty="0" smtClean="0">
                          <a:ln>
                            <a:noFill/>
                          </a:ln>
                          <a:solidFill>
                            <a:srgbClr val="00B050"/>
                          </a:solidFill>
                          <a:effectLst/>
                          <a:uLnTx/>
                          <a:uFillTx/>
                          <a:latin typeface="Arial" pitchFamily="34" charset="0"/>
                          <a:ea typeface="+mn-ea"/>
                          <a:cs typeface="Traditional Arabic" panose="02020603050405020304" pitchFamily="18" charset="-78"/>
                        </a:rPr>
                        <a:t>الغلاف الجوي والغلاف الحيوي والغلاف المائي والغلاف الصخري).</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a:r>
                    </a:p>
                    <a:p>
                      <a:pPr marL="342900" marR="0" lvl="0" indent="-342900" algn="r"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635845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1153707091"/>
              </p:ext>
            </p:extLst>
          </p:nvPr>
        </p:nvGraphicFramePr>
        <p:xfrm>
          <a:off x="488504" y="1340768"/>
          <a:ext cx="8915400" cy="3931920"/>
        </p:xfrm>
        <a:graphic>
          <a:graphicData uri="http://schemas.openxmlformats.org/drawingml/2006/table">
            <a:tbl>
              <a:tblPr firstRow="1" bandRow="1">
                <a:tableStyleId>{5C22544A-7EE6-4342-B048-85BDC9FD1C3A}</a:tableStyleId>
              </a:tblPr>
              <a:tblGrid>
                <a:gridCol w="4457700"/>
                <a:gridCol w="4457700"/>
              </a:tblGrid>
              <a:tr h="370840">
                <a:tc>
                  <a:txBody>
                    <a:bodyPr/>
                    <a:lstStyle/>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Physical geography is closely related to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geology science</a:t>
                      </a:r>
                      <a:r>
                        <a:rPr kumimoji="0" lang="fr-FR"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but physical geography focuses more on the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landscapes </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at  the surface of the earth and not what is inside our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planet</a:t>
                      </a:r>
                      <a:r>
                        <a:rPr kumimoji="0" lang="en-US"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a:t>
                      </a:r>
                      <a:endParaRPr kumimoji="0" lang="ar-SA"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إن </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الجغرافيا الطبيعية في علاقة وثيقة ب</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العلوم الجيولوجية</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 ولكن الجغرافيا الطبيعية تركز أكثر على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المشاهد الطبيعية ل</a:t>
                      </a:r>
                      <a:r>
                        <a:rPr kumimoji="0" lang="ar-TN" sz="2800" b="1" i="0" u="none" strike="noStrike" kern="1200" cap="none" spc="0" normalizeH="0" baseline="0" noProof="0" dirty="0" smtClean="0">
                          <a:ln>
                            <a:noFill/>
                          </a:ln>
                          <a:solidFill>
                            <a:srgbClr val="E8B7B7">
                              <a:lumMod val="25000"/>
                            </a:srgbClr>
                          </a:solidFill>
                          <a:effectLst/>
                          <a:uLnTx/>
                          <a:uFillTx/>
                          <a:latin typeface="Arial" pitchFamily="34" charset="0"/>
                          <a:ea typeface="+mn-ea"/>
                          <a:cs typeface="Traditional Arabic" panose="02020603050405020304" pitchFamily="18" charset="-78"/>
                        </a:rPr>
                        <a:t>سطح الأرض، وليس على ما هو في باطن</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Traditional Arabic" panose="02020603050405020304" pitchFamily="18" charset="-78"/>
                        </a:rPr>
                        <a:t>  كوكبنا</a:t>
                      </a:r>
                      <a:r>
                        <a:rPr kumimoji="0" lang="ar-TN" sz="2800" b="0" i="0" u="none" strike="noStrike" kern="1200" cap="none" spc="0" normalizeH="0" baseline="0" noProof="0" dirty="0" smtClean="0">
                          <a:ln>
                            <a:noFill/>
                          </a:ln>
                          <a:solidFill>
                            <a:srgbClr val="313B4A"/>
                          </a:solidFill>
                          <a:effectLst/>
                          <a:uLnTx/>
                          <a:uFillTx/>
                          <a:latin typeface="+mn-lt"/>
                          <a:ea typeface="+mn-ea"/>
                          <a:cs typeface="Arial" charset="0"/>
                        </a:rPr>
                        <a:t>.</a:t>
                      </a:r>
                    </a:p>
                    <a:p>
                      <a:pPr algn="r" rtl="1"/>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الأولى</a:t>
            </a:r>
            <a:endParaRPr lang="en-US" sz="2000" dirty="0"/>
          </a:p>
        </p:txBody>
      </p:sp>
    </p:spTree>
    <p:extLst>
      <p:ext uri="{BB962C8B-B14F-4D97-AF65-F5344CB8AC3E}">
        <p14:creationId xmlns:p14="http://schemas.microsoft.com/office/powerpoint/2010/main" val="11199944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833</TotalTime>
  <Words>1723</Words>
  <Application>Microsoft Office PowerPoint</Application>
  <PresentationFormat>Format A4 (210 x 297 mm)</PresentationFormat>
  <Paragraphs>161</Paragraphs>
  <Slides>25</Slides>
  <Notes>2</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Office Theme</vt:lpstr>
      <vt:lpstr>Présentation PowerPoint</vt:lpstr>
      <vt:lpstr> المحاضرة  1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SYFACTE</cp:lastModifiedBy>
  <cp:revision>113</cp:revision>
  <dcterms:created xsi:type="dcterms:W3CDTF">2014-09-11T06:30:06Z</dcterms:created>
  <dcterms:modified xsi:type="dcterms:W3CDTF">2015-02-15T09:37:54Z</dcterms:modified>
</cp:coreProperties>
</file>