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2" r:id="rId3"/>
    <p:sldId id="308" r:id="rId4"/>
    <p:sldId id="309" r:id="rId5"/>
    <p:sldId id="323" r:id="rId6"/>
    <p:sldId id="310" r:id="rId7"/>
    <p:sldId id="330" r:id="rId8"/>
    <p:sldId id="311" r:id="rId9"/>
    <p:sldId id="324" r:id="rId10"/>
    <p:sldId id="312" r:id="rId11"/>
    <p:sldId id="326" r:id="rId12"/>
    <p:sldId id="313" r:id="rId13"/>
    <p:sldId id="314" r:id="rId14"/>
    <p:sldId id="327" r:id="rId15"/>
    <p:sldId id="315" r:id="rId16"/>
    <p:sldId id="328" r:id="rId17"/>
    <p:sldId id="316" r:id="rId18"/>
    <p:sldId id="317" r:id="rId19"/>
    <p:sldId id="318" r:id="rId20"/>
    <p:sldId id="319" r:id="rId21"/>
    <p:sldId id="329" r:id="rId22"/>
    <p:sldId id="320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F04316"/>
    <a:srgbClr val="D98061"/>
    <a:srgbClr val="8E6334"/>
    <a:srgbClr val="ECA02F"/>
    <a:srgbClr val="313B4A"/>
    <a:srgbClr val="43A79C"/>
    <a:srgbClr val="EDBD1F"/>
    <a:srgbClr val="81AA52"/>
    <a:srgbClr val="0E47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>
        <p:scale>
          <a:sx n="70" d="100"/>
          <a:sy n="70" d="100"/>
        </p:scale>
        <p:origin x="-107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نصوص جغرافية باللغة الانجليزية</a:t>
            </a:r>
          </a:p>
          <a:p>
            <a:pPr algn="ctr" rtl="0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Geographic Texts- in English (2)</a:t>
            </a:r>
          </a:p>
          <a:p>
            <a:pPr algn="ctr"/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</a:t>
            </a:r>
            <a:r>
              <a:rPr lang="ar-TN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وليد الهادي محمد شواري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3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515888" y="3645024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TN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الأحداث </a:t>
            </a:r>
            <a:r>
              <a:rPr lang="ar-TN" sz="4000" b="1" spc="50" dirty="0" err="1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التكتونية</a:t>
            </a:r>
            <a:r>
              <a:rPr lang="ar-TN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و الأشكال التضارسية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Tectonic events and landforms 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813841"/>
              </p:ext>
            </p:extLst>
          </p:nvPr>
        </p:nvGraphicFramePr>
        <p:xfrm>
          <a:off x="906960" y="1556792"/>
          <a:ext cx="8352928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1553262">
                <a:tc>
                  <a:txBody>
                    <a:bodyPr/>
                    <a:lstStyle/>
                    <a:p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Tectonic plates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are moving in different directions at different speeds. The features on the surface on the Earth </a:t>
                      </a:r>
                      <a:r>
                        <a:rPr kumimoji="0" lang="en-US" altLang="en-US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tel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us where the plates push beneath each other or 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collide</a:t>
                      </a:r>
                      <a:r>
                        <a:rPr kumimoji="0" lang="en-US" alt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lang="fr-F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alt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تتحرك </a:t>
                      </a:r>
                      <a:r>
                        <a:rPr kumimoji="0" lang="ar-TN" alt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الصفائح </a:t>
                      </a:r>
                      <a:r>
                        <a:rPr kumimoji="0" lang="ar-TN" altLang="en-US" sz="3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التكتونية</a:t>
                      </a:r>
                      <a:r>
                        <a:rPr kumimoji="0" lang="ar-TN" alt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TN" alt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في اتجاهات وبسرعات مختلفة. وتبين لنا خصائص سطح الأرض أماكن انزلاق تلك الصفائح تحت بعضها البعض أو أماكن </a:t>
                      </a:r>
                      <a:r>
                        <a:rPr kumimoji="0" lang="ar-TN" alt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تصادمها</a:t>
                      </a:r>
                      <a:r>
                        <a:rPr kumimoji="0" lang="ar-TN" alt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kumimoji="0" lang="en-US" altLang="en-US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1920" y="1053435"/>
            <a:ext cx="92032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err="1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Volcanoes</a:t>
            </a:r>
            <a:endParaRPr lang="ar-TN" sz="3200" b="1" dirty="0" smtClean="0">
              <a:solidFill>
                <a:schemeClr val="accent6">
                  <a:lumMod val="50000"/>
                </a:schemeClr>
              </a:solidFill>
              <a:cs typeface="Traditional Arabic" panose="02020603050405020304" pitchFamily="18" charset="-78"/>
            </a:endParaRPr>
          </a:p>
          <a:p>
            <a:pPr lvl="0" algn="ctr"/>
            <a:r>
              <a:rPr lang="ar-TN" sz="4400" b="1" dirty="0">
                <a:solidFill>
                  <a:srgbClr val="E8B7B7">
                    <a:lumMod val="50000"/>
                  </a:srgbClr>
                </a:solidFill>
                <a:cs typeface="Traditional Arabic" panose="02020603050405020304" pitchFamily="18" charset="-78"/>
              </a:rPr>
              <a:t>البراكين</a:t>
            </a:r>
          </a:p>
          <a:p>
            <a:pPr algn="ctr"/>
            <a:endParaRPr lang="ar-TN" sz="3200" b="1" dirty="0" smtClean="0">
              <a:solidFill>
                <a:schemeClr val="accent6">
                  <a:lumMod val="5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829424"/>
              </p:ext>
            </p:extLst>
          </p:nvPr>
        </p:nvGraphicFramePr>
        <p:xfrm>
          <a:off x="920552" y="2348880"/>
          <a:ext cx="833933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9668"/>
                <a:gridCol w="4169668"/>
              </a:tblGrid>
              <a:tr h="370840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Volcanoes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mountains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formed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when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magma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rises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through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vents and passages in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earth’s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surface 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comes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out as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lava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البراكين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هي عبارة عن جبال تكونت عندما تدفقت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الصخور المنصهرة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إلى سطح الأرض عبر الفتحات والممرات في شكل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حمم بركانية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066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93655"/>
              </p:ext>
            </p:extLst>
          </p:nvPr>
        </p:nvGraphicFramePr>
        <p:xfrm>
          <a:off x="862243" y="1196752"/>
          <a:ext cx="8417694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847"/>
                <a:gridCol w="4208847"/>
              </a:tblGrid>
              <a:tr h="1409246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Not all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volcanoes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active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or capable of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erupting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In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fact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scientists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describe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four types of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volcanoes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: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ليس كل البراكين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نشطة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أو قادرة على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الثوران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وفي الواقع، يصف العلماء أربعة أنواع من البراكين: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6" t="33983" r="22376" b="23828"/>
          <a:stretch/>
        </p:blipFill>
        <p:spPr bwMode="auto">
          <a:xfrm>
            <a:off x="2720752" y="3429000"/>
            <a:ext cx="4981433" cy="2893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529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799518"/>
              </p:ext>
            </p:extLst>
          </p:nvPr>
        </p:nvGraphicFramePr>
        <p:xfrm>
          <a:off x="872418" y="1340768"/>
          <a:ext cx="8352928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8614"/>
                <a:gridCol w="3984314"/>
              </a:tblGrid>
              <a:tr h="1265230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Active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: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eruption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constantly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Intermittent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: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eruption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regular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intervals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Dormant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: inactive, but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expected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become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active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again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Extinct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: inactive for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hundreds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years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  </a:t>
                      </a: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نشط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: ثوران مستمر. 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متقطع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الثوران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: ثوران خلال فترات منتظمة.</a:t>
                      </a:r>
                    </a:p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خامد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: غير نشط، ولكن من المتوقع أن ينشط مرة أخرى.</a:t>
                      </a:r>
                    </a:p>
                    <a:p>
                      <a:pPr marL="342900" marR="0" lvl="0" indent="-34290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ar-TN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طافئ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: غير نشط لمئات السنين.</a:t>
                      </a:r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473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4" name="صورة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8" t="22984" r="14593" b="10423"/>
          <a:stretch/>
        </p:blipFill>
        <p:spPr>
          <a:xfrm>
            <a:off x="1568624" y="1051780"/>
            <a:ext cx="6912768" cy="495079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sp>
        <p:nvSpPr>
          <p:cNvPr id="2" name="ZoneTexte 1"/>
          <p:cNvSpPr txBox="1"/>
          <p:nvPr/>
        </p:nvSpPr>
        <p:spPr>
          <a:xfrm>
            <a:off x="6391692" y="2070656"/>
            <a:ext cx="127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/>
              <a:t>فوهة البركان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294934" y="2070656"/>
            <a:ext cx="2294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 smtClean="0"/>
              <a:t>سحب من الرماد البركاني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355224" y="2685025"/>
            <a:ext cx="58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 smtClean="0"/>
              <a:t>رماد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203566" y="3366743"/>
            <a:ext cx="109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 smtClean="0"/>
              <a:t>عنق ثانوي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203566" y="2756925"/>
            <a:ext cx="1378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 smtClean="0"/>
              <a:t>مخروط ثانوي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495311" y="4535419"/>
            <a:ext cx="2306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 smtClean="0">
                <a:solidFill>
                  <a:schemeClr val="bg1"/>
                </a:solidFill>
              </a:rPr>
              <a:t>طبقات من الرماد و الحمم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105791" y="4535419"/>
            <a:ext cx="123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 smtClean="0">
                <a:solidFill>
                  <a:schemeClr val="bg1"/>
                </a:solidFill>
              </a:rPr>
              <a:t>عنق البركان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058451" y="5301208"/>
            <a:ext cx="1570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 smtClean="0"/>
              <a:t>صخور منصهرة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003545" y="3432694"/>
            <a:ext cx="1102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 smtClean="0">
                <a:solidFill>
                  <a:schemeClr val="bg1"/>
                </a:solidFill>
              </a:rPr>
              <a:t>حمم متدفقة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33274" y="1474822"/>
            <a:ext cx="1852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TN" dirty="0" smtClean="0"/>
              <a:t>الانفجارات البركانية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870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60512" y="1053435"/>
            <a:ext cx="899465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Earthquakes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cs typeface="Traditional Arabic" panose="02020603050405020304" pitchFamily="18" charset="-78"/>
            </a:endParaRPr>
          </a:p>
          <a:p>
            <a:pPr lvl="0" algn="ctr"/>
            <a:r>
              <a:rPr lang="ar-TN" sz="3600" b="1" dirty="0">
                <a:solidFill>
                  <a:srgbClr val="E8B7B7">
                    <a:lumMod val="50000"/>
                  </a:srgbClr>
                </a:solidFill>
                <a:cs typeface="Traditional Arabic" panose="02020603050405020304" pitchFamily="18" charset="-78"/>
              </a:rPr>
              <a:t>الزلازل</a:t>
            </a:r>
            <a:endParaRPr lang="fr-FR" sz="3600" b="1" dirty="0">
              <a:solidFill>
                <a:srgbClr val="E8B7B7">
                  <a:lumMod val="50000"/>
                </a:srgbClr>
              </a:solidFill>
              <a:cs typeface="Traditional Arabic" panose="02020603050405020304" pitchFamily="18" charset="-78"/>
            </a:endParaRPr>
          </a:p>
          <a:p>
            <a:pPr algn="ctr"/>
            <a:endParaRPr lang="fr-FR" sz="2800" b="1" dirty="0">
              <a:solidFill>
                <a:schemeClr val="accent6">
                  <a:lumMod val="50000"/>
                </a:schemeClr>
              </a:solidFill>
              <a:cs typeface="Traditional Arabic" panose="02020603050405020304" pitchFamily="18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276510"/>
              </p:ext>
            </p:extLst>
          </p:nvPr>
        </p:nvGraphicFramePr>
        <p:xfrm>
          <a:off x="831475" y="2276872"/>
          <a:ext cx="8424936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1121214">
                <a:tc>
                  <a:txBody>
                    <a:bodyPr/>
                    <a:lstStyle/>
                    <a:p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Earthquakes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sudden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shifting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movements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in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earth’s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surface.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Some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earthquakes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strong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enough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knock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dowen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twist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highways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as if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were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ribbons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تسبب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الزلازل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تحركات فجائية لسطح الأرض. و بعضها عنيف بما فيه الكفاية ليدق الطرق السريعة كما لو كانت مجرد شرائط.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476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445571"/>
              </p:ext>
            </p:extLst>
          </p:nvPr>
        </p:nvGraphicFramePr>
        <p:xfrm>
          <a:off x="992560" y="1052736"/>
          <a:ext cx="8136904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8452"/>
                <a:gridCol w="4068452"/>
              </a:tblGrid>
              <a:tr h="977198">
                <a:tc>
                  <a:txBody>
                    <a:bodyPr/>
                    <a:lstStyle/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Earthquakes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happen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when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tectonic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plates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collide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separate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or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scrape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against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one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another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fault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تحدث الزلازل عندما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تصطدم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تتباعد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أو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تتماس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الصفائح </a:t>
                      </a:r>
                      <a:r>
                        <a:rPr kumimoji="0" lang="ar-TN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التكتونية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طوال خطوط الصدوع.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صورة 4" descr="صورة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5008" y="2557763"/>
            <a:ext cx="4880991" cy="374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951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351920" y="1053435"/>
            <a:ext cx="920324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The ring of fire </a:t>
            </a:r>
            <a:br>
              <a:rPr lang="en-US" sz="2800" b="1" dirty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</a:b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Where volcanoes and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Earthquakes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often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cs typeface="Traditional Arabic" panose="02020603050405020304" pitchFamily="18" charset="-78"/>
              </a:rPr>
              <a:t>happen</a:t>
            </a:r>
            <a:endParaRPr lang="ar-TN" sz="2000" b="1" dirty="0" smtClean="0">
              <a:solidFill>
                <a:schemeClr val="accent6">
                  <a:lumMod val="50000"/>
                </a:schemeClr>
              </a:solidFill>
              <a:cs typeface="Traditional Arabic" panose="02020603050405020304" pitchFamily="18" charset="-78"/>
            </a:endParaRPr>
          </a:p>
          <a:p>
            <a:pPr lvl="0"/>
            <a:r>
              <a:rPr lang="ar-TN" sz="2800" b="1" dirty="0" smtClean="0">
                <a:solidFill>
                  <a:srgbClr val="E8B7B7">
                    <a:lumMod val="50000"/>
                  </a:srgbClr>
                </a:solidFill>
                <a:cs typeface="Traditional Arabic" panose="02020603050405020304" pitchFamily="18" charset="-78"/>
              </a:rPr>
              <a:t>حلقة </a:t>
            </a:r>
            <a:r>
              <a:rPr lang="ar-TN" sz="2800" b="1" dirty="0">
                <a:solidFill>
                  <a:srgbClr val="E8B7B7">
                    <a:lumMod val="50000"/>
                  </a:srgbClr>
                </a:solidFill>
                <a:cs typeface="Traditional Arabic" panose="02020603050405020304" pitchFamily="18" charset="-78"/>
              </a:rPr>
              <a:t>النار </a:t>
            </a:r>
            <a:r>
              <a:rPr lang="en-US" sz="2800" b="1" dirty="0">
                <a:solidFill>
                  <a:srgbClr val="E8B7B7">
                    <a:lumMod val="50000"/>
                  </a:srgbClr>
                </a:solidFill>
                <a:cs typeface="Traditional Arabic" panose="02020603050405020304" pitchFamily="18" charset="-78"/>
              </a:rPr>
              <a:t/>
            </a:r>
            <a:br>
              <a:rPr lang="en-US" sz="2800" b="1" dirty="0">
                <a:solidFill>
                  <a:srgbClr val="E8B7B7">
                    <a:lumMod val="50000"/>
                  </a:srgbClr>
                </a:solidFill>
                <a:cs typeface="Traditional Arabic" panose="02020603050405020304" pitchFamily="18" charset="-78"/>
              </a:rPr>
            </a:br>
            <a:r>
              <a:rPr lang="ar-TN" sz="2800" b="1" dirty="0">
                <a:solidFill>
                  <a:srgbClr val="E8B7B7">
                    <a:lumMod val="50000"/>
                  </a:srgbClr>
                </a:solidFill>
                <a:cs typeface="Traditional Arabic" panose="02020603050405020304" pitchFamily="18" charset="-78"/>
              </a:rPr>
              <a:t>أين </a:t>
            </a:r>
            <a:r>
              <a:rPr lang="ar-TN" sz="2800" b="1" dirty="0" smtClean="0">
                <a:solidFill>
                  <a:srgbClr val="E8B7B7">
                    <a:lumMod val="50000"/>
                  </a:srgbClr>
                </a:solidFill>
                <a:cs typeface="Traditional Arabic" panose="02020603050405020304" pitchFamily="18" charset="-78"/>
              </a:rPr>
              <a:t>تحدث </a:t>
            </a:r>
            <a:r>
              <a:rPr lang="ar-TN" sz="2800" b="1" dirty="0">
                <a:solidFill>
                  <a:srgbClr val="E8B7B7">
                    <a:lumMod val="50000"/>
                  </a:srgbClr>
                </a:solidFill>
                <a:cs typeface="Traditional Arabic" panose="02020603050405020304" pitchFamily="18" charset="-78"/>
              </a:rPr>
              <a:t>عادة البراكين والزلازل</a:t>
            </a:r>
            <a:endParaRPr lang="fr-FR" sz="2000" b="1" dirty="0">
              <a:solidFill>
                <a:srgbClr val="E8B7B7">
                  <a:lumMod val="50000"/>
                </a:srgbClr>
              </a:solidFill>
              <a:cs typeface="Traditional Arabic" panose="02020603050405020304" pitchFamily="18" charset="-78"/>
            </a:endParaRPr>
          </a:p>
          <a:p>
            <a:endParaRPr lang="fr-FR" sz="2000" b="1" dirty="0">
              <a:solidFill>
                <a:schemeClr val="accent6">
                  <a:lumMod val="50000"/>
                </a:schemeClr>
              </a:solidFill>
              <a:cs typeface="Traditional Arabic" panose="02020603050405020304" pitchFamily="18" charset="-78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422008"/>
              </p:ext>
            </p:extLst>
          </p:nvPr>
        </p:nvGraphicFramePr>
        <p:xfrm>
          <a:off x="1136576" y="3140968"/>
          <a:ext cx="828092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833182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Volcanoes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earthquakes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most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frequently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occur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along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fault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lines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in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earth’s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tectonic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plates.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تحدث البراكين والزلازل في معظم الأحيان على طول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خطوط  صدوع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صفائح الأرض </a:t>
                      </a:r>
                      <a:r>
                        <a:rPr kumimoji="0" lang="ar-TN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التكتونية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74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831184"/>
              </p:ext>
            </p:extLst>
          </p:nvPr>
        </p:nvGraphicFramePr>
        <p:xfrm>
          <a:off x="920552" y="908720"/>
          <a:ext cx="813690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8452"/>
                <a:gridCol w="4068452"/>
              </a:tblGrid>
              <a:tr h="2710056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« 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ring of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fire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 » in the Pacific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Ocean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world’s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most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active area of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earthquake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volcanic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activity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kumimoji="0" lang="fr-FR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313B4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charset="0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 «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حلقة النار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» في المحيط الهادئ هي أكثر منطقة في العالم نشاطا من حيث الزلازل والبراكين.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44" y="2333154"/>
            <a:ext cx="5426283" cy="40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0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495300" y="1052736"/>
            <a:ext cx="8915400" cy="144016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32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Landforms</a:t>
            </a:r>
            <a:endParaRPr lang="ar-TN" sz="32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ar-TN" sz="4000" b="1" dirty="0">
                <a:solidFill>
                  <a:srgbClr val="E8B7B7">
                    <a:lumMod val="50000"/>
                  </a:srgb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التضاريس</a:t>
            </a:r>
          </a:p>
          <a:p>
            <a:pPr algn="ctr"/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80270"/>
              </p:ext>
            </p:extLst>
          </p:nvPr>
        </p:nvGraphicFramePr>
        <p:xfrm>
          <a:off x="1194992" y="2542843"/>
          <a:ext cx="806489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4032448"/>
              </a:tblGrid>
              <a:tr h="1049206">
                <a:tc>
                  <a:txBody>
                    <a:bodyPr/>
                    <a:lstStyle/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Landforms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natural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features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earth’s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land surface,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including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mountains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plateaus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plains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lowlands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3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التضاريس</a:t>
                      </a:r>
                      <a:r>
                        <a:rPr kumimoji="0" lang="ar-TN" sz="3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13B4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ar-TN" sz="3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هي الخصائص الطبيعية لسطح الأرض، بما في ذلك </a:t>
                      </a:r>
                      <a:r>
                        <a:rPr kumimoji="0" lang="ar-TN" sz="3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الجبال</a:t>
                      </a:r>
                      <a:r>
                        <a:rPr kumimoji="0" lang="ar-TN" sz="3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و</a:t>
                      </a:r>
                      <a:r>
                        <a:rPr kumimoji="0" lang="ar-TN" sz="3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الهضاب</a:t>
                      </a:r>
                      <a:r>
                        <a:rPr kumimoji="0" lang="ar-TN" sz="3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</a:t>
                      </a:r>
                      <a:r>
                        <a:rPr kumimoji="0" lang="ar-TN" sz="3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والسهول</a:t>
                      </a:r>
                      <a:r>
                        <a:rPr kumimoji="0" lang="ar-TN" sz="3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، </a:t>
                      </a:r>
                      <a:r>
                        <a:rPr kumimoji="0" lang="ar-TN" sz="3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والمنخفضات</a:t>
                      </a:r>
                      <a:r>
                        <a:rPr kumimoji="0" lang="ar-TN" sz="3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kumimoji="0" lang="fr-FR" sz="3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sz="3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35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466006" y="846138"/>
            <a:ext cx="8915400" cy="1070694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fr-FR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Mountains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and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highlands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lvl="0" rtl="1"/>
            <a:r>
              <a:rPr lang="ar-TN" sz="3600" b="1" dirty="0">
                <a:solidFill>
                  <a:srgbClr val="E8B7B7">
                    <a:lumMod val="50000"/>
                  </a:srgb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الجبال والمرتفعات</a:t>
            </a:r>
            <a:endParaRPr lang="fr-FR" sz="3600" b="1" dirty="0">
              <a:solidFill>
                <a:srgbClr val="E8B7B7">
                  <a:lumMod val="50000"/>
                </a:srgb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l"/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 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371462"/>
              </p:ext>
            </p:extLst>
          </p:nvPr>
        </p:nvGraphicFramePr>
        <p:xfrm>
          <a:off x="632520" y="1768327"/>
          <a:ext cx="90010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00"/>
                <a:gridCol w="4500500"/>
              </a:tblGrid>
              <a:tr h="905190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mountain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any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point on land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that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rises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quickly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least 1000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feet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above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its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surrounding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Some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mountains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jagged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snowcapped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others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rounded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Some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volcanoes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with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large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craters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in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their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tops.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يعرف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الجبل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على أنه أي نقطة من سطح الأرض ترتفع بسرعة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إلى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مستوى 1000 قدم بالمقارنة مع الأراضي التي تحيط بها. بعض الجبال </a:t>
                      </a:r>
                      <a:r>
                        <a:rPr kumimoji="0" lang="ar-TN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متضرسة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و مغطاة بالثلوج، والبعض الاخر مستديرة. و بعضها جبال بركانية، تتميز ب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فوهات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واسعة على مستوى قممها.  </a:t>
                      </a: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133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309865"/>
              </p:ext>
            </p:extLst>
          </p:nvPr>
        </p:nvGraphicFramePr>
        <p:xfrm>
          <a:off x="848544" y="1196752"/>
          <a:ext cx="855536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7680"/>
                <a:gridCol w="4277680"/>
              </a:tblGrid>
              <a:tr h="1049206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Mountains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exist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below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oceans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too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Some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these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mountains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while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deep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under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salty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water,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rise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even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higher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Mount Everest,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highest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mountain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on the continents.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توجد الجبال أيضا تحت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المحيطات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والبعض منها غارق تحت الماء في حين أنه يتجاوز ارتفاع جبل افريست، الجبل الأعلى على اليابسة.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75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530002" y="846138"/>
            <a:ext cx="8915400" cy="99868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fr-FR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Mountains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and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highlands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lvl="0" rtl="1"/>
            <a:r>
              <a:rPr lang="ar-TN" sz="3600" b="1" dirty="0">
                <a:solidFill>
                  <a:srgbClr val="E8B7B7">
                    <a:lumMod val="50000"/>
                  </a:srgb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الجبال والمرتفعات</a:t>
            </a:r>
            <a:endParaRPr lang="fr-FR" sz="3600" b="1" dirty="0">
              <a:solidFill>
                <a:srgbClr val="E8B7B7">
                  <a:lumMod val="50000"/>
                </a:srgb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l"/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 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767007"/>
              </p:ext>
            </p:extLst>
          </p:nvPr>
        </p:nvGraphicFramePr>
        <p:xfrm>
          <a:off x="673755" y="2204864"/>
          <a:ext cx="8740874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0437"/>
                <a:gridCol w="4370437"/>
              </a:tblGrid>
              <a:tr h="1656184">
                <a:tc>
                  <a:txBody>
                    <a:bodyPr/>
                    <a:lstStyle/>
                    <a:p>
                      <a:pPr rtl="0"/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hill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 area on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earth’s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surface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that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rises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above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land, but not more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1000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feet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above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surrounding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area.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Any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high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land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that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not 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mountain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be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classified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as 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hill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ar-TN" sz="3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هو مساحة مرتفعة على سطح الأرض، و لكن لا يتعدى ارتفاعها 1000 قدم بالمقارنة مع المجالات المحيطة بها. ويمكن تصنيف أي أرض مرتفعة  و ليست بجبل على أنها تل.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57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198022"/>
              </p:ext>
            </p:extLst>
          </p:nvPr>
        </p:nvGraphicFramePr>
        <p:xfrm>
          <a:off x="674666" y="1988840"/>
          <a:ext cx="8676878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8439"/>
                <a:gridCol w="4338439"/>
              </a:tblGrid>
              <a:tr h="148125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However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geologists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geographers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have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developed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special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vocabulary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fo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high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landforms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based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on how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landforms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were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created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ومع ذلك، طور الجيولوجيون والجغرافيون مفردات خاصة بالتضاريس المرتفعة على أساس طريقة تكونها.  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29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cs typeface="Traditional Arabic" panose="02020603050405020304" pitchFamily="18" charset="-78"/>
              </a:rPr>
              <a:t> </a:t>
            </a:r>
            <a:endParaRPr lang="en-US" sz="2800" b="1" dirty="0">
              <a:solidFill>
                <a:schemeClr val="accent6">
                  <a:lumMod val="25000"/>
                </a:schemeClr>
              </a:solidFill>
              <a:latin typeface="Arial" pitchFamily="34" charset="0"/>
              <a:cs typeface="Traditional Arabic" panose="02020603050405020304" pitchFamily="18" charset="-78"/>
            </a:endParaRPr>
          </a:p>
          <a:p>
            <a:r>
              <a:rPr lang="ar-TN" dirty="0" smtClean="0"/>
              <a:t>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499542" y="1066361"/>
            <a:ext cx="8915400" cy="114270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Plains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ar-TN" sz="2800" b="1" dirty="0">
                <a:solidFill>
                  <a:srgbClr val="E8B7B7">
                    <a:lumMod val="50000"/>
                  </a:srgb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السهول</a:t>
            </a:r>
            <a:r>
              <a:rPr lang="ar-TN" sz="3200" dirty="0">
                <a:solidFill>
                  <a:srgbClr val="313B4A"/>
                </a:solidFill>
                <a:ea typeface="+mn-ea"/>
              </a:rPr>
              <a:t> </a:t>
            </a:r>
          </a:p>
          <a:p>
            <a:pPr algn="l"/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676445"/>
              </p:ext>
            </p:extLst>
          </p:nvPr>
        </p:nvGraphicFramePr>
        <p:xfrm>
          <a:off x="990006" y="2564904"/>
          <a:ext cx="842493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833182">
                <a:tc>
                  <a:txBody>
                    <a:bodyPr/>
                    <a:lstStyle/>
                    <a:p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Plains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large, flat, mostly treeless areas of land.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تكون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السهول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شاسعة و مسطحة وفي معظمها غير مشجرة.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13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518642" y="857250"/>
            <a:ext cx="8915400" cy="77574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Lowlands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ctr"/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الأراضي المنخفضة 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920503"/>
              </p:ext>
            </p:extLst>
          </p:nvPr>
        </p:nvGraphicFramePr>
        <p:xfrm>
          <a:off x="629008" y="2204864"/>
          <a:ext cx="859816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9080"/>
                <a:gridCol w="4299080"/>
              </a:tblGrid>
              <a:tr h="1409246">
                <a:tc>
                  <a:txBody>
                    <a:bodyPr/>
                    <a:lstStyle/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lowland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 area of land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that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lower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than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land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surrounding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it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الأرض المنخفضة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هي مساحة من سطح الأرض تكون منخفضة بالمقارنة مع الأرض المحيطة بها.    </a:t>
                      </a:r>
                    </a:p>
                    <a:p>
                      <a:pPr algn="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44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525940"/>
              </p:ext>
            </p:extLst>
          </p:nvPr>
        </p:nvGraphicFramePr>
        <p:xfrm>
          <a:off x="632520" y="1556792"/>
          <a:ext cx="8627368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3684"/>
                <a:gridCol w="4313684"/>
              </a:tblGrid>
              <a:tr h="2304256">
                <a:tc>
                  <a:txBody>
                    <a:bodyPr/>
                    <a:lstStyle/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valley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natural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low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place in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earth’s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surface,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often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located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between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mountains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or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hills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الوادي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هو مكان طبيعي منخفض على سطح الأرض، عادة ما يوجد بين الجبال أو التلال. 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045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11324" y="1844824"/>
            <a:ext cx="8915400" cy="4525963"/>
          </a:xfrm>
        </p:spPr>
        <p:txBody>
          <a:bodyPr/>
          <a:lstStyle/>
          <a:p>
            <a:r>
              <a:rPr lang="ar-TN" sz="2800" b="1" dirty="0" smtClean="0">
                <a:solidFill>
                  <a:srgbClr val="E8B7B7">
                    <a:lumMod val="25000"/>
                  </a:srgbClr>
                </a:solidFill>
                <a:latin typeface="Arial" pitchFamily="34" charset="0"/>
                <a:cs typeface="Traditional Arabic" panose="02020603050405020304" pitchFamily="18" charset="-78"/>
              </a:rPr>
              <a:t>   </a:t>
            </a:r>
            <a:endParaRPr lang="ar-TN" sz="2800" b="1" dirty="0">
              <a:solidFill>
                <a:srgbClr val="E8B7B7">
                  <a:lumMod val="25000"/>
                </a:srgbClr>
              </a:solidFill>
              <a:latin typeface="Arial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495300" y="846138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Erosion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and </a:t>
            </a:r>
            <a:r>
              <a:rPr lang="fr-FR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weathering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 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ctr"/>
            <a:r>
              <a:rPr lang="ar-TN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التعرية والتجوية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237630"/>
              </p:ext>
            </p:extLst>
          </p:nvPr>
        </p:nvGraphicFramePr>
        <p:xfrm>
          <a:off x="603569" y="1989138"/>
          <a:ext cx="8627368" cy="2304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3684"/>
                <a:gridCol w="4313684"/>
              </a:tblGrid>
              <a:tr h="2304256">
                <a:tc>
                  <a:txBody>
                    <a:bodyPr/>
                    <a:lstStyle/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Erosion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weathering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work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together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constantly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to change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landforms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on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تعمل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التعرية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و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التجوية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معا باستمرار لتغيير التضاريس على الأرض.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68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059367"/>
              </p:ext>
            </p:extLst>
          </p:nvPr>
        </p:nvGraphicFramePr>
        <p:xfrm>
          <a:off x="632520" y="1556792"/>
          <a:ext cx="862736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3684"/>
                <a:gridCol w="4313684"/>
              </a:tblGrid>
              <a:tr h="2304256">
                <a:tc>
                  <a:txBody>
                    <a:bodyPr/>
                    <a:lstStyle/>
                    <a:p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Erosion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gradual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wearing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land by the action of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wind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water, or glaciers.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Weathering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gradual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breakdown of rocks by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weather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including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wind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rain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snow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, and changes in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temperature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التعرية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هي تآكل تدريجي لسطح الأرض بفعل الرياح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والماء والألسنة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الجليدية. و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التجوية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هي تفتت للصخور بفعل عناصر المناخ من رياح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وأمطار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وثلوج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وتذبذب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في درجات الحرارة.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495300" y="846138"/>
            <a:ext cx="8915400" cy="11430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fr-FR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Glaciers 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ctr"/>
            <a:r>
              <a:rPr lang="ar-TN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الأنهار الجليدية</a:t>
            </a:r>
            <a:endParaRPr lang="fr-FR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2 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الثالثة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138454"/>
              </p:ext>
            </p:extLst>
          </p:nvPr>
        </p:nvGraphicFramePr>
        <p:xfrm>
          <a:off x="783332" y="1989138"/>
          <a:ext cx="8627368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3684"/>
                <a:gridCol w="4313684"/>
              </a:tblGrid>
              <a:tr h="2304256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Glaciers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are slow-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moving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sheets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of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ice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found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in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high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mountain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valleys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and polar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regions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 Glaciers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cover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about six million square miles, or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three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percent of the </a:t>
                      </a:r>
                      <a:r>
                        <a:rPr kumimoji="0" lang="fr-FR" sz="2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earth’s</a:t>
                      </a:r>
                      <a:r>
                        <a:rPr kumimoji="0" lang="fr-FR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surface. </a:t>
                      </a:r>
                      <a:endParaRPr kumimoji="0" lang="ar-TN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الأنهار (الألسن) الجليدية 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هي طبقات من الجليد بطيئة الحركة توجد بأودية أعالي الجبال وبالمناطق القطبية. وتغطي الأنهار الجليدية حوالي ستة مليون ميل مربع، أو ما يقابل ثلاثة في المائة من سطح الأرض.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69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940</TotalTime>
  <Words>1188</Words>
  <Application>Microsoft Office PowerPoint</Application>
  <PresentationFormat>Format A4 (210 x 297 mm)</PresentationFormat>
  <Paragraphs>148</Paragraphs>
  <Slides>23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Office Theme</vt:lpstr>
      <vt:lpstr>Présentation PowerPoint</vt:lpstr>
      <vt:lpstr> المحاضرة  3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SYFACTE</cp:lastModifiedBy>
  <cp:revision>119</cp:revision>
  <dcterms:created xsi:type="dcterms:W3CDTF">2014-09-11T06:30:06Z</dcterms:created>
  <dcterms:modified xsi:type="dcterms:W3CDTF">2015-02-23T05:34:22Z</dcterms:modified>
</cp:coreProperties>
</file>