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28" r:id="rId10"/>
    <p:sldId id="318" r:id="rId11"/>
    <p:sldId id="334" r:id="rId12"/>
    <p:sldId id="335" r:id="rId13"/>
    <p:sldId id="321" r:id="rId14"/>
    <p:sldId id="322" r:id="rId15"/>
    <p:sldId id="323" r:id="rId16"/>
    <p:sldId id="325" r:id="rId17"/>
    <p:sldId id="326" r:id="rId18"/>
    <p:sldId id="327" r:id="rId19"/>
    <p:sldId id="331" r:id="rId20"/>
    <p:sldId id="332" r:id="rId21"/>
    <p:sldId id="333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339933"/>
    <a:srgbClr val="009900"/>
    <a:srgbClr val="D98061"/>
    <a:srgbClr val="8E6334"/>
    <a:srgbClr val="ECA02F"/>
    <a:srgbClr val="313B4A"/>
    <a:srgbClr val="43A79C"/>
    <a:srgbClr val="EDBD1F"/>
    <a:srgbClr val="F04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97" d="100"/>
          <a:sy n="97" d="100"/>
        </p:scale>
        <p:origin x="96" y="3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4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err="1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Terms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</a:t>
            </a:r>
            <a:r>
              <a:rPr lang="fr-FR" sz="4000" b="1" spc="50" dirty="0" err="1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Geomorphology</a:t>
            </a:r>
            <a:endParaRPr lang="ar-TN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مصطلحات في أشكال سطح الارض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fr-FR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66" y="1527208"/>
            <a:ext cx="8915400" cy="131987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What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is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geomorphology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?</a:t>
            </a:r>
            <a:b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</a:b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ما هي </a:t>
            </a:r>
            <a:r>
              <a:rPr lang="ar-TN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الجيومرفولوجيا</a:t>
            </a: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؟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69601"/>
              </p:ext>
            </p:extLst>
          </p:nvPr>
        </p:nvGraphicFramePr>
        <p:xfrm>
          <a:off x="594792" y="2885650"/>
          <a:ext cx="869937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688"/>
                <a:gridCol w="4349688"/>
              </a:tblGrid>
              <a:tr h="1913302">
                <a:tc>
                  <a:txBody>
                    <a:bodyPr/>
                    <a:lstStyle/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</a:t>
                      </a:r>
                      <a:r>
                        <a:rPr lang="en-US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eo</a:t>
                      </a:r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= earth</a:t>
                      </a:r>
                    </a:p>
                    <a:p>
                      <a:endParaRPr lang="en-US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Morph = form</a:t>
                      </a:r>
                    </a:p>
                    <a:p>
                      <a:endParaRPr lang="en-US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-ology = study of</a:t>
                      </a:r>
                    </a:p>
                    <a:p>
                      <a:endParaRPr lang="fr-FR" sz="2800" b="1" kern="1200" baseline="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الأرض</a:t>
                      </a:r>
                    </a:p>
                    <a:p>
                      <a:pPr algn="r" rtl="1"/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الشكل</a:t>
                      </a:r>
                    </a:p>
                    <a:p>
                      <a:pPr algn="r" rtl="1"/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دراسة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175868"/>
              </p:ext>
            </p:extLst>
          </p:nvPr>
        </p:nvGraphicFramePr>
        <p:xfrm>
          <a:off x="560512" y="1988840"/>
          <a:ext cx="869937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688"/>
                <a:gridCol w="4349688"/>
              </a:tblGrid>
              <a:tr h="1913302">
                <a:tc>
                  <a:txBody>
                    <a:bodyPr/>
                    <a:lstStyle/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Surface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features</a:t>
                      </a:r>
                      <a:endParaRPr lang="fr-FR" sz="2800" b="1" kern="1200" baseline="0" dirty="0" smtClean="0">
                        <a:solidFill>
                          <a:srgbClr val="339966"/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Surface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processes</a:t>
                      </a:r>
                      <a:endParaRPr lang="fr-FR" sz="2800" b="1" kern="1200" baseline="0" dirty="0" smtClean="0">
                        <a:solidFill>
                          <a:srgbClr val="339966"/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Surface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materials</a:t>
                      </a:r>
                      <a:endParaRPr lang="fr-FR" sz="2800" b="1" kern="1200" baseline="0" dirty="0" smtClean="0">
                        <a:solidFill>
                          <a:srgbClr val="339966"/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sz="2800" b="1" kern="1200" baseline="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السمات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السطحية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العمليات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السطحية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المواد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السطحية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16496" y="980728"/>
            <a:ext cx="8915400" cy="1008112"/>
          </a:xfrm>
        </p:spPr>
        <p:txBody>
          <a:bodyPr/>
          <a:lstStyle/>
          <a:p>
            <a:pPr algn="ctr"/>
            <a: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Study of landforms and </a:t>
            </a:r>
            <a:r>
              <a:rPr lang="en-US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landscapes</a:t>
            </a:r>
            <a:endParaRPr lang="ar-TN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r>
              <a:rPr lang="ar-TN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دراسة التضاريس </a:t>
            </a:r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والمشاهد </a:t>
            </a:r>
            <a:r>
              <a:rPr lang="ar-TN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الطبيعية</a:t>
            </a:r>
            <a:endParaRPr lang="en-US" altLang="ar-SA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49623"/>
              </p:ext>
            </p:extLst>
          </p:nvPr>
        </p:nvGraphicFramePr>
        <p:xfrm>
          <a:off x="560512" y="1988840"/>
          <a:ext cx="869937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688"/>
                <a:gridCol w="4349688"/>
              </a:tblGrid>
              <a:tr h="1913302">
                <a:tc>
                  <a:txBody>
                    <a:bodyPr/>
                    <a:lstStyle/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-Types of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hills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valleys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floodplains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sinkholes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etc.).</a:t>
                      </a:r>
                    </a:p>
                    <a:p>
                      <a:endParaRPr lang="fr-FR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-Types of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landscapes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</a:t>
                      </a:r>
                      <a:r>
                        <a:rPr lang="fr-FR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Karst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Fluvial, Glacial)</a:t>
                      </a:r>
                    </a:p>
                    <a:p>
                      <a:endParaRPr lang="fr-FR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أنواع التضاريس (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تلال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وديان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سهول </a:t>
                      </a:r>
                      <a:r>
                        <a:rPr lang="ar-TN" sz="2800" dirty="0" err="1" smtClean="0">
                          <a:solidFill>
                            <a:srgbClr val="339966"/>
                          </a:solidFill>
                        </a:rPr>
                        <a:t>فيضية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مجاري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الخ).</a:t>
                      </a: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أنواع المشاهد الطبيعية (</a:t>
                      </a:r>
                      <a:r>
                        <a:rPr lang="ar-TN" sz="2800" dirty="0" err="1" smtClean="0">
                          <a:solidFill>
                            <a:srgbClr val="339966"/>
                          </a:solidFill>
                        </a:rPr>
                        <a:t>كارستية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نهرية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جليدية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).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27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88504" y="1052736"/>
            <a:ext cx="8915400" cy="1584176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Study of surface processes responsible for landforms / landscapes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دراسة عمليات السطح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المسؤولة عن التضاريس /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المشاهد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الطبيعية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687061"/>
              </p:ext>
            </p:extLst>
          </p:nvPr>
        </p:nvGraphicFramePr>
        <p:xfrm>
          <a:off x="344488" y="2955858"/>
          <a:ext cx="9059416" cy="191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9708"/>
                <a:gridCol w="4529708"/>
              </a:tblGrid>
              <a:tr h="1913302">
                <a:tc>
                  <a:txBody>
                    <a:bodyPr/>
                    <a:lstStyle/>
                    <a:p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 </a:t>
                      </a:r>
                      <a:r>
                        <a:rPr lang="en-US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Current</a:t>
                      </a:r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processes</a:t>
                      </a:r>
                    </a:p>
                    <a:p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- </a:t>
                      </a:r>
                      <a:r>
                        <a:rPr lang="en-US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Past</a:t>
                      </a:r>
                      <a:r>
                        <a:rPr lang="en-US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processes</a:t>
                      </a:r>
                    </a:p>
                    <a:p>
                      <a:r>
                        <a:rPr lang="en-US" sz="2600" b="1" i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Relict</a:t>
                      </a:r>
                      <a:r>
                        <a:rPr lang="en-US" sz="2600" b="1" i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landscapes</a:t>
                      </a:r>
                      <a:r>
                        <a:rPr lang="fr-FR" sz="2600" b="1" i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or </a:t>
                      </a:r>
                      <a:r>
                        <a:rPr lang="en-US" sz="2600" b="1" i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 (= </a:t>
                      </a:r>
                      <a:r>
                        <a:rPr lang="en-US" sz="2600" b="1" i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paleoforms</a:t>
                      </a:r>
                      <a:r>
                        <a:rPr lang="en-US" sz="2600" b="1" i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العمليات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الحالية</a:t>
                      </a:r>
                    </a:p>
                    <a:p>
                      <a:pPr algn="r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العمليات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الماضية</a:t>
                      </a:r>
                    </a:p>
                    <a:p>
                      <a:pPr algn="r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أي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المشاهد الطبيعية أو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التضاريس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الغابرة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(الأشكال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القديمة).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366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1608390"/>
            <a:ext cx="6120680" cy="3941941"/>
          </a:xfrm>
        </p:spPr>
      </p:pic>
      <p:sp>
        <p:nvSpPr>
          <p:cNvPr id="7" name="Rectangle 6"/>
          <p:cNvSpPr/>
          <p:nvPr/>
        </p:nvSpPr>
        <p:spPr>
          <a:xfrm>
            <a:off x="498170" y="908720"/>
            <a:ext cx="87694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 eaLnBrk="0" hangingPunct="0"/>
            <a:r>
              <a:rPr lang="en-US" altLang="ar-SA" sz="24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What </a:t>
            </a:r>
            <a:r>
              <a:rPr lang="en-US" altLang="ar-SA" sz="2400" b="1" dirty="0">
                <a:solidFill>
                  <a:srgbClr val="339966"/>
                </a:solidFill>
                <a:cs typeface="Traditional Arabic" panose="02020603050405020304" pitchFamily="18" charset="-78"/>
              </a:rPr>
              <a:t>past processes </a:t>
            </a:r>
            <a:r>
              <a:rPr lang="en-US" altLang="ar-SA" sz="24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created this relict landscape</a:t>
            </a:r>
            <a:r>
              <a:rPr lang="en-US" altLang="ar-SA" sz="2400" b="1" dirty="0" smtClean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?</a:t>
            </a:r>
            <a:endParaRPr lang="ar-TN" altLang="ar-SA" sz="2400" b="1" dirty="0" smtClean="0">
              <a:solidFill>
                <a:schemeClr val="accent6">
                  <a:lumMod val="25000"/>
                </a:schemeClr>
              </a:solidFill>
              <a:cs typeface="Traditional Arabic" panose="02020603050405020304" pitchFamily="18" charset="-78"/>
            </a:endParaRPr>
          </a:p>
          <a:p>
            <a:pPr lvl="0" algn="ctr" eaLnBrk="0" hangingPunct="0"/>
            <a:r>
              <a:rPr lang="ar-TN" altLang="ar-SA" sz="28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ما هي </a:t>
            </a:r>
            <a:r>
              <a:rPr lang="ar-TN" altLang="ar-SA" sz="2800" b="1" dirty="0">
                <a:solidFill>
                  <a:srgbClr val="339966"/>
                </a:solidFill>
                <a:cs typeface="Traditional Arabic" panose="02020603050405020304" pitchFamily="18" charset="-78"/>
              </a:rPr>
              <a:t>العمليات الماضية </a:t>
            </a:r>
            <a:r>
              <a:rPr lang="ar-TN" altLang="ar-SA" sz="28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التي كوّنت مشهدا قديم النشأة كهذا؟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6576" y="5550331"/>
            <a:ext cx="70567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 eaLnBrk="0" hangingPunct="0"/>
            <a:r>
              <a:rPr lang="en-US" altLang="ar-SA" sz="24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What </a:t>
            </a:r>
            <a:r>
              <a:rPr lang="en-US" altLang="ar-SA" sz="2400" b="1" dirty="0">
                <a:solidFill>
                  <a:srgbClr val="339966"/>
                </a:solidFill>
                <a:cs typeface="Traditional Arabic" panose="02020603050405020304" pitchFamily="18" charset="-78"/>
              </a:rPr>
              <a:t>modern processes </a:t>
            </a:r>
            <a:r>
              <a:rPr lang="en-US" altLang="ar-SA" sz="24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are modifying it</a:t>
            </a:r>
            <a:r>
              <a:rPr lang="en-US" altLang="ar-SA" sz="2400" b="1" dirty="0" smtClean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?</a:t>
            </a:r>
            <a:endParaRPr lang="ar-TN" altLang="ar-SA" sz="2400" b="1" dirty="0" smtClean="0">
              <a:solidFill>
                <a:schemeClr val="accent6">
                  <a:lumMod val="25000"/>
                </a:schemeClr>
              </a:solidFill>
              <a:cs typeface="Traditional Arabic" panose="02020603050405020304" pitchFamily="18" charset="-78"/>
            </a:endParaRPr>
          </a:p>
          <a:p>
            <a:pPr lvl="0" algn="ctr" rtl="0" eaLnBrk="0" hangingPunct="0"/>
            <a:r>
              <a:rPr lang="ar-TN" altLang="ar-SA" sz="2800" b="1" dirty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ما هي </a:t>
            </a:r>
            <a:r>
              <a:rPr lang="ar-TN" altLang="ar-SA" sz="2800" b="1" dirty="0">
                <a:solidFill>
                  <a:srgbClr val="339966"/>
                </a:solidFill>
                <a:cs typeface="Traditional Arabic" panose="02020603050405020304" pitchFamily="18" charset="-78"/>
              </a:rPr>
              <a:t>العمليات الحديثة </a:t>
            </a:r>
            <a:r>
              <a:rPr lang="ar-TN" altLang="ar-SA" sz="2800" b="1" dirty="0" smtClean="0">
                <a:solidFill>
                  <a:srgbClr val="339966"/>
                </a:solidFill>
                <a:cs typeface="Traditional Arabic" panose="02020603050405020304" pitchFamily="18" charset="-78"/>
              </a:rPr>
              <a:t> </a:t>
            </a:r>
            <a:r>
              <a:rPr lang="ar-TN" altLang="ar-SA" sz="2800" b="1" dirty="0" smtClean="0">
                <a:solidFill>
                  <a:schemeClr val="accent6">
                    <a:lumMod val="25000"/>
                  </a:schemeClr>
                </a:solidFill>
                <a:cs typeface="Traditional Arabic" panose="02020603050405020304" pitchFamily="18" charset="-78"/>
              </a:rPr>
              <a:t>التي تعمل على تغييره؟</a:t>
            </a:r>
            <a:endParaRPr lang="en-US" altLang="ar-SA" sz="2800" b="1" dirty="0">
              <a:solidFill>
                <a:schemeClr val="accent6">
                  <a:lumMod val="25000"/>
                </a:schemeClr>
              </a:solidFill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78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49309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William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Davis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introduced idea that landforms can be explained by one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--or usually a </a:t>
            </a:r>
            <a:r>
              <a:rPr lang="en-US" sz="2800" b="1" dirty="0">
                <a:solidFill>
                  <a:srgbClr val="339966"/>
                </a:solidFill>
                <a:latin typeface="Arial" pitchFamily="34" charset="0"/>
                <a:cs typeface="Traditional Arabic" panose="02020603050405020304" pitchFamily="18" charset="-78"/>
              </a:rPr>
              <a:t>combination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-- 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of the following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: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endParaRPr lang="ar-TN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marL="0" algn="ctr" rtl="1">
              <a:spcBef>
                <a:spcPts val="0"/>
              </a:spcBef>
            </a:pP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قدم وليام </a:t>
            </a:r>
            <a:r>
              <a:rPr lang="ar-TN" sz="2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ديفس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فكرة أن أشكال السطح يمكن تفسيرها بإحدى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العوامل التالية أو عادة </a:t>
            </a:r>
            <a:r>
              <a:rPr lang="ar-TN" sz="2800" b="1" dirty="0">
                <a:solidFill>
                  <a:srgbClr val="339966"/>
                </a:solidFill>
                <a:latin typeface="Arial" pitchFamily="34" charset="0"/>
                <a:cs typeface="Traditional Arabic" panose="02020603050405020304" pitchFamily="18" charset="-78"/>
              </a:rPr>
              <a:t>بتداخل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بعضها مع بعض: </a:t>
            </a:r>
          </a:p>
          <a:p>
            <a:pPr algn="ctr"/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85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454011"/>
              </p:ext>
            </p:extLst>
          </p:nvPr>
        </p:nvGraphicFramePr>
        <p:xfrm>
          <a:off x="848544" y="1227666"/>
          <a:ext cx="8411344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5672"/>
                <a:gridCol w="4205672"/>
              </a:tblGrid>
              <a:tr h="1697278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Structure</a:t>
                      </a: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 rock mass (or unconsolidated material mass).</a:t>
                      </a:r>
                      <a:endParaRPr kumimoji="0" lang="ar-TN" alt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ar-TN" alt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Process:</a:t>
                      </a: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constructive or destructive process(</a:t>
                      </a:r>
                      <a:r>
                        <a:rPr kumimoji="0" lang="en-US" altLang="ar-SA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es</a:t>
                      </a: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 acting now or</a:t>
                      </a:r>
                      <a:r>
                        <a:rPr kumimoji="0" lang="ar-TN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en-US" alt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previously on structure. </a:t>
                      </a:r>
                      <a:endParaRPr kumimoji="0" lang="ar-TN" alt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ar-TN" alt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l"/>
                      <a:r>
                        <a:rPr lang="en-US" altLang="ar-SA" sz="2400" b="1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Traditional Arabic" panose="02020603050405020304" pitchFamily="18" charset="-78"/>
                        </a:rPr>
                        <a:t>Time (stage):  </a:t>
                      </a:r>
                      <a:r>
                        <a:rPr lang="en-US" altLang="ar-SA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Traditional Arabic" panose="02020603050405020304" pitchFamily="18" charset="-78"/>
                        </a:rPr>
                        <a:t>landforms evolve through stages</a:t>
                      </a:r>
                      <a:r>
                        <a:rPr lang="ar-TN" altLang="ar-SA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en-US" alt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ar-SA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 smtClean="0">
                          <a:solidFill>
                            <a:srgbClr val="00B050"/>
                          </a:solidFill>
                        </a:rPr>
                        <a:t>البنية</a:t>
                      </a:r>
                      <a:r>
                        <a:rPr lang="ar-TN" sz="2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TN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: كتل الصخور (أو الصخور غير المتماسكة).</a:t>
                      </a:r>
                    </a:p>
                    <a:p>
                      <a:pPr algn="r" rtl="1"/>
                      <a:endParaRPr lang="ar-TN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rgbClr val="00B050"/>
                          </a:solidFill>
                        </a:rPr>
                        <a:t>العملية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: عملية أو عمليات بنّاءة أو هدّامة كانت قد أثرت أو هي تؤثر على البنية.</a:t>
                      </a:r>
                    </a:p>
                    <a:p>
                      <a:pPr algn="r" rtl="1"/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rgbClr val="00B050"/>
                          </a:solidFill>
                        </a:rPr>
                        <a:t>الزمن (الحقبة):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تتطور التضاريس عبر </a:t>
                      </a:r>
                      <a:r>
                        <a:rPr lang="ar-TN" sz="24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الحقبات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الجيولوجية.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9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2171700" y="1828800"/>
            <a:ext cx="2667000" cy="2362200"/>
          </a:xfrm>
          <a:prstGeom prst="ellipse">
            <a:avLst/>
          </a:prstGeom>
          <a:solidFill>
            <a:schemeClr val="tx1">
              <a:alpha val="25098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 altLang="ar-SA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238500" y="3124200"/>
            <a:ext cx="2667000" cy="2362200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 altLang="ar-SA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924300" y="1752600"/>
            <a:ext cx="2667000" cy="2362200"/>
          </a:xfrm>
          <a:prstGeom prst="ellipse">
            <a:avLst/>
          </a:prstGeom>
          <a:solidFill>
            <a:schemeClr val="hlink">
              <a:alpha val="25098"/>
            </a:schemeClr>
          </a:solidFill>
          <a:ln w="254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 altLang="ar-SA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33355" y="2743200"/>
            <a:ext cx="163538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Structure</a:t>
            </a:r>
            <a:endParaRPr lang="ar-TN" sz="2400" dirty="0" smtClean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  <a:p>
            <a:pPr algn="ctr">
              <a:defRPr/>
            </a:pPr>
            <a:r>
              <a:rPr lang="ar-TN" sz="28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البنية</a:t>
            </a:r>
            <a:endParaRPr lang="en-US" sz="2800" dirty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979219" y="2590800"/>
            <a:ext cx="13533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Process</a:t>
            </a:r>
            <a:endParaRPr lang="ar-TN" sz="2400" dirty="0" smtClean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  <a:p>
            <a:pPr algn="ctr">
              <a:defRPr/>
            </a:pPr>
            <a:r>
              <a:rPr lang="ar-TN" sz="24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العملية</a:t>
            </a:r>
            <a:endParaRPr lang="en-US" sz="2400" dirty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129127" y="4375150"/>
            <a:ext cx="9413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Time</a:t>
            </a:r>
            <a:endParaRPr lang="ar-TN" sz="2400" dirty="0" smtClean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  <a:p>
            <a:pPr algn="ctr">
              <a:defRPr/>
            </a:pPr>
            <a:r>
              <a:rPr lang="ar-TN" sz="2400" dirty="0" smtClean="0">
                <a:solidFill>
                  <a:schemeClr val="accent6">
                    <a:lumMod val="50000"/>
                  </a:schemeClr>
                </a:solidFill>
                <a:effectDag name="">
                  <a:cont type="tree" name="">
                    <a:effect ref="fillLine"/>
                    <a:outerShdw dist="38100" dir="13500000" algn="br">
                      <a:srgbClr val="C04040"/>
                    </a:outerShdw>
                  </a:cont>
                  <a:cont type="tree" name="">
                    <a:effect ref="fillLine"/>
                    <a:outerShdw dist="38100" dir="2700000" algn="tl">
                      <a:srgbClr val="4C0000"/>
                    </a:outerShdw>
                  </a:cont>
                  <a:effect ref="fillLine"/>
                </a:effectDag>
                <a:latin typeface="Verdana" pitchFamily="34" charset="0"/>
              </a:rPr>
              <a:t>الزمن</a:t>
            </a:r>
            <a:endParaRPr lang="en-US" sz="2400" dirty="0">
              <a:solidFill>
                <a:schemeClr val="accent6">
                  <a:lumMod val="50000"/>
                </a:schemeClr>
              </a:solidFill>
              <a:effectDag name="">
                <a:cont type="tree" name="">
                  <a:effect ref="fillLine"/>
                  <a:outerShdw dist="38100" dir="13500000" algn="br">
                    <a:srgbClr val="C04040"/>
                  </a:outerShdw>
                </a:cont>
                <a:cont type="tree" name="">
                  <a:effect ref="fillLine"/>
                  <a:outerShdw dist="38100" dir="2700000" algn="tl">
                    <a:srgbClr val="4C0000"/>
                  </a:outerShdw>
                </a:cont>
                <a:effect ref="fillLine"/>
              </a:effectDag>
              <a:latin typeface="Verdana" pitchFamily="34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 flipV="1">
            <a:off x="4381500" y="3429000"/>
            <a:ext cx="2895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465168" y="4653136"/>
            <a:ext cx="32403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rtl="0"/>
            <a:r>
              <a:rPr lang="en-US" altLang="ar-SA" sz="2400" dirty="0">
                <a:solidFill>
                  <a:schemeClr val="accent6">
                    <a:lumMod val="25000"/>
                  </a:schemeClr>
                </a:solidFill>
                <a:latin typeface="Verdana" pitchFamily="34" charset="0"/>
                <a:cs typeface="+mn-cs"/>
              </a:rPr>
              <a:t>Resulting </a:t>
            </a:r>
            <a:r>
              <a:rPr lang="fr-FR" altLang="ar-SA" sz="2400" dirty="0" err="1" smtClean="0">
                <a:solidFill>
                  <a:schemeClr val="accent6">
                    <a:lumMod val="25000"/>
                  </a:schemeClr>
                </a:solidFill>
                <a:latin typeface="Verdana" pitchFamily="34" charset="0"/>
                <a:cs typeface="+mn-cs"/>
              </a:rPr>
              <a:t>landform</a:t>
            </a:r>
            <a:endParaRPr lang="en-US" altLang="ar-SA" sz="2400" dirty="0">
              <a:solidFill>
                <a:schemeClr val="accent6">
                  <a:lumMod val="25000"/>
                </a:schemeClr>
              </a:solidFill>
              <a:latin typeface="Verdana" pitchFamily="34" charset="0"/>
              <a:cs typeface="+mn-cs"/>
            </a:endParaRPr>
          </a:p>
          <a:p>
            <a:pPr algn="ctr"/>
            <a:r>
              <a:rPr lang="ar-TN" altLang="ar-SA" sz="2400" b="1" dirty="0">
                <a:solidFill>
                  <a:schemeClr val="accent6">
                    <a:lumMod val="25000"/>
                  </a:schemeClr>
                </a:solidFill>
                <a:latin typeface="Verdana" pitchFamily="34" charset="0"/>
                <a:cs typeface="+mn-cs"/>
              </a:rPr>
              <a:t>شكل</a:t>
            </a:r>
            <a:r>
              <a:rPr lang="ar-TN" altLang="ar-SA" sz="2400" b="1" dirty="0" smtClean="0">
                <a:latin typeface="Verdana" pitchFamily="34" charset="0"/>
                <a:cs typeface="+mn-cs"/>
              </a:rPr>
              <a:t> </a:t>
            </a:r>
            <a:r>
              <a:rPr lang="ar-TN" altLang="ar-SA" sz="2400" b="1" dirty="0" smtClean="0">
                <a:solidFill>
                  <a:schemeClr val="accent6">
                    <a:lumMod val="25000"/>
                  </a:schemeClr>
                </a:solidFill>
                <a:latin typeface="Verdana" pitchFamily="34" charset="0"/>
                <a:cs typeface="+mn-cs"/>
              </a:rPr>
              <a:t>سطح الأرض الناتج</a:t>
            </a:r>
            <a:endParaRPr lang="en-US" altLang="ar-SA" sz="2400" b="1" dirty="0">
              <a:solidFill>
                <a:schemeClr val="accent6">
                  <a:lumMod val="25000"/>
                </a:schemeClr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5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842338"/>
              </p:ext>
            </p:extLst>
          </p:nvPr>
        </p:nvGraphicFramePr>
        <p:xfrm>
          <a:off x="848544" y="2132856"/>
          <a:ext cx="841134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5672"/>
                <a:gridCol w="4205672"/>
              </a:tblGrid>
              <a:tr h="3167648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- Study of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landforms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 and landscapes (the </a:t>
                      </a: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”).</a:t>
                      </a: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- Study of surface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processes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 responsible for landforms / landscapes (the “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why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”)</a:t>
                      </a:r>
                      <a:r>
                        <a:rPr kumimoji="0" lang="en-US" sz="2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دراسة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التضاريس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والمشاهد الطبيعية ("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ماذا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").</a:t>
                      </a:r>
                    </a:p>
                    <a:p>
                      <a:pPr algn="r" rtl="1"/>
                      <a:endParaRPr lang="ar-TN" sz="32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32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دراسة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عمليات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سطح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الأرض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المسؤولة عن التضاريس / المشاهد الطبيعية ("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لماذا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").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522106" y="908720"/>
            <a:ext cx="8915400" cy="964704"/>
          </a:xfrm>
        </p:spPr>
        <p:txBody>
          <a:bodyPr/>
          <a:lstStyle/>
          <a:p>
            <a:pPr algn="ctr"/>
            <a: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What is geomorphology</a:t>
            </a:r>
            <a:r>
              <a:rPr lang="en-US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?</a:t>
            </a:r>
            <a:endParaRPr lang="ar-TN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ما هي إذن </a:t>
            </a:r>
            <a:r>
              <a:rPr lang="ar-TN" altLang="ar-SA" sz="2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الجيومرفولوجيا</a:t>
            </a:r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؟ </a:t>
            </a:r>
            <a:endParaRPr lang="en-US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/>
            <a: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/>
            </a:r>
            <a:b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</a:br>
            <a: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/>
            </a:r>
            <a:br>
              <a:rPr lang="en-US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</a:b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611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233852"/>
              </p:ext>
            </p:extLst>
          </p:nvPr>
        </p:nvGraphicFramePr>
        <p:xfrm>
          <a:off x="848544" y="1227666"/>
          <a:ext cx="841134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5672"/>
                <a:gridCol w="4205672"/>
              </a:tblGrid>
              <a:tr h="3713502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- Relationship between landform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scale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age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- Landforms can be explained in terms of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structure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process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time</a:t>
                      </a:r>
                      <a:r>
                        <a:rPr kumimoji="0" lang="en-US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العلاقة بين</a:t>
                      </a:r>
                      <a:r>
                        <a:rPr lang="ar-TN" sz="280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مقياس</a:t>
                      </a:r>
                      <a:r>
                        <a:rPr lang="ar-TN" sz="280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الشكل </a:t>
                      </a:r>
                      <a:r>
                        <a:rPr lang="ar-TN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التضاريسي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الحقبة الجيولوجية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1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1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1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1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يمكن تفسير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التضاريس من حيث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البنية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العملية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الزمن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28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0" t="25754" r="8333" b="14030"/>
          <a:stretch/>
        </p:blipFill>
        <p:spPr>
          <a:xfrm>
            <a:off x="1280592" y="1937982"/>
            <a:ext cx="7640472" cy="412959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2989513" y="908720"/>
            <a:ext cx="43220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Land and water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features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  <a:p>
            <a:pPr algn="ctr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ملامح الأرض والماء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1351" y="2651720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جليد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4076391" y="1887215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بركان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4396055" y="3111351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هضبة</a:t>
            </a:r>
            <a:endParaRPr lang="fr-FR" sz="2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5025008" y="3356992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/>
              <a:t>واد ضيق </a:t>
            </a:r>
            <a:endParaRPr lang="fr-FR" sz="2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465168" y="240411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سلسلة جبلية</a:t>
            </a:r>
            <a:endParaRPr lang="fr-FR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7257256" y="3212976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حوض </a:t>
            </a:r>
            <a:endParaRPr lang="fr-FR" sz="2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4980299" y="4149080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نهر</a:t>
            </a:r>
            <a:endParaRPr lang="fr-FR" sz="2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4974059" y="4797152"/>
            <a:ext cx="51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دلتا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7977336" y="551723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جزيرة</a:t>
            </a:r>
            <a:endParaRPr lang="fr-FR" sz="24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518970" y="5877272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أرخبيل</a:t>
            </a:r>
            <a:endParaRPr lang="fr-FR" sz="24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237258" y="5733256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شبه جزيرة</a:t>
            </a:r>
            <a:endParaRPr lang="fr-FR" sz="24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1445327" y="3818657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وادي</a:t>
            </a:r>
            <a:endParaRPr lang="fr-FR" sz="24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3008784" y="4383201"/>
            <a:ext cx="752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بحيرة</a:t>
            </a:r>
            <a:endParaRPr lang="fr-FR" sz="24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7617296" y="5013176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400" b="1" dirty="0" smtClean="0"/>
              <a:t>مضيق</a:t>
            </a:r>
            <a:endParaRPr lang="fr-FR" sz="24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7164988" y="4475534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b="1" dirty="0" smtClean="0"/>
              <a:t>جون</a:t>
            </a:r>
            <a:endParaRPr lang="fr-FR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5661743" y="4080267"/>
            <a:ext cx="803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000" b="1" dirty="0" smtClean="0"/>
              <a:t>صحراء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76241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473673"/>
              </p:ext>
            </p:extLst>
          </p:nvPr>
        </p:nvGraphicFramePr>
        <p:xfrm>
          <a:off x="704528" y="1556792"/>
          <a:ext cx="8915400" cy="3474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64496"/>
                <a:gridCol w="4450904"/>
              </a:tblGrid>
              <a:tr h="46806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</a:t>
                      </a:r>
                      <a:r>
                        <a:rPr lang="ar-TN" sz="3200" dirty="0" smtClean="0"/>
                        <a:t> </a:t>
                      </a:r>
                      <a:r>
                        <a:rPr lang="fr-FR" sz="3200" dirty="0" smtClean="0"/>
                        <a:t> in English 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468065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Peninsula 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شبه جزيرة 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</a:tr>
              <a:tr h="468065">
                <a:tc>
                  <a:txBody>
                    <a:bodyPr/>
                    <a:lstStyle/>
                    <a:p>
                      <a:pPr algn="l"/>
                      <a:r>
                        <a:rPr lang="fr-FR" sz="3200" kern="1200" dirty="0" smtClean="0">
                          <a:effectLst/>
                        </a:rPr>
                        <a:t>F</a:t>
                      </a:r>
                      <a:r>
                        <a:rPr lang="en-US" sz="3200" kern="1200" dirty="0" err="1" smtClean="0">
                          <a:effectLst/>
                        </a:rPr>
                        <a:t>lood</a:t>
                      </a:r>
                      <a:r>
                        <a:rPr lang="en-US" sz="3200" kern="1200" dirty="0" smtClean="0">
                          <a:effectLst/>
                        </a:rPr>
                        <a:t> plain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سهل فيضى 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</a:tr>
              <a:tr h="468065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Margin 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kern="1200" dirty="0" smtClean="0">
                          <a:effectLst/>
                        </a:rPr>
                        <a:t>أ</a:t>
                      </a:r>
                      <a:r>
                        <a:rPr lang="ar-SA" sz="3200" kern="1200" dirty="0" smtClean="0">
                          <a:effectLst/>
                        </a:rPr>
                        <a:t>طراف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</a:tr>
              <a:tr h="468065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Classification</a:t>
                      </a:r>
                      <a:endParaRPr lang="en-US" sz="3200" b="1" dirty="0"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kern="1200" dirty="0" smtClean="0">
                          <a:effectLst/>
                        </a:rPr>
                        <a:t>تصنيف</a:t>
                      </a:r>
                      <a:endParaRPr lang="en-US" sz="3200" b="1" dirty="0" smtClean="0">
                        <a:cs typeface="+mn-cs"/>
                      </a:endParaRPr>
                    </a:p>
                  </a:txBody>
                  <a:tcPr marL="99060" marR="99060"/>
                </a:tc>
              </a:tr>
              <a:tr h="468065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Conformably </a:t>
                      </a:r>
                      <a:endParaRPr lang="en-US" sz="3200" b="1" dirty="0">
                        <a:latin typeface="+mn-lt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منتظم</a:t>
                      </a:r>
                      <a:endParaRPr lang="en-US" sz="3200" b="1" dirty="0">
                        <a:latin typeface="+mn-lt"/>
                        <a:cs typeface="+mn-cs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7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505703"/>
              </p:ext>
            </p:extLst>
          </p:nvPr>
        </p:nvGraphicFramePr>
        <p:xfrm>
          <a:off x="488504" y="1712393"/>
          <a:ext cx="8915400" cy="35888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57700"/>
                <a:gridCol w="4457700"/>
              </a:tblGrid>
              <a:tr h="59498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98767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Degradation</a:t>
                      </a:r>
                      <a:endParaRPr lang="en-US" sz="32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تآكل ونحت وتعريه</a:t>
                      </a:r>
                      <a:endParaRPr lang="en-US" sz="3200" b="1" dirty="0"/>
                    </a:p>
                  </a:txBody>
                  <a:tcPr marL="99060" marR="99060"/>
                </a:tc>
              </a:tr>
              <a:tr h="598767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Bed</a:t>
                      </a:r>
                      <a:endParaRPr lang="en-US" sz="32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ar-SA" sz="3200" kern="1200" dirty="0" smtClean="0">
                          <a:effectLst/>
                        </a:rPr>
                        <a:t>قاع </a:t>
                      </a:r>
                      <a:r>
                        <a:rPr lang="ar-TN" sz="3200" kern="1200" dirty="0" smtClean="0">
                          <a:effectLst/>
                        </a:rPr>
                        <a:t>/سرير</a:t>
                      </a:r>
                      <a:r>
                        <a:rPr lang="ar-SA" sz="3200" kern="1200" dirty="0" smtClean="0">
                          <a:effectLst/>
                        </a:rPr>
                        <a:t>المجرى</a:t>
                      </a:r>
                      <a:r>
                        <a:rPr lang="en-US" sz="3200" kern="1200" dirty="0" smtClean="0">
                          <a:effectLst/>
                        </a:rPr>
                        <a:t> </a:t>
                      </a:r>
                      <a:endParaRPr lang="en-US" sz="3200" b="1" dirty="0"/>
                    </a:p>
                  </a:txBody>
                  <a:tcPr marL="99060" marR="99060"/>
                </a:tc>
              </a:tr>
              <a:tr h="598767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Island</a:t>
                      </a:r>
                      <a:endParaRPr lang="en-US" sz="32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ar-SA" sz="3200" kern="1200" dirty="0" smtClean="0">
                          <a:effectLst/>
                        </a:rPr>
                        <a:t>جزير</a:t>
                      </a:r>
                      <a:r>
                        <a:rPr lang="ar-TN" sz="3200" kern="1200" dirty="0" smtClean="0">
                          <a:effectLst/>
                        </a:rPr>
                        <a:t>ة</a:t>
                      </a:r>
                      <a:endParaRPr lang="en-US" sz="3200" b="1" dirty="0"/>
                    </a:p>
                  </a:txBody>
                  <a:tcPr marL="99060" marR="99060"/>
                </a:tc>
              </a:tr>
              <a:tr h="598767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Sand</a:t>
                      </a:r>
                      <a:endParaRPr lang="en-US" sz="32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رمل </a:t>
                      </a:r>
                      <a:endParaRPr lang="en-US" sz="3200" b="1" dirty="0"/>
                    </a:p>
                  </a:txBody>
                  <a:tcPr marL="99060" marR="99060"/>
                </a:tc>
              </a:tr>
              <a:tr h="598767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Deposits </a:t>
                      </a:r>
                      <a:endParaRPr lang="en-US" sz="32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رواسب</a:t>
                      </a:r>
                      <a:endParaRPr lang="en-US" sz="3200" b="1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02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726709"/>
              </p:ext>
            </p:extLst>
          </p:nvPr>
        </p:nvGraphicFramePr>
        <p:xfrm>
          <a:off x="848544" y="1196752"/>
          <a:ext cx="8555360" cy="46185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Relief</a:t>
                      </a:r>
                      <a:endParaRPr lang="en-US" sz="3200" b="1" dirty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تضاريس</a:t>
                      </a:r>
                      <a:endParaRPr lang="en-US" sz="3200" b="1" dirty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Anticline</a:t>
                      </a:r>
                      <a:endParaRPr lang="en-US" sz="3200" b="1" dirty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ar-SA" sz="3200" kern="1200" dirty="0" smtClean="0">
                          <a:effectLst/>
                        </a:rPr>
                        <a:t>محدب</a:t>
                      </a:r>
                      <a:r>
                        <a:rPr lang="ar-TN" sz="3200" kern="1200" dirty="0" smtClean="0">
                          <a:effectLst/>
                        </a:rPr>
                        <a:t>/طية محدبة</a:t>
                      </a:r>
                      <a:endParaRPr lang="en-US" sz="3200" b="1" dirty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3200" b="0" dirty="0" smtClean="0">
                          <a:latin typeface="+mn-lt"/>
                        </a:rPr>
                        <a:t>S</a:t>
                      </a:r>
                      <a:r>
                        <a:rPr lang="en-US" sz="3200" b="0" dirty="0" err="1" smtClean="0">
                          <a:latin typeface="+mn-lt"/>
                        </a:rPr>
                        <a:t>yncline</a:t>
                      </a:r>
                      <a:r>
                        <a:rPr lang="en-US" sz="3200" b="0" dirty="0" smtClean="0">
                          <a:latin typeface="+mn-lt"/>
                        </a:rPr>
                        <a:t> </a:t>
                      </a:r>
                      <a:endParaRPr lang="en-US" sz="3200" b="0" dirty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kern="1200" dirty="0" smtClean="0">
                          <a:effectLst/>
                        </a:rPr>
                        <a:t>م</a:t>
                      </a:r>
                      <a:r>
                        <a:rPr lang="ar-TN" sz="3200" kern="1200" dirty="0" smtClean="0">
                          <a:effectLst/>
                        </a:rPr>
                        <a:t>قعر/طية مقعرة</a:t>
                      </a:r>
                      <a:endParaRPr lang="en-US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/>
                        <a:t>Fold</a:t>
                      </a:r>
                      <a:endParaRPr lang="en-US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طية/ ثنية</a:t>
                      </a:r>
                      <a:endParaRPr lang="ar-TN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/>
                        <a:t>Overlying</a:t>
                      </a:r>
                      <a:endParaRPr lang="en-US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الطبقة الأعلى</a:t>
                      </a:r>
                      <a:endParaRPr lang="ar-TN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Underlying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الطبقة الأسفل</a:t>
                      </a:r>
                      <a:endParaRPr lang="ar-TN" sz="3200" b="1" dirty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 smtClean="0">
                          <a:effectLst/>
                        </a:rPr>
                        <a:t>Stone Pavements</a:t>
                      </a:r>
                      <a:endParaRPr lang="en-US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3200" u="none" strike="noStrike" dirty="0" smtClean="0">
                          <a:effectLst/>
                        </a:rPr>
                        <a:t>الارصفة الصخرية</a:t>
                      </a:r>
                      <a:endParaRPr lang="ar-TN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22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83735"/>
              </p:ext>
            </p:extLst>
          </p:nvPr>
        </p:nvGraphicFramePr>
        <p:xfrm>
          <a:off x="848544" y="1768881"/>
          <a:ext cx="8555360" cy="346031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Tidal Range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نطاق المد والجزر</a:t>
                      </a:r>
                      <a:endParaRPr lang="ar-SA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Drainage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تصريف المياه</a:t>
                      </a:r>
                      <a:endParaRPr lang="ar-SA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/>
                        <a:t>Floods</a:t>
                      </a:r>
                      <a:endParaRPr lang="en-US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فيضانات</a:t>
                      </a:r>
                      <a:endParaRPr lang="ar-TN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Ground Water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مياه جوفية</a:t>
                      </a:r>
                      <a:endParaRPr lang="ar-TN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 smtClean="0">
                          <a:effectLst/>
                        </a:rPr>
                        <a:t>Slope</a:t>
                      </a:r>
                      <a:endParaRPr lang="en-US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3200" u="none" strike="noStrike" dirty="0" smtClean="0">
                          <a:effectLst/>
                        </a:rPr>
                        <a:t>منحدر</a:t>
                      </a:r>
                      <a:endParaRPr lang="ar-TN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90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786765"/>
              </p:ext>
            </p:extLst>
          </p:nvPr>
        </p:nvGraphicFramePr>
        <p:xfrm>
          <a:off x="724496" y="1628800"/>
          <a:ext cx="8555360" cy="34459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Range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kern="1200" dirty="0" smtClean="0">
                          <a:effectLst/>
                        </a:rPr>
                        <a:t>سلسلة</a:t>
                      </a:r>
                      <a:endParaRPr lang="ar-SA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3200" kern="1200" dirty="0" smtClean="0">
                          <a:effectLst/>
                        </a:rPr>
                        <a:t>Beach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200" kern="1200" dirty="0" smtClean="0">
                          <a:effectLst/>
                        </a:rPr>
                        <a:t>شاطئ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Dunes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dirty="0" smtClean="0"/>
                        <a:t>كثبان رملية</a:t>
                      </a:r>
                      <a:endParaRPr lang="ar-TN" sz="3200" b="1" dirty="0" smtClean="0">
                        <a:latin typeface="+mn-lt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 smtClean="0">
                          <a:effectLst/>
                        </a:rPr>
                        <a:t>Gravels</a:t>
                      </a:r>
                      <a:endParaRPr lang="en-US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حصى</a:t>
                      </a:r>
                      <a:endParaRPr kumimoji="0" lang="ar-SA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 smtClean="0">
                          <a:effectLst/>
                        </a:rPr>
                        <a:t>Marsh</a:t>
                      </a:r>
                      <a:endParaRPr lang="en-US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3200" u="none" strike="noStrike" dirty="0" smtClean="0">
                          <a:effectLst/>
                        </a:rPr>
                        <a:t>مستنقع</a:t>
                      </a:r>
                      <a:endParaRPr lang="ar-TN" sz="32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776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644461"/>
              </p:ext>
            </p:extLst>
          </p:nvPr>
        </p:nvGraphicFramePr>
        <p:xfrm>
          <a:off x="560512" y="842042"/>
          <a:ext cx="8699376" cy="5467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844"/>
                <a:gridCol w="2174844"/>
                <a:gridCol w="2174844"/>
                <a:gridCol w="217484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endParaRPr lang="fr-FR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endParaRPr lang="fr-FR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Coast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land </a:t>
                      </a:r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beside</a:t>
                      </a:r>
                      <a:r>
                        <a:rPr lang="fr-FR" sz="24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or </a:t>
                      </a:r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near</a:t>
                      </a:r>
                      <a:r>
                        <a:rPr lang="fr-FR" sz="24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the </a:t>
                      </a:r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sea</a:t>
                      </a:r>
                      <a:r>
                        <a:rPr lang="fr-FR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منطقة الاتصال بين اليابس و الماء، أما الشاطئ فيقصد به المساحة الواقعة بين أدنى و أعلى الجزر.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ساحل</a:t>
                      </a:r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endParaRPr lang="fr-FR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endParaRPr lang="fr-FR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Landscape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features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an area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that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can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be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seen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when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looking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across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23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it</a:t>
                      </a:r>
                      <a:r>
                        <a:rPr lang="fr-FR" sz="23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endParaRPr lang="fr-FR" sz="23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المظهر الخارجي لجزء من الأرض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وجه الأرض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41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441152"/>
              </p:ext>
            </p:extLst>
          </p:nvPr>
        </p:nvGraphicFramePr>
        <p:xfrm>
          <a:off x="416496" y="1287058"/>
          <a:ext cx="8843392" cy="4446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860"/>
                <a:gridCol w="2174844"/>
                <a:gridCol w="2174844"/>
                <a:gridCol w="217484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Morphology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scientific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study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the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form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or structure.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علم</a:t>
                      </a:r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الهيأة أو الشكل.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مورفولوجيا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Relief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The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difference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of </a:t>
                      </a:r>
                      <a:r>
                        <a:rPr lang="fr-FR" sz="24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heights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on the </a:t>
                      </a:r>
                      <a:r>
                        <a:rPr lang="fr-FR" sz="24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earth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surface</a:t>
                      </a:r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اختلاف الارتفاع لأي جزء من سطح الأرض.</a:t>
                      </a:r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التضاريس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35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</a:t>
            </a:r>
            <a:r>
              <a:rPr lang="ar-SA" sz="2000" dirty="0" smtClean="0"/>
              <a:t>المحاضرة</a:t>
            </a:r>
            <a:r>
              <a:rPr lang="ar-TN" sz="2000" dirty="0" smtClean="0"/>
              <a:t> الرابعة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248"/>
              </p:ext>
            </p:extLst>
          </p:nvPr>
        </p:nvGraphicFramePr>
        <p:xfrm>
          <a:off x="344488" y="1052736"/>
          <a:ext cx="9289032" cy="5023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258"/>
                <a:gridCol w="2322258"/>
                <a:gridCol w="2322258"/>
                <a:gridCol w="2322258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ea typeface="Times New Roman"/>
                          <a:cs typeface="+mn-cs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ea typeface="Times New Roman"/>
                          <a:cs typeface="+mn-cs"/>
                        </a:rPr>
                        <a:t>ة</a:t>
                      </a:r>
                      <a:endParaRPr lang="fr-FR" sz="2400" dirty="0">
                        <a:solidFill>
                          <a:schemeClr val="accent6">
                            <a:lumMod val="50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Strait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narrow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passage of water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connecting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two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seas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two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large areas of water. </a:t>
                      </a:r>
                      <a:endParaRPr lang="fr-FR" sz="22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ممر مائي ضيق بين بحرين أو محيطين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مضيق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endParaRPr lang="fr-FR" sz="24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fr-FR" sz="24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Sediment</a:t>
                      </a:r>
                      <a:r>
                        <a:rPr lang="fr-FR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matter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which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subsides to the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bottom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a </a:t>
                      </a:r>
                      <a:r>
                        <a:rPr lang="fr-FR" sz="22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</a:t>
                      </a:r>
                      <a:r>
                        <a:rPr lang="fr-FR" sz="22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fr-FR" sz="22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استقرار المادة في مكان ما بعد نقلها إليه.</a:t>
                      </a:r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رواسب 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4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1484</TotalTime>
  <Words>992</Words>
  <Application>Microsoft Office PowerPoint</Application>
  <PresentationFormat>A4 Paper (210x297 mm)</PresentationFormat>
  <Paragraphs>294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 New Roman</vt:lpstr>
      <vt:lpstr>Traditional Arabic</vt:lpstr>
      <vt:lpstr>Verdana</vt:lpstr>
      <vt:lpstr>Office Theme</vt:lpstr>
      <vt:lpstr>PowerPoint Presentation</vt:lpstr>
      <vt:lpstr> المحاضرة  4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Bassim Ali Yoseif Alsabbgh</cp:lastModifiedBy>
  <cp:revision>132</cp:revision>
  <dcterms:created xsi:type="dcterms:W3CDTF">2014-09-11T06:30:06Z</dcterms:created>
  <dcterms:modified xsi:type="dcterms:W3CDTF">2015-02-26T11:58:56Z</dcterms:modified>
</cp:coreProperties>
</file>