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308" r:id="rId4"/>
    <p:sldId id="309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79C"/>
    <a:srgbClr val="D98061"/>
    <a:srgbClr val="8E6334"/>
    <a:srgbClr val="ECA02F"/>
    <a:srgbClr val="313B4A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>
        <p:scale>
          <a:sx n="70" d="100"/>
          <a:sy n="70" d="100"/>
        </p:scale>
        <p:origin x="-107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الانجليزية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(2)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TN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err="1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ستاذ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شواري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5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الماء والهواء</a:t>
            </a:r>
            <a:endParaRPr lang="ar-TN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 the Air</a:t>
            </a: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</a:t>
            </a:r>
            <a:r>
              <a:rPr lang="fr-FR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</a:t>
            </a: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ater</a:t>
            </a:r>
            <a:endParaRPr lang="fr-FR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53953" y="1012401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32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Oceans</a:t>
            </a:r>
            <a:endParaRPr lang="fr-FR" sz="320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ctr"/>
            <a:r>
              <a:rPr lang="ar-TN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المحيطات</a:t>
            </a: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الرابعة</a:t>
            </a:r>
            <a:endParaRPr lang="en-US" sz="20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575565"/>
              </p:ext>
            </p:extLst>
          </p:nvPr>
        </p:nvGraphicFramePr>
        <p:xfrm>
          <a:off x="682179" y="2353032"/>
          <a:ext cx="8258948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1927131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Oceans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large bodies of salt water that cover almost three-fourths of the earth’s surface. </a:t>
                      </a:r>
                    </a:p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المحيطات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هي مسطحات كبيرة من المياه المالحة تغطي ما يقرب من ثلاثة أرباع سطح الأرض.</a:t>
                      </a:r>
                      <a:endParaRPr kumimoji="0" lang="fr-FR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fr-FR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96725"/>
              </p:ext>
            </p:extLst>
          </p:nvPr>
        </p:nvGraphicFramePr>
        <p:xfrm>
          <a:off x="672714" y="1844824"/>
          <a:ext cx="8258948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1927131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As on land, the underwater surface is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formed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by the movements of tectonics plates and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shaped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by the movement of water.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كما هو الشأن على سطح الارض،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يتكون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السطح تحت الماء بفعل الحركات </a:t>
                      </a:r>
                      <a:r>
                        <a:rPr kumimoji="0" lang="ar-SA" sz="3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التكتونية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للصفائح ثم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يتشكل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نتيجة لديناميكية الماء. </a:t>
                      </a:r>
                      <a:endParaRPr kumimoji="0" lang="fr-FR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293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53953" y="135606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Natural </a:t>
            </a:r>
            <a:r>
              <a:rPr lang="fr-FR" sz="3200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events</a:t>
            </a:r>
            <a:r>
              <a:rPr lang="fr-FR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fr-FR" sz="3200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under</a:t>
            </a:r>
            <a:r>
              <a:rPr lang="fr-FR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water</a:t>
            </a:r>
            <a:endParaRPr lang="ar-TN" sz="320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ctr"/>
            <a:r>
              <a:rPr lang="ar-TN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الأحداث الطبيعية تحت الماء</a:t>
            </a: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445446"/>
              </p:ext>
            </p:extLst>
          </p:nvPr>
        </p:nvGraphicFramePr>
        <p:xfrm>
          <a:off x="682179" y="2328272"/>
          <a:ext cx="8258948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1927131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As on land, erosion, earthquakes, and volcanoes make regular changes under water.  </a:t>
                      </a:r>
                    </a:p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كما هو الحال على سطح الأرض،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ي</a:t>
                      </a:r>
                      <a:r>
                        <a:rPr kumimoji="0" lang="ar-SA" sz="3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ؤدي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 ا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لتعرية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والزلازل، والبراكين الى تحوّلات دائمة في قاع البحار والمحيطات.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5758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639468"/>
              </p:ext>
            </p:extLst>
          </p:nvPr>
        </p:nvGraphicFramePr>
        <p:xfrm>
          <a:off x="726500" y="1369288"/>
          <a:ext cx="825894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1927131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In addition to changing the ocean floor, underwater volcanoes and earthquakes cause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giant surges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of water in the ocean. These surges of water may range from 6 to 60 feet high.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بالإضافة إلى تغيير شكل قاع المحيط، فالبراكين والزلازل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التي تحدث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تحت الماء تسبّب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موجات عملاقة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من المياه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 هي موجات كبيرة قد يتراوح ارتفاعها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من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6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الى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60 قدم.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19825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914833"/>
              </p:ext>
            </p:extLst>
          </p:nvPr>
        </p:nvGraphicFramePr>
        <p:xfrm>
          <a:off x="672714" y="1556792"/>
          <a:ext cx="8258948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3309352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When the surge of water, called a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tsunami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hits land, it can cause dangerous flooding and wash</a:t>
                      </a:r>
                      <a:r>
                        <a:rPr kumimoji="0" lang="ar-TN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away homes, roads, and buildings in path. </a:t>
                      </a:r>
                      <a:r>
                        <a:rPr kumimoji="0" lang="en-US" alt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عندما تضرب هذه الموجة، والتي يطلق عليها اسم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تسونامي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الأرض فإنها من الممكن أن تتسبب في فيضانات خطيرة وتغمر في مسارها المنازل والطرق والمباني.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874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3953" y="1012401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Rivers  </a:t>
            </a:r>
            <a:r>
              <a:rPr lang="ar-TN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الأنهار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314273"/>
              </p:ext>
            </p:extLst>
          </p:nvPr>
        </p:nvGraphicFramePr>
        <p:xfrm>
          <a:off x="632520" y="1703824"/>
          <a:ext cx="8258948" cy="3597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3597384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Rivers are bodies of water that begin at a source and flow downhill between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banks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of earth to a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mouth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where they empty into a larger body of </a:t>
                      </a:r>
                      <a:r>
                        <a:rPr kumimoji="0" lang="en-US" alt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wate</a:t>
                      </a:r>
                      <a:r>
                        <a:rPr kumimoji="0" lang="fr-FR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r.</a:t>
                      </a:r>
                      <a:endParaRPr kumimoji="0" lang="en-US" alt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الأنهار هي عبارة عن مسطحات مائية تنبع من عين وتتدفق بين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المصاطب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في اتجاه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المصب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حيث تفرغ حمولتها في مسطح مائي شاسع.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203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960345"/>
              </p:ext>
            </p:extLst>
          </p:nvPr>
        </p:nvGraphicFramePr>
        <p:xfrm>
          <a:off x="672714" y="1844824"/>
          <a:ext cx="8258948" cy="2373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2373248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Most large rivers have three parts, from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upstream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downstream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upper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middle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and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estuary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معظم الأنهار الكبيرة تتكون من ثلاثة أجزاء من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العالية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(أعلى النهر)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نحو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السافلة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(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أسفل النهر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)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أعلى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النهر، و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وسط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النهر، و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مصب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النهر.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7164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3953" y="1012401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32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Seas</a:t>
            </a: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, </a:t>
            </a:r>
            <a:r>
              <a:rPr lang="fr-FR" sz="32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Gulfs</a:t>
            </a: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, and </a:t>
            </a:r>
            <a:r>
              <a:rPr lang="fr-FR" sz="32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Bays</a:t>
            </a: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ar-TN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و </a:t>
            </a:r>
            <a:r>
              <a:rPr lang="ar-TN" sz="32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الأجوان</a:t>
            </a:r>
            <a:r>
              <a:rPr lang="ar-TN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ar-TN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البحار والخلجان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110662"/>
              </p:ext>
            </p:extLst>
          </p:nvPr>
        </p:nvGraphicFramePr>
        <p:xfrm>
          <a:off x="632520" y="1703824"/>
          <a:ext cx="8258948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41014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Seas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large bodies of salt water that are partly or completely enclosed by land.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Gulfs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and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bays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large bodies of ocean or sea water that are partly surrounded by land.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البحار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هي مسطحات واسعة من المياه المالحة و حيث تكون جزئيا أو كليا محاطة باليابسة. </a:t>
                      </a:r>
                      <a:endParaRPr kumimoji="0" lang="fr-FR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fr-FR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الخلجان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و </a:t>
                      </a:r>
                      <a:r>
                        <a:rPr kumimoji="0" lang="ar-TN" sz="3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الأجوان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هي مساحات شاسعة من مياه المحيط أو البحر تحيط بها اليابسة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جزئيا.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105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609788"/>
              </p:ext>
            </p:extLst>
          </p:nvPr>
        </p:nvGraphicFramePr>
        <p:xfrm>
          <a:off x="682179" y="2276872"/>
          <a:ext cx="8258948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2232248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Lakes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natural and human-made low spots on the land that have filled with water from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flooding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البحيرات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هي مساحات منخفضة طبيعية أو ناتجة عن تدخل الانسان تُملؤ بمياه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الفيضان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53953" y="1012401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3200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Lakes</a:t>
            </a:r>
            <a:r>
              <a:rPr lang="fr-FR" sz="3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r>
              <a:rPr lang="ar-TN" sz="32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البحيرات 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1020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488504" y="1052736"/>
            <a:ext cx="89751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Search the difference in meaning </a:t>
            </a:r>
            <a:r>
              <a:rPr lang="en-US" sz="2400" b="1" dirty="0" smtClean="0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between these words</a:t>
            </a:r>
            <a:endParaRPr lang="ar-SA" sz="2400" dirty="0"/>
          </a:p>
          <a:p>
            <a:r>
              <a:rPr lang="ar-SA" sz="3200" b="1" dirty="0">
                <a:solidFill>
                  <a:srgbClr val="E8B7B7">
                    <a:lumMod val="25000"/>
                  </a:srgbClr>
                </a:solidFill>
                <a:cs typeface="Traditional Arabic" panose="02020603050405020304" pitchFamily="18" charset="-78"/>
              </a:rPr>
              <a:t>ابحث عن الفرق في المعنى بين هذه الكلمات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01634"/>
              </p:ext>
            </p:extLst>
          </p:nvPr>
        </p:nvGraphicFramePr>
        <p:xfrm>
          <a:off x="907636" y="2651740"/>
          <a:ext cx="8136906" cy="302433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8453"/>
                <a:gridCol w="4068453"/>
              </a:tblGrid>
              <a:tr h="604867">
                <a:tc>
                  <a:txBody>
                    <a:bodyPr/>
                    <a:lstStyle/>
                    <a:p>
                      <a:pPr algn="ctr"/>
                      <a:r>
                        <a:rPr lang="fr-FR" sz="3200" kern="1200" dirty="0" smtClean="0"/>
                        <a:t>Word in English </a:t>
                      </a:r>
                      <a:endParaRPr lang="fr-FR" sz="3200" b="1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3200" kern="1200" dirty="0" smtClean="0"/>
                        <a:t>المفهوم بالعربية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604867">
                <a:tc>
                  <a:txBody>
                    <a:bodyPr/>
                    <a:lstStyle/>
                    <a:p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River </a:t>
                      </a:r>
                      <a:endParaRPr lang="fr-FR" sz="28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نهر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</a:tr>
              <a:tr h="604867">
                <a:tc>
                  <a:txBody>
                    <a:bodyPr/>
                    <a:lstStyle/>
                    <a:p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Stream </a:t>
                      </a:r>
                      <a:endParaRPr lang="fr-FR" sz="28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تيار 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</a:tr>
              <a:tr h="604867">
                <a:tc>
                  <a:txBody>
                    <a:bodyPr/>
                    <a:lstStyle/>
                    <a:p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Flow </a:t>
                      </a:r>
                      <a:endParaRPr lang="fr-FR" sz="28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فيض 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</a:tr>
              <a:tr h="604867">
                <a:tc>
                  <a:txBody>
                    <a:bodyPr/>
                    <a:lstStyle/>
                    <a:p>
                      <a:r>
                        <a:rPr lang="fr-FR" sz="2800" b="1" kern="1200" dirty="0" err="1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Wadi</a:t>
                      </a:r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endParaRPr lang="fr-FR" sz="28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وادي 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586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sp>
        <p:nvSpPr>
          <p:cNvPr id="5" name="مربع نص 3"/>
          <p:cNvSpPr txBox="1">
            <a:spLocks/>
          </p:cNvSpPr>
          <p:nvPr/>
        </p:nvSpPr>
        <p:spPr bwMode="auto">
          <a:xfrm>
            <a:off x="1324337" y="1196752"/>
            <a:ext cx="705552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Atmosphere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, </a:t>
            </a:r>
            <a:r>
              <a:rPr lang="fr-FR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Weather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, and </a:t>
            </a:r>
            <a:r>
              <a:rPr lang="fr-FR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Climate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 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الغلاف الجوي، والطقس، والمناخ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521965"/>
              </p:ext>
            </p:extLst>
          </p:nvPr>
        </p:nvGraphicFramePr>
        <p:xfrm>
          <a:off x="1000940" y="2780928"/>
          <a:ext cx="8258948" cy="196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1965842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atmosphere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is the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air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that surrounds the Earth. It is made up of five main layers.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الغلاف الجوي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هو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الهواء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الذي يحيط بالأرض. وهو مكون من خمس طبقات رئيسية.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69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924522"/>
              </p:ext>
            </p:extLst>
          </p:nvPr>
        </p:nvGraphicFramePr>
        <p:xfrm>
          <a:off x="672714" y="1507976"/>
          <a:ext cx="8258948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3240360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Although we don’t pay much attention to the atmosphere most of the time, it extends past the horizon, and it is very important element in the earth’s geography.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على الرغم من أننا في معظم الوقت لا نولي اهتماما كبيرا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بال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غلاف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الجوي،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إ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لا أنه يمتد الى ما بعد الأفق وهو عنصر مهم جدا في جغرافية الأرض.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226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620539"/>
              </p:ext>
            </p:extLst>
          </p:nvPr>
        </p:nvGraphicFramePr>
        <p:xfrm>
          <a:off x="672714" y="1268760"/>
          <a:ext cx="8258948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3240360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Without the atmosphere, the many variations in weather and climate that we know on the Earth would not occur, and without those variations, different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natural regions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would not exist.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بدون الغلاف الجوي، فإن العديد من التغيرات في الطقس والمناخ التي نعرفها على سطح الأرض لا يمكن أن تحدث، وبدون تلك التغيرات، لن يوجد اختلاف بين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الأقاليم الطبيعية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3314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sp>
        <p:nvSpPr>
          <p:cNvPr id="5" name="مربع نص 3"/>
          <p:cNvSpPr txBox="1">
            <a:spLocks/>
          </p:cNvSpPr>
          <p:nvPr/>
        </p:nvSpPr>
        <p:spPr bwMode="auto">
          <a:xfrm>
            <a:off x="2332433" y="913761"/>
            <a:ext cx="60474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313B4A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Weather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 and </a:t>
            </a:r>
            <a:r>
              <a:rPr lang="fr-FR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climate</a:t>
            </a:r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 </a:t>
            </a:r>
            <a:r>
              <a:rPr lang="ar-TN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الطقس والمناخ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678618"/>
              </p:ext>
            </p:extLst>
          </p:nvPr>
        </p:nvGraphicFramePr>
        <p:xfrm>
          <a:off x="672714" y="1429464"/>
          <a:ext cx="8258948" cy="4591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4591824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Weather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is the day-to-day change in the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atmosphere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around us. The weather in a place varies constantly. It can be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sunny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warm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one day,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cool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and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cloudy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the next. Some days it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rains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others it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snows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الطقس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هو ذلك التغير يوما بعد يوم في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حالة الجو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من حولنا. ويتغير الطقس في مكان ما باستمرار. حيث يمكن أن يكون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مشمسا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حارا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في يوم ما،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باردا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و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غائما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في اليوم التالي. و تكون بعض الأيام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ممطرة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والبعض الآخر تتساقط خلالها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الثلوج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</a:p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4315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15496"/>
              </p:ext>
            </p:extLst>
          </p:nvPr>
        </p:nvGraphicFramePr>
        <p:xfrm>
          <a:off x="672714" y="1268760"/>
          <a:ext cx="825894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3744416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Although many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factors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determine weather, two of the most important are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temperature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precipitation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(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rain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snow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hail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or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drizzle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). The third most important factor is wind.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على الرغم من أن العديد من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العوامل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تحدد حالة الطقس، فان أهما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الحرارة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و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التساقطات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(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المطر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الثلج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البرد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الرذاذ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). أما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الرياح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فتمثل العامل الثالث الم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هم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</a:p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379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673247"/>
              </p:ext>
            </p:extLst>
          </p:nvPr>
        </p:nvGraphicFramePr>
        <p:xfrm>
          <a:off x="848544" y="1268760"/>
          <a:ext cx="8258948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474"/>
                <a:gridCol w="4129474"/>
              </a:tblGrid>
              <a:tr h="3384376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Climate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is the usual weather in an area over a long period of time. Some words that describe different climates are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tropical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temperate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and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arctic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r>
                        <a:rPr kumimoji="0" lang="en-US" alt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المناخ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هو الطقس المعتاد في منطقة ما على مدى فترة طويلة من الزمن.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وتصف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بعض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المفردات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المناخات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المختلفة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ب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المناخ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المداري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والمناخ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المعتدل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والمناخ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القطبي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939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246335"/>
              </p:ext>
            </p:extLst>
          </p:nvPr>
        </p:nvGraphicFramePr>
        <p:xfrm>
          <a:off x="920552" y="1700808"/>
          <a:ext cx="8136906" cy="33643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8453"/>
                <a:gridCol w="4068453"/>
              </a:tblGrid>
              <a:tr h="604867">
                <a:tc>
                  <a:txBody>
                    <a:bodyPr/>
                    <a:lstStyle/>
                    <a:p>
                      <a:pPr algn="ctr"/>
                      <a:r>
                        <a:rPr lang="fr-FR" sz="3200" kern="1200" dirty="0" smtClean="0"/>
                        <a:t>Word in English </a:t>
                      </a:r>
                      <a:endParaRPr lang="fr-FR" sz="3200" b="1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3200" kern="1200" dirty="0" smtClean="0"/>
                        <a:t>المفهوم بالعربية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604867">
                <a:tc>
                  <a:txBody>
                    <a:bodyPr/>
                    <a:lstStyle/>
                    <a:p>
                      <a:r>
                        <a:rPr lang="fr-FR" sz="2800" b="1" kern="1200" dirty="0" err="1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Heat</a:t>
                      </a:r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endParaRPr lang="fr-FR" sz="28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حرارة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</a:tr>
              <a:tr h="604867">
                <a:tc>
                  <a:txBody>
                    <a:bodyPr/>
                    <a:lstStyle/>
                    <a:p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Air pressure </a:t>
                      </a:r>
                      <a:endParaRPr lang="fr-FR" sz="28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الضغط الجوي 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</a:tr>
              <a:tr h="604867">
                <a:tc>
                  <a:txBody>
                    <a:bodyPr/>
                    <a:lstStyle/>
                    <a:p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Land and </a:t>
                      </a:r>
                      <a:r>
                        <a:rPr lang="fr-FR" sz="2800" b="1" kern="1200" dirty="0" err="1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ocean</a:t>
                      </a:r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fr-FR" sz="2800" b="1" kern="1200" dirty="0" err="1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Temperatures</a:t>
                      </a:r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endParaRPr lang="fr-FR" sz="28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حرارة </a:t>
                      </a:r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الأرض </a:t>
                      </a:r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والمحيط 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</a:tr>
              <a:tr h="604867">
                <a:tc>
                  <a:txBody>
                    <a:bodyPr/>
                    <a:lstStyle/>
                    <a:p>
                      <a:r>
                        <a:rPr lang="fr-FR" sz="28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Air </a:t>
                      </a:r>
                      <a:endParaRPr lang="fr-FR" sz="28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3200" b="1" kern="1200" dirty="0" smtClean="0">
                          <a:solidFill>
                            <a:srgbClr val="E8B7B7">
                              <a:lumMod val="25000"/>
                            </a:srgbClr>
                          </a:solidFill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هواء</a:t>
                      </a:r>
                      <a:endParaRPr lang="fr-FR" sz="3200" b="1" kern="1200" dirty="0">
                        <a:solidFill>
                          <a:srgbClr val="E8B7B7">
                            <a:lumMod val="25000"/>
                          </a:srgbClr>
                        </a:solidFill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632182" y="1050825"/>
            <a:ext cx="66800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Find the translation of these concepts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الخامسة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06673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922</TotalTime>
  <Words>1125</Words>
  <Application>Microsoft Office PowerPoint</Application>
  <PresentationFormat>Format A4 (210 x 297 mm)</PresentationFormat>
  <Paragraphs>129</Paragraphs>
  <Slides>20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Office Theme</vt:lpstr>
      <vt:lpstr>Présentation PowerPoint</vt:lpstr>
      <vt:lpstr> المحاضرة 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SYFACTE</cp:lastModifiedBy>
  <cp:revision>90</cp:revision>
  <dcterms:created xsi:type="dcterms:W3CDTF">2014-09-11T06:30:06Z</dcterms:created>
  <dcterms:modified xsi:type="dcterms:W3CDTF">2015-03-01T11:00:09Z</dcterms:modified>
</cp:coreProperties>
</file>