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92" r:id="rId3"/>
    <p:sldId id="308" r:id="rId4"/>
    <p:sldId id="311" r:id="rId5"/>
    <p:sldId id="312" r:id="rId6"/>
    <p:sldId id="313" r:id="rId7"/>
    <p:sldId id="309" r:id="rId8"/>
    <p:sldId id="310" r:id="rId9"/>
    <p:sldId id="314" r:id="rId10"/>
    <p:sldId id="325" r:id="rId11"/>
    <p:sldId id="315" r:id="rId12"/>
    <p:sldId id="316" r:id="rId13"/>
    <p:sldId id="318" r:id="rId14"/>
    <p:sldId id="319" r:id="rId15"/>
    <p:sldId id="320" r:id="rId16"/>
    <p:sldId id="321" r:id="rId17"/>
    <p:sldId id="322" r:id="rId18"/>
    <p:sldId id="323" r:id="rId19"/>
    <p:sldId id="324"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43A79C"/>
    <a:srgbClr val="D98061"/>
    <a:srgbClr val="8E6334"/>
    <a:srgbClr val="ECA02F"/>
    <a:srgbClr val="313B4A"/>
    <a:srgbClr val="EDBD1F"/>
    <a:srgbClr val="F04316"/>
    <a:srgbClr val="81AA52"/>
    <a:srgbClr val="0E47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0" d="100"/>
          <a:sy n="70" d="100"/>
        </p:scale>
        <p:origin x="-1074" y="-96"/>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a:solidFill>
                  <a:srgbClr val="313B4A"/>
                </a:solidFill>
                <a:latin typeface="Calibri" pitchFamily="34" charset="0"/>
                <a:cs typeface="Times New Roman" pitchFamily="18" charset="0"/>
              </a:rPr>
              <a:t>نصوص جغرافية باللغة </a:t>
            </a:r>
            <a:r>
              <a:rPr lang="ar-SA" sz="2800" b="1" dirty="0" smtClean="0">
                <a:solidFill>
                  <a:srgbClr val="313B4A"/>
                </a:solidFill>
                <a:latin typeface="Calibri" pitchFamily="34" charset="0"/>
                <a:cs typeface="Times New Roman" pitchFamily="18" charset="0"/>
              </a:rPr>
              <a:t>الانجليزية</a:t>
            </a:r>
            <a:r>
              <a:rPr lang="ar-TN" sz="2800" b="1" dirty="0" smtClean="0">
                <a:solidFill>
                  <a:srgbClr val="313B4A"/>
                </a:solidFill>
                <a:latin typeface="Calibri" pitchFamily="34" charset="0"/>
                <a:cs typeface="Times New Roman" pitchFamily="18" charset="0"/>
              </a:rPr>
              <a:t> (2)</a:t>
            </a:r>
            <a:endParaRPr lang="ar-SA" sz="2800" b="1" dirty="0">
              <a:solidFill>
                <a:srgbClr val="313B4A"/>
              </a:solidFill>
              <a:latin typeface="Calibri" pitchFamily="34" charset="0"/>
              <a:cs typeface="Times New Roman" pitchFamily="18" charset="0"/>
            </a:endParaRPr>
          </a:p>
          <a:p>
            <a:pPr algn="ctr" rtl="0"/>
            <a:r>
              <a:rPr lang="en-US" sz="2800" b="1" dirty="0">
                <a:solidFill>
                  <a:srgbClr val="313B4A"/>
                </a:solidFill>
                <a:latin typeface="Calibri" pitchFamily="34" charset="0"/>
                <a:cs typeface="Times New Roman" pitchFamily="18" charset="0"/>
              </a:rPr>
              <a:t>Geographic Texts- in English (2)</a:t>
            </a:r>
          </a:p>
          <a:p>
            <a:pPr algn="ctr"/>
            <a:r>
              <a:rPr lang="ar-TN" sz="3700" b="1" dirty="0">
                <a:solidFill>
                  <a:srgbClr val="43A79C"/>
                </a:solidFill>
                <a:latin typeface="AYM Wadiy S_U normal."/>
                <a:cs typeface="Times New Roman" pitchFamily="18" charset="0"/>
              </a:rPr>
              <a:t>أ</a:t>
            </a:r>
            <a:r>
              <a:rPr lang="ar-SA" sz="3700" b="1" dirty="0" err="1" smtClean="0">
                <a:solidFill>
                  <a:srgbClr val="43A79C"/>
                </a:solidFill>
                <a:latin typeface="AYM Wadiy S_U normal."/>
                <a:cs typeface="Times New Roman" pitchFamily="18" charset="0"/>
              </a:rPr>
              <a:t>ستاذ</a:t>
            </a:r>
            <a:r>
              <a:rPr lang="ar-SA" sz="3700" b="1" dirty="0" smtClean="0">
                <a:solidFill>
                  <a:srgbClr val="43A79C"/>
                </a:solidFill>
                <a:latin typeface="AYM Wadiy S_U normal."/>
                <a:cs typeface="Times New Roman" pitchFamily="18" charset="0"/>
              </a:rPr>
              <a:t> </a:t>
            </a:r>
            <a:r>
              <a:rPr lang="ar-SA" sz="3700" b="1" dirty="0">
                <a:solidFill>
                  <a:srgbClr val="43A79C"/>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a:t>
            </a:r>
            <a:r>
              <a:rPr lang="ar-TN" sz="2800" b="1" dirty="0">
                <a:solidFill>
                  <a:srgbClr val="313B4A"/>
                </a:solidFill>
                <a:latin typeface="Calibri" pitchFamily="34" charset="0"/>
                <a:cs typeface="Times New Roman" pitchFamily="18" charset="0"/>
              </a:rPr>
              <a:t> </a:t>
            </a:r>
            <a:r>
              <a:rPr lang="ar-TN" sz="2800" b="1" dirty="0" smtClean="0">
                <a:solidFill>
                  <a:srgbClr val="313B4A"/>
                </a:solidFill>
                <a:latin typeface="Calibri" pitchFamily="34" charset="0"/>
                <a:cs typeface="Times New Roman" pitchFamily="18" charset="0"/>
              </a:rPr>
              <a:t>وليد الهادي محمد</a:t>
            </a:r>
            <a:r>
              <a:rPr lang="ar-SA" sz="2800" b="1" dirty="0" smtClean="0">
                <a:solidFill>
                  <a:srgbClr val="313B4A"/>
                </a:solidFill>
                <a:latin typeface="Calibri" pitchFamily="34" charset="0"/>
                <a:cs typeface="Times New Roman" pitchFamily="18" charset="0"/>
              </a:rPr>
              <a:t> </a:t>
            </a:r>
            <a:r>
              <a:rPr lang="ar-TN" sz="2800" b="1" dirty="0" smtClean="0">
                <a:solidFill>
                  <a:srgbClr val="313B4A"/>
                </a:solidFill>
                <a:latin typeface="Calibri" pitchFamily="34" charset="0"/>
                <a:cs typeface="Times New Roman" pitchFamily="18" charset="0"/>
              </a:rPr>
              <a:t>شواري</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TN"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المحاضرة</a:t>
            </a:r>
            <a:r>
              <a:rPr lang="ar-TN" b="1" dirty="0" smtClean="0">
                <a:effectLst>
                  <a:outerShdw blurRad="38100" dist="38100" dir="2700000" algn="tl">
                    <a:srgbClr val="000000">
                      <a:alpha val="43137"/>
                    </a:srgbClr>
                  </a:outerShdw>
                </a:effectLst>
                <a:cs typeface="Arial" pitchFamily="34" charset="0"/>
              </a:rPr>
              <a:t>  6</a:t>
            </a:r>
            <a:r>
              <a:rPr lang="fr-FR" b="1" dirty="0" smtClean="0">
                <a:effectLst>
                  <a:outerShdw blurRad="38100" dist="38100" dir="2700000" algn="tl">
                    <a:srgbClr val="000000">
                      <a:alpha val="43137"/>
                    </a:srgbClr>
                  </a:outerShdw>
                </a:effectLst>
                <a:cs typeface="Arial" pitchFamily="34" charset="0"/>
              </a:rPr>
              <a:t> </a:t>
            </a:r>
            <a:r>
              <a:rPr lang="ar-TN" b="1" dirty="0" smtClean="0">
                <a:effectLst>
                  <a:outerShdw blurRad="38100" dist="38100" dir="2700000" algn="tl">
                    <a:srgbClr val="000000">
                      <a:alpha val="43137"/>
                    </a:srgbClr>
                  </a:outerShdw>
                </a:effectLst>
                <a:cs typeface="Arial" pitchFamily="34" charset="0"/>
              </a:rPr>
              <a:t> </a:t>
            </a:r>
            <a:r>
              <a:rPr lang="fr-FR"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fr-FR" sz="4000" b="1" spc="50" dirty="0" err="1"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Terms</a:t>
            </a:r>
            <a:r>
              <a:rPr lang="fr-FR"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a:t>
            </a:r>
            <a:r>
              <a:rPr lang="fr-FR"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in </a:t>
            </a:r>
            <a:r>
              <a:rPr lang="fr-FR" sz="4000" b="1" spc="50" dirty="0" err="1"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Climatic</a:t>
            </a:r>
            <a:r>
              <a:rPr lang="fr-FR"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a:t>
            </a:r>
            <a:r>
              <a:rPr lang="fr-FR" sz="4000" b="1" spc="50" dirty="0" err="1"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Geography</a:t>
            </a:r>
            <a:endParaRPr lang="fr-FR"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TN"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مصطلحات في الجغرافيا المناخية</a:t>
            </a:r>
          </a:p>
          <a:p>
            <a:pPr rtl="1" eaLnBrk="1" fontAlgn="auto" hangingPunct="1">
              <a:spcBef>
                <a:spcPct val="0"/>
              </a:spcBef>
              <a:spcAft>
                <a:spcPts val="0"/>
              </a:spcAft>
              <a:defRPr/>
            </a:pPr>
            <a:r>
              <a:rPr lang="fr-FR"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a:xfrm>
            <a:off x="365448" y="836712"/>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lgn="ctr"/>
            <a:r>
              <a:rPr lang="fr-FR" sz="3200" dirty="0" err="1" smtClean="0">
                <a:solidFill>
                  <a:schemeClr val="accent6">
                    <a:lumMod val="50000"/>
                  </a:schemeClr>
                </a:solidFill>
                <a:latin typeface="Arial" pitchFamily="34" charset="0"/>
                <a:ea typeface="+mn-ea"/>
                <a:cs typeface="Traditional Arabic" panose="02020603050405020304" pitchFamily="18" charset="-78"/>
              </a:rPr>
              <a:t>Heat</a:t>
            </a:r>
            <a:r>
              <a:rPr lang="ar-TN" sz="3200" dirty="0" smtClean="0">
                <a:solidFill>
                  <a:schemeClr val="accent6">
                    <a:lumMod val="50000"/>
                  </a:schemeClr>
                </a:solidFill>
                <a:latin typeface="Arial" pitchFamily="34" charset="0"/>
                <a:ea typeface="+mn-ea"/>
                <a:cs typeface="Traditional Arabic" panose="02020603050405020304" pitchFamily="18" charset="-78"/>
              </a:rPr>
              <a:t>الحرارة  </a:t>
            </a:r>
            <a:endParaRPr lang="fr-FR" sz="3200" dirty="0" smtClean="0">
              <a:solidFill>
                <a:schemeClr val="accent6">
                  <a:lumMod val="50000"/>
                </a:schemeClr>
              </a:solidFill>
              <a:latin typeface="Arial" pitchFamily="34" charset="0"/>
              <a:ea typeface="+mn-ea"/>
              <a:cs typeface="Traditional Arabic" panose="02020603050405020304" pitchFamily="18" charset="-78"/>
            </a:endParaRPr>
          </a:p>
          <a:p>
            <a:pPr algn="ctr"/>
            <a:endParaRPr lang="fr-FR" sz="3200" dirty="0">
              <a:solidFill>
                <a:schemeClr val="accent6">
                  <a:lumMod val="50000"/>
                </a:schemeClr>
              </a:solidFill>
              <a:latin typeface="Arial" pitchFamily="34" charset="0"/>
              <a:ea typeface="+mn-ea"/>
              <a:cs typeface="Traditional Arabic" panose="02020603050405020304" pitchFamily="18" charset="-78"/>
            </a:endParaRPr>
          </a:p>
          <a:p>
            <a:pPr algn="ctr"/>
            <a:endParaRPr lang="fr-FR" sz="3200" dirty="0" smtClean="0">
              <a:solidFill>
                <a:schemeClr val="accent6">
                  <a:lumMod val="50000"/>
                </a:schemeClr>
              </a:solidFill>
              <a:latin typeface="Arial" pitchFamily="34" charset="0"/>
              <a:ea typeface="+mn-ea"/>
              <a:cs typeface="Traditional Arabic" panose="02020603050405020304" pitchFamily="18" charset="-78"/>
            </a:endParaRPr>
          </a:p>
          <a:p>
            <a:pPr algn="ctr"/>
            <a:endParaRPr lang="fr-FR" sz="3200" dirty="0">
              <a:solidFill>
                <a:schemeClr val="accent6">
                  <a:lumMod val="50000"/>
                </a:schemeClr>
              </a:solidFill>
              <a:latin typeface="Arial" pitchFamily="34" charset="0"/>
              <a:ea typeface="+mn-ea"/>
              <a:cs typeface="Traditional Arabic" panose="02020603050405020304" pitchFamily="18" charset="-78"/>
            </a:endParaRPr>
          </a:p>
        </p:txBody>
      </p:sp>
      <p:graphicFrame>
        <p:nvGraphicFramePr>
          <p:cNvPr id="2" name="Tableau 1"/>
          <p:cNvGraphicFramePr>
            <a:graphicFrameLocks noGrp="1"/>
          </p:cNvGraphicFramePr>
          <p:nvPr>
            <p:extLst>
              <p:ext uri="{D42A27DB-BD31-4B8C-83A1-F6EECF244321}">
                <p14:modId xmlns:p14="http://schemas.microsoft.com/office/powerpoint/2010/main" val="2676196399"/>
              </p:ext>
            </p:extLst>
          </p:nvPr>
        </p:nvGraphicFramePr>
        <p:xfrm>
          <a:off x="488504" y="1484784"/>
          <a:ext cx="9001000" cy="4358640"/>
        </p:xfrm>
        <a:graphic>
          <a:graphicData uri="http://schemas.openxmlformats.org/drawingml/2006/table">
            <a:tbl>
              <a:tblPr firstRow="1" bandRow="1">
                <a:tableStyleId>{5C22544A-7EE6-4342-B048-85BDC9FD1C3A}</a:tableStyleId>
              </a:tblPr>
              <a:tblGrid>
                <a:gridCol w="4536504"/>
                <a:gridCol w="4464496"/>
              </a:tblGrid>
              <a:tr h="1265230">
                <a:tc>
                  <a:txBody>
                    <a:bodyPr/>
                    <a:lstStyle/>
                    <a:p>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Most of the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heat</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on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Earth</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comes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from</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sun</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rest</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radiates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outward</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from</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very</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hot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interior</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of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Earth</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heat</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from</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sun</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begins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as </a:t>
                      </a:r>
                      <a:r>
                        <a:rPr kumimoji="0" lang="fr-FR"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sunlight</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passing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through</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atmosphere</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and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being</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absorbed</a:t>
                      </a:r>
                      <a:r>
                        <a:rPr kumimoji="0" lang="fr-FR"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into</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Earth</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endParaRPr kumimoji="0" lang="fr-FR" sz="2800" b="1" i="0" u="none" strike="noStrike" kern="1200" cap="none" spc="0" normalizeH="0" baseline="0" dirty="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kumimoji="0" lang="ar-TN"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تعتبر الشمس المصدر الرئيسي </a:t>
                      </a:r>
                      <a:r>
                        <a:rPr kumimoji="0" lang="ar-TN" sz="32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لل</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حرارة </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على سطح الأرض (و باقي </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الأشعة</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ف</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مصدرها باطن الأرض الحار جدا). تبد</a:t>
                      </a:r>
                      <a:r>
                        <a:rPr kumimoji="0" lang="ar-TN"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أ</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حرارة الشمس في شكل </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أشعة شمسية</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تمر عبر الغلاف الجوي ثم يجري </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امتصاصها</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من سطح الأرض.</a:t>
                      </a:r>
                      <a:endParaRPr kumimoji="0" lang="fr-FR" sz="3200" b="1" i="0" u="none" strike="noStrike" kern="1200" cap="none" spc="0" normalizeH="0" baseline="0" dirty="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3017495085"/>
              </p:ext>
            </p:extLst>
          </p:nvPr>
        </p:nvGraphicFramePr>
        <p:xfrm>
          <a:off x="672714" y="1268760"/>
          <a:ext cx="8258948" cy="4591824"/>
        </p:xfrm>
        <a:graphic>
          <a:graphicData uri="http://schemas.openxmlformats.org/drawingml/2006/table">
            <a:tbl>
              <a:tblPr firstRow="1" bandRow="1">
                <a:tableStyleId>{5C22544A-7EE6-4342-B048-85BDC9FD1C3A}</a:tableStyleId>
              </a:tblPr>
              <a:tblGrid>
                <a:gridCol w="4129474"/>
                <a:gridCol w="4129474"/>
              </a:tblGrid>
              <a:tr h="4591824">
                <a:tc>
                  <a:txBody>
                    <a:bodyPr/>
                    <a:lstStyle/>
                    <a:p>
                      <a:pPr marL="0" marR="0" lvl="0" indent="-342900" algn="l" defTabSz="914400" rtl="0" eaLnBrk="0" fontAlgn="base" latinLnBrk="0" hangingPunct="0">
                        <a:lnSpc>
                          <a:spcPct val="100000"/>
                        </a:lnSpc>
                        <a:spcBef>
                          <a:spcPts val="0"/>
                        </a:spcBef>
                        <a:spcAft>
                          <a:spcPct val="0"/>
                        </a:spcAft>
                        <a:buClrTx/>
                        <a:buSzTx/>
                        <a:buFont typeface="Arial" pitchFamily="34" charset="0"/>
                        <a:buNone/>
                        <a:tabLst/>
                        <a:defRPr/>
                      </a:pP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It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then</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changes to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heat</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and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rises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from</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surface of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Earth</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to warm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atmosphere</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This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warming</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of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atmosphere</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near</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earth’s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surface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helps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create</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wind</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systems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and the patterns of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weather</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ومن ثم تتحول إلى حرارة والتي سرعان ما ترتفع عن سطح الأرض لتسخّن الغلاف الجوي. و ارتفاع درجات حرارة الغلاف الجوي بالقرب من سطح الأرض يساعد على تكون الرياح وأنواع </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الطقس</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Tree>
    <p:extLst>
      <p:ext uri="{BB962C8B-B14F-4D97-AF65-F5344CB8AC3E}">
        <p14:creationId xmlns:p14="http://schemas.microsoft.com/office/powerpoint/2010/main" val="38404132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graphicFrame>
        <p:nvGraphicFramePr>
          <p:cNvPr id="5" name="Tableau 4"/>
          <p:cNvGraphicFramePr>
            <a:graphicFrameLocks noGrp="1"/>
          </p:cNvGraphicFramePr>
          <p:nvPr>
            <p:extLst>
              <p:ext uri="{D42A27DB-BD31-4B8C-83A1-F6EECF244321}">
                <p14:modId xmlns:p14="http://schemas.microsoft.com/office/powerpoint/2010/main" val="2194561573"/>
              </p:ext>
            </p:extLst>
          </p:nvPr>
        </p:nvGraphicFramePr>
        <p:xfrm>
          <a:off x="652616" y="1412776"/>
          <a:ext cx="8476847" cy="3168352"/>
        </p:xfrm>
        <a:graphic>
          <a:graphicData uri="http://schemas.openxmlformats.org/drawingml/2006/table">
            <a:tbl>
              <a:tblPr firstRow="1" bandRow="1">
                <a:tableStyleId>{5C22544A-7EE6-4342-B048-85BDC9FD1C3A}</a:tableStyleId>
              </a:tblPr>
              <a:tblGrid>
                <a:gridCol w="4258951"/>
                <a:gridCol w="4217896"/>
              </a:tblGrid>
              <a:tr h="3168352">
                <a:tc>
                  <a:txBody>
                    <a:bodyPr/>
                    <a:lstStyle/>
                    <a:p>
                      <a:pPr marL="0" marR="0" lvl="0" indent="-342900" algn="l" defTabSz="914400" rtl="0" eaLnBrk="0" fontAlgn="base" latinLnBrk="0" hangingPunct="0">
                        <a:lnSpc>
                          <a:spcPct val="100000"/>
                        </a:lnSpc>
                        <a:spcBef>
                          <a:spcPts val="0"/>
                        </a:spcBef>
                        <a:spcAft>
                          <a:spcPct val="0"/>
                        </a:spcAft>
                        <a:buClrTx/>
                        <a:buSzTx/>
                        <a:buFont typeface="Arial" pitchFamily="34" charset="0"/>
                        <a:buNone/>
                        <a:tabLst/>
                        <a:defRPr/>
                      </a:pP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most</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important cause of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weather</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is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heat</a:t>
                      </a:r>
                      <a:r>
                        <a:rPr kumimoji="0" lang="fr-FR"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in the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atmosphere</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But not all sunlight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that</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enters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earth’s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atmosphere</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is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converted</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to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heat</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TN"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تمثل </a:t>
                      </a:r>
                      <a:r>
                        <a:rPr kumimoji="0" lang="ar-TN"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حرارة الجو </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أهم عنصر مؤثر في حالة الطقس. ولكن لا تتحول كل أشعة الشمس الذي ت</a:t>
                      </a:r>
                      <a:r>
                        <a:rPr kumimoji="0" lang="ar-TN" sz="32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خترق</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الغلاف الجوي للأرض الى حرارة.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Tree>
    <p:extLst>
      <p:ext uri="{BB962C8B-B14F-4D97-AF65-F5344CB8AC3E}">
        <p14:creationId xmlns:p14="http://schemas.microsoft.com/office/powerpoint/2010/main" val="22406212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graphicFrame>
        <p:nvGraphicFramePr>
          <p:cNvPr id="5" name="Tableau 4"/>
          <p:cNvGraphicFramePr>
            <a:graphicFrameLocks noGrp="1"/>
          </p:cNvGraphicFramePr>
          <p:nvPr>
            <p:extLst>
              <p:ext uri="{D42A27DB-BD31-4B8C-83A1-F6EECF244321}">
                <p14:modId xmlns:p14="http://schemas.microsoft.com/office/powerpoint/2010/main" val="879820541"/>
              </p:ext>
            </p:extLst>
          </p:nvPr>
        </p:nvGraphicFramePr>
        <p:xfrm>
          <a:off x="672714" y="1268760"/>
          <a:ext cx="8258948" cy="3240360"/>
        </p:xfrm>
        <a:graphic>
          <a:graphicData uri="http://schemas.openxmlformats.org/drawingml/2006/table">
            <a:tbl>
              <a:tblPr firstRow="1" bandRow="1">
                <a:tableStyleId>{5C22544A-7EE6-4342-B048-85BDC9FD1C3A}</a:tableStyleId>
              </a:tblPr>
              <a:tblGrid>
                <a:gridCol w="4129474"/>
                <a:gridCol w="4129474"/>
              </a:tblGrid>
              <a:tr h="3240360">
                <a:tc>
                  <a:txBody>
                    <a:bodyPr/>
                    <a:lstStyle/>
                    <a:p>
                      <a:pPr marL="0" marR="0" lvl="0" indent="-342900" algn="l" defTabSz="914400" rtl="0" eaLnBrk="0" fontAlgn="base" latinLnBrk="0" hangingPunct="0">
                        <a:lnSpc>
                          <a:spcPct val="100000"/>
                        </a:lnSpc>
                        <a:spcBef>
                          <a:spcPts val="0"/>
                        </a:spcBef>
                        <a:spcAft>
                          <a:spcPct val="0"/>
                        </a:spcAft>
                        <a:buClrTx/>
                        <a:buSzTx/>
                        <a:buFont typeface="Arial" pitchFamily="34" charset="0"/>
                        <a:buNone/>
                        <a:tabLst/>
                        <a:defRPr/>
                      </a:pP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Some</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of the light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is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reflected</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back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into</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space</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from</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white tops of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clouds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and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tiny</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particles</a:t>
                      </a:r>
                      <a:r>
                        <a:rPr kumimoji="0" lang="fr-FR"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of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ice</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and water in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atmosphere</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342900" algn="r" defTabSz="914400" rtl="0" eaLnBrk="0" fontAlgn="base" latinLnBrk="0" hangingPunct="0">
                        <a:lnSpc>
                          <a:spcPct val="100000"/>
                        </a:lnSpc>
                        <a:spcBef>
                          <a:spcPts val="0"/>
                        </a:spcBef>
                        <a:spcAft>
                          <a:spcPct val="0"/>
                        </a:spcAft>
                        <a:buClrTx/>
                        <a:buSzTx/>
                        <a:buFont typeface="Arial" pitchFamily="34" charset="0"/>
                        <a:buNone/>
                        <a:tabLst/>
                        <a:defRPr/>
                      </a:pP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فنسبة من الأشعة تنعكس نحو الفضاء الخارجي بواسطة السحب البيضاء </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جزئيات</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الجليد الصغيرة جدا إضافة الى الماء الموجود بالغلاف الجوي...</a:t>
                      </a:r>
                      <a:r>
                        <a:rPr kumimoji="0" lang="ar-SA" sz="3200" b="0" i="0" u="none" strike="noStrike" kern="1200" cap="none" spc="0" normalizeH="0" baseline="0" noProof="0" dirty="0" smtClean="0">
                          <a:ln>
                            <a:noFill/>
                          </a:ln>
                          <a:solidFill>
                            <a:prstClr val="black"/>
                          </a:solidFill>
                          <a:effectLst/>
                          <a:uLnTx/>
                          <a:uFillTx/>
                          <a:latin typeface="+mn-lt"/>
                          <a:ea typeface="+mn-ea"/>
                          <a:cs typeface="Arial" charset="0"/>
                        </a:rPr>
                        <a:t> </a:t>
                      </a:r>
                      <a:endParaRPr kumimoji="0" lang="fr-FR" sz="3200" b="0" i="0" u="none" strike="noStrike" kern="1200" cap="none" spc="0" normalizeH="0" baseline="0" noProof="0" dirty="0">
                        <a:ln>
                          <a:noFill/>
                        </a:ln>
                        <a:solidFill>
                          <a:prstClr val="black"/>
                        </a:solidFill>
                        <a:effectLst/>
                        <a:uLnTx/>
                        <a:uFillTx/>
                        <a:latin typeface="+mn-lt"/>
                        <a:ea typeface="+mn-ea"/>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Tree>
    <p:extLst>
      <p:ext uri="{BB962C8B-B14F-4D97-AF65-F5344CB8AC3E}">
        <p14:creationId xmlns:p14="http://schemas.microsoft.com/office/powerpoint/2010/main" val="1377081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4" name="ZoneTexte 3"/>
          <p:cNvSpPr txBox="1"/>
          <p:nvPr/>
        </p:nvSpPr>
        <p:spPr>
          <a:xfrm>
            <a:off x="1784648" y="980727"/>
            <a:ext cx="6713619" cy="584775"/>
          </a:xfrm>
          <a:prstGeom prst="rect">
            <a:avLst/>
          </a:prstGeom>
          <a:noFill/>
        </p:spPr>
        <p:txBody>
          <a:bodyPr wrap="square" rtlCol="0">
            <a:spAutoFit/>
          </a:bodyPr>
          <a:lstStyle/>
          <a:p>
            <a:pPr algn="ctr" rtl="0"/>
            <a:r>
              <a:rPr lang="en-US" sz="3200" b="1" dirty="0" smtClean="0">
                <a:solidFill>
                  <a:schemeClr val="accent6">
                    <a:lumMod val="50000"/>
                  </a:schemeClr>
                </a:solidFill>
                <a:cs typeface="Traditional Arabic" panose="02020603050405020304" pitchFamily="18" charset="-78"/>
              </a:rPr>
              <a:t>Air pressure </a:t>
            </a:r>
            <a:r>
              <a:rPr lang="ar-TN" sz="3200" b="1" dirty="0" smtClean="0">
                <a:solidFill>
                  <a:schemeClr val="accent6">
                    <a:lumMod val="50000"/>
                  </a:schemeClr>
                </a:solidFill>
                <a:cs typeface="Traditional Arabic" panose="02020603050405020304" pitchFamily="18" charset="-78"/>
              </a:rPr>
              <a:t>الضغط الجوي </a:t>
            </a:r>
            <a:r>
              <a:rPr lang="en-US" sz="3200" b="1" dirty="0" smtClean="0">
                <a:solidFill>
                  <a:schemeClr val="accent6">
                    <a:lumMod val="50000"/>
                  </a:schemeClr>
                </a:solidFill>
                <a:cs typeface="Traditional Arabic" panose="02020603050405020304" pitchFamily="18" charset="-78"/>
              </a:rPr>
              <a:t> </a:t>
            </a:r>
          </a:p>
        </p:txBody>
      </p:sp>
      <p:graphicFrame>
        <p:nvGraphicFramePr>
          <p:cNvPr id="6" name="Tableau 5"/>
          <p:cNvGraphicFramePr>
            <a:graphicFrameLocks noGrp="1"/>
          </p:cNvGraphicFramePr>
          <p:nvPr>
            <p:extLst>
              <p:ext uri="{D42A27DB-BD31-4B8C-83A1-F6EECF244321}">
                <p14:modId xmlns:p14="http://schemas.microsoft.com/office/powerpoint/2010/main" val="553912601"/>
              </p:ext>
            </p:extLst>
          </p:nvPr>
        </p:nvGraphicFramePr>
        <p:xfrm>
          <a:off x="632520" y="1484784"/>
          <a:ext cx="8627368" cy="4358640"/>
        </p:xfrm>
        <a:graphic>
          <a:graphicData uri="http://schemas.openxmlformats.org/drawingml/2006/table">
            <a:tbl>
              <a:tblPr firstRow="1" bandRow="1">
                <a:tableStyleId>{5C22544A-7EE6-4342-B048-85BDC9FD1C3A}</a:tableStyleId>
              </a:tblPr>
              <a:tblGrid>
                <a:gridCol w="4504457"/>
                <a:gridCol w="4122911"/>
              </a:tblGrid>
              <a:tr h="4320480">
                <a:tc>
                  <a:txBody>
                    <a:bodyPr/>
                    <a:lstStyle/>
                    <a:p>
                      <a:pPr marL="0" marR="0" lvl="0" indent="0" algn="l" defTabSz="914400" rtl="1"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The weight of the atmosphere pressing down on the earth is called </a:t>
                      </a:r>
                      <a:r>
                        <a:rPr kumimoji="0" lang="en-US" alt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air pressure</a:t>
                      </a:r>
                      <a:r>
                        <a:rPr kumimoji="0" lang="en-US" alt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Because warm air is less </a:t>
                      </a:r>
                      <a:r>
                        <a:rPr kumimoji="0" lang="en-US" alt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dense </a:t>
                      </a:r>
                      <a:r>
                        <a:rPr kumimoji="0" lang="en-US" alt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than cold air, warm air forms areas of low </a:t>
                      </a:r>
                      <a:r>
                        <a:rPr kumimoji="0" lang="en-US" alt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air pressure </a:t>
                      </a:r>
                      <a:r>
                        <a:rPr kumimoji="0" lang="en-US" alt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and cold air forms areas of </a:t>
                      </a:r>
                      <a:r>
                        <a:rPr kumimoji="0" lang="en-US" alt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high pressure</a:t>
                      </a:r>
                      <a:r>
                        <a:rPr kumimoji="0" lang="en-US" alt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يسمى وزن الغلاف الجوي الضاغط على الأرض </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بالضغط الجوي</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وبما أن الهواء الحار أقل </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كثافة</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من الهواء البارد فإنه يشكل مجالات </a:t>
                      </a:r>
                      <a:r>
                        <a:rPr kumimoji="0" lang="ar-TN" sz="32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لل</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ضغط</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المنخفض</a:t>
                      </a:r>
                      <a:r>
                        <a:rPr kumimoji="0" lang="ar-TN"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بينما </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يشكل الهواء البارد مجالات </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للضغط المرتفع</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p>
                    <a:p>
                      <a:pPr marL="0" marR="0" lvl="0" indent="-342900" algn="r" defTabSz="914400" rtl="0" eaLnBrk="0" fontAlgn="base" latinLnBrk="0" hangingPunct="0">
                        <a:lnSpc>
                          <a:spcPct val="100000"/>
                        </a:lnSpc>
                        <a:spcBef>
                          <a:spcPts val="0"/>
                        </a:spcBef>
                        <a:spcAft>
                          <a:spcPct val="0"/>
                        </a:spcAft>
                        <a:buClrTx/>
                        <a:buSzTx/>
                        <a:buFont typeface="Arial" pitchFamily="34" charset="0"/>
                        <a:buNone/>
                        <a:tabLst/>
                        <a:defRPr/>
                      </a:pP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Tree>
    <p:extLst>
      <p:ext uri="{BB962C8B-B14F-4D97-AF65-F5344CB8AC3E}">
        <p14:creationId xmlns:p14="http://schemas.microsoft.com/office/powerpoint/2010/main" val="3407296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graphicFrame>
        <p:nvGraphicFramePr>
          <p:cNvPr id="5" name="Tableau 4"/>
          <p:cNvGraphicFramePr>
            <a:graphicFrameLocks noGrp="1"/>
          </p:cNvGraphicFramePr>
          <p:nvPr>
            <p:extLst>
              <p:ext uri="{D42A27DB-BD31-4B8C-83A1-F6EECF244321}">
                <p14:modId xmlns:p14="http://schemas.microsoft.com/office/powerpoint/2010/main" val="676288786"/>
              </p:ext>
            </p:extLst>
          </p:nvPr>
        </p:nvGraphicFramePr>
        <p:xfrm>
          <a:off x="776536" y="1412776"/>
          <a:ext cx="8258948" cy="2664296"/>
        </p:xfrm>
        <a:graphic>
          <a:graphicData uri="http://schemas.openxmlformats.org/drawingml/2006/table">
            <a:tbl>
              <a:tblPr firstRow="1" bandRow="1">
                <a:tableStyleId>{5C22544A-7EE6-4342-B048-85BDC9FD1C3A}</a:tableStyleId>
              </a:tblPr>
              <a:tblGrid>
                <a:gridCol w="4129474"/>
                <a:gridCol w="4129474"/>
              </a:tblGrid>
              <a:tr h="2664296">
                <a:tc>
                  <a:txBody>
                    <a:bodyPr/>
                    <a:lstStyle/>
                    <a:p>
                      <a:pPr marL="0" marR="0" lvl="0" indent="0" algn="l" defTabSz="914400" rtl="1"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High pressure usually means </a:t>
                      </a:r>
                      <a:r>
                        <a:rPr kumimoji="0" lang="en-US" alt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clear skies </a:t>
                      </a:r>
                      <a:r>
                        <a:rPr kumimoji="0" lang="en-US" alt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and sunny weather. Low pressure usually means </a:t>
                      </a:r>
                      <a:r>
                        <a:rPr kumimoji="0" lang="en-US" alt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c</a:t>
                      </a:r>
                      <a:r>
                        <a:rPr kumimoji="0" lang="fr-FR" altLang="en-US"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lou</a:t>
                      </a:r>
                      <a:r>
                        <a:rPr kumimoji="0" lang="en-US" altLang="en-US"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dy</a:t>
                      </a:r>
                      <a:r>
                        <a:rPr kumimoji="0" lang="en-US" alt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alt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rainy</a:t>
                      </a:r>
                      <a:r>
                        <a:rPr kumimoji="0" lang="en-US" alt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or </a:t>
                      </a:r>
                      <a:r>
                        <a:rPr kumimoji="0" lang="en-US" alt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snowy</a:t>
                      </a:r>
                      <a:r>
                        <a:rPr kumimoji="0" lang="en-US" alt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weather.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 يعني ارتفاع الضغط عادة </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سماء صافية </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وطقس مشمس. و يعني الضغط المنخفض </a:t>
                      </a:r>
                      <a:r>
                        <a:rPr kumimoji="0" lang="ar-TN"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في الغالب</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طقسا </a:t>
                      </a:r>
                      <a:r>
                        <a:rPr kumimoji="0" lang="ar-TN"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غائما</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ممطرا</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أو </a:t>
                      </a:r>
                      <a:r>
                        <a:rPr kumimoji="0" lang="ar-SA" sz="32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مثلجا</a:t>
                      </a:r>
                      <a:r>
                        <a:rPr kumimoji="0" lang="ar-SA"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Tree>
    <p:extLst>
      <p:ext uri="{BB962C8B-B14F-4D97-AF65-F5344CB8AC3E}">
        <p14:creationId xmlns:p14="http://schemas.microsoft.com/office/powerpoint/2010/main" val="4266166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pic>
        <p:nvPicPr>
          <p:cNvPr id="1026" name="Picture 2" descr="C:\Users\ASUS\Desktop\Graphique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3826" y="836712"/>
            <a:ext cx="8556626" cy="208641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au 5"/>
          <p:cNvGraphicFramePr>
            <a:graphicFrameLocks noGrp="1"/>
          </p:cNvGraphicFramePr>
          <p:nvPr>
            <p:extLst>
              <p:ext uri="{D42A27DB-BD31-4B8C-83A1-F6EECF244321}">
                <p14:modId xmlns:p14="http://schemas.microsoft.com/office/powerpoint/2010/main" val="3310652283"/>
              </p:ext>
            </p:extLst>
          </p:nvPr>
        </p:nvGraphicFramePr>
        <p:xfrm>
          <a:off x="713826" y="2955258"/>
          <a:ext cx="8850678" cy="3017520"/>
        </p:xfrm>
        <a:graphic>
          <a:graphicData uri="http://schemas.openxmlformats.org/drawingml/2006/table">
            <a:tbl>
              <a:tblPr firstRow="1" bandRow="1">
                <a:tableStyleId>{5C22544A-7EE6-4342-B048-85BDC9FD1C3A}</a:tableStyleId>
              </a:tblPr>
              <a:tblGrid>
                <a:gridCol w="4425339"/>
                <a:gridCol w="4425339"/>
              </a:tblGrid>
              <a:tr h="1368152">
                <a:tc>
                  <a:txBody>
                    <a:bodyPr/>
                    <a:lstStyle/>
                    <a:p>
                      <a:r>
                        <a:rPr lang="fr-FR" sz="2400" b="1" kern="1200" dirty="0" smtClean="0">
                          <a:solidFill>
                            <a:srgbClr val="339966"/>
                          </a:solidFill>
                          <a:latin typeface="Arial" pitchFamily="34" charset="0"/>
                          <a:ea typeface="+mn-ea"/>
                          <a:cs typeface="Traditional Arabic" panose="02020603050405020304" pitchFamily="18" charset="-78"/>
                        </a:rPr>
                        <a:t>Cold air </a:t>
                      </a:r>
                    </a:p>
                    <a:p>
                      <a:r>
                        <a:rPr lang="en-US" sz="2400" b="1" kern="1200" dirty="0" smtClean="0">
                          <a:solidFill>
                            <a:schemeClr val="accent6">
                              <a:lumMod val="25000"/>
                            </a:schemeClr>
                          </a:solidFill>
                          <a:latin typeface="Arial" pitchFamily="34" charset="0"/>
                          <a:ea typeface="+mn-ea"/>
                          <a:cs typeface="Traditional Arabic" panose="02020603050405020304" pitchFamily="18" charset="-78"/>
                        </a:rPr>
                        <a:t>When cold  air moves in on an area of warm air, the heavier cold air slides underneath the lighter warm air mass and pushes it up. Clouds and </a:t>
                      </a:r>
                      <a:r>
                        <a:rPr lang="en-US" sz="2400" b="1" kern="1200" dirty="0" smtClean="0">
                          <a:solidFill>
                            <a:srgbClr val="339966"/>
                          </a:solidFill>
                          <a:latin typeface="Arial" pitchFamily="34" charset="0"/>
                          <a:ea typeface="+mn-ea"/>
                          <a:cs typeface="Traditional Arabic" panose="02020603050405020304" pitchFamily="18" charset="-78"/>
                        </a:rPr>
                        <a:t>thunderstorms </a:t>
                      </a:r>
                      <a:r>
                        <a:rPr lang="en-US" sz="2400" b="1" kern="1200" dirty="0" smtClean="0">
                          <a:solidFill>
                            <a:schemeClr val="accent6">
                              <a:lumMod val="25000"/>
                            </a:schemeClr>
                          </a:solidFill>
                          <a:latin typeface="Arial" pitchFamily="34" charset="0"/>
                          <a:ea typeface="+mn-ea"/>
                          <a:cs typeface="Traditional Arabic" panose="02020603050405020304" pitchFamily="18" charset="-78"/>
                        </a:rPr>
                        <a:t>are often formed.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sz="2800" b="1" kern="1200" dirty="0" smtClean="0">
                          <a:solidFill>
                            <a:srgbClr val="339966"/>
                          </a:solidFill>
                          <a:latin typeface="Arial" pitchFamily="34" charset="0"/>
                          <a:ea typeface="+mn-ea"/>
                          <a:cs typeface="Traditional Arabic" panose="02020603050405020304" pitchFamily="18" charset="-78"/>
                        </a:rPr>
                        <a:t>الهواء البارد</a:t>
                      </a:r>
                    </a:p>
                    <a:p>
                      <a:pPr algn="r" rtl="1"/>
                      <a:r>
                        <a:rPr lang="ar-TN" sz="2800" b="1" kern="1200" dirty="0" smtClean="0">
                          <a:solidFill>
                            <a:schemeClr val="accent6">
                              <a:lumMod val="25000"/>
                            </a:schemeClr>
                          </a:solidFill>
                          <a:latin typeface="Arial" pitchFamily="34" charset="0"/>
                          <a:ea typeface="+mn-ea"/>
                          <a:cs typeface="Traditional Arabic" panose="02020603050405020304" pitchFamily="18" charset="-78"/>
                        </a:rPr>
                        <a:t>عندما ينتقل هواء بارد ضمن مجال هواء حار، تنزلق طبقات الهواء البارد الأثقل وزنا تحت طبقات الهواء الحار الأخف وزنا وتدفعها الى الأعلى. وهذا ما يشكل غالبا غيوما و</a:t>
                      </a:r>
                      <a:r>
                        <a:rPr lang="ar-TN" sz="2800" b="1" kern="1200" dirty="0" smtClean="0">
                          <a:solidFill>
                            <a:srgbClr val="339966"/>
                          </a:solidFill>
                          <a:latin typeface="Arial" pitchFamily="34" charset="0"/>
                          <a:ea typeface="+mn-ea"/>
                          <a:cs typeface="Traditional Arabic" panose="02020603050405020304" pitchFamily="18" charset="-78"/>
                        </a:rPr>
                        <a:t>عواصف رعدية</a:t>
                      </a:r>
                      <a:r>
                        <a:rPr lang="ar-TN" sz="2800" b="1" kern="1200" dirty="0" smtClean="0">
                          <a:solidFill>
                            <a:schemeClr val="accent6">
                              <a:lumMod val="25000"/>
                            </a:schemeClr>
                          </a:solidFill>
                          <a:latin typeface="Arial" pitchFamily="34" charset="0"/>
                          <a:ea typeface="+mn-ea"/>
                          <a:cs typeface="Traditional Arabic" panose="02020603050405020304" pitchFamily="18" charset="-78"/>
                        </a:rPr>
                        <a:t>. </a:t>
                      </a:r>
                      <a:endParaRPr lang="fr-FR" sz="2800" b="1" kern="1200" dirty="0">
                        <a:solidFill>
                          <a:schemeClr val="accent6">
                            <a:lumMod val="25000"/>
                          </a:schemeClr>
                        </a:solidFill>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Tree>
    <p:extLst>
      <p:ext uri="{BB962C8B-B14F-4D97-AF65-F5344CB8AC3E}">
        <p14:creationId xmlns:p14="http://schemas.microsoft.com/office/powerpoint/2010/main" val="3181946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pic>
        <p:nvPicPr>
          <p:cNvPr id="1026" name="Picture 2" descr="C:\Users\ASUS\Desktop\Graphique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3826" y="836712"/>
            <a:ext cx="8556626" cy="208641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au 5"/>
          <p:cNvGraphicFramePr>
            <a:graphicFrameLocks noGrp="1"/>
          </p:cNvGraphicFramePr>
          <p:nvPr>
            <p:extLst>
              <p:ext uri="{D42A27DB-BD31-4B8C-83A1-F6EECF244321}">
                <p14:modId xmlns:p14="http://schemas.microsoft.com/office/powerpoint/2010/main" val="3090572963"/>
              </p:ext>
            </p:extLst>
          </p:nvPr>
        </p:nvGraphicFramePr>
        <p:xfrm>
          <a:off x="713826" y="2955258"/>
          <a:ext cx="8850678" cy="2651760"/>
        </p:xfrm>
        <a:graphic>
          <a:graphicData uri="http://schemas.openxmlformats.org/drawingml/2006/table">
            <a:tbl>
              <a:tblPr firstRow="1" bandRow="1">
                <a:tableStyleId>{5C22544A-7EE6-4342-B048-85BDC9FD1C3A}</a:tableStyleId>
              </a:tblPr>
              <a:tblGrid>
                <a:gridCol w="4671222"/>
                <a:gridCol w="4179456"/>
              </a:tblGrid>
              <a:tr h="1368152">
                <a:tc>
                  <a:txBody>
                    <a:bodyPr/>
                    <a:lstStyle/>
                    <a:p>
                      <a:r>
                        <a:rPr lang="en-US" sz="2400" b="1" kern="1200" dirty="0" smtClean="0">
                          <a:solidFill>
                            <a:srgbClr val="339966"/>
                          </a:solidFill>
                          <a:latin typeface="Arial" pitchFamily="34" charset="0"/>
                          <a:ea typeface="+mn-ea"/>
                          <a:cs typeface="Traditional Arabic" panose="02020603050405020304" pitchFamily="18" charset="-78"/>
                        </a:rPr>
                        <a:t>Warm </a:t>
                      </a:r>
                      <a:r>
                        <a:rPr lang="en-US" sz="2400" b="1" kern="1200" dirty="0" smtClean="0">
                          <a:solidFill>
                            <a:srgbClr val="339966"/>
                          </a:solidFill>
                          <a:latin typeface="Arial" pitchFamily="34" charset="0"/>
                          <a:ea typeface="+mn-ea"/>
                          <a:cs typeface="Traditional Arabic" panose="02020603050405020304" pitchFamily="18" charset="-78"/>
                        </a:rPr>
                        <a:t>front </a:t>
                      </a:r>
                    </a:p>
                    <a:p>
                      <a:r>
                        <a:rPr lang="en-US" sz="2400" b="1" kern="1200" dirty="0" smtClean="0">
                          <a:solidFill>
                            <a:schemeClr val="accent6">
                              <a:lumMod val="25000"/>
                            </a:schemeClr>
                          </a:solidFill>
                          <a:latin typeface="Arial" pitchFamily="34" charset="0"/>
                          <a:ea typeface="+mn-ea"/>
                          <a:cs typeface="Traditional Arabic" panose="02020603050405020304" pitchFamily="18" charset="-78"/>
                        </a:rPr>
                        <a:t>Warm air moves in on an area of cold air. The lighter warm air slides over the heavy, cold air, creating a </a:t>
                      </a:r>
                      <a:r>
                        <a:rPr lang="en-US" sz="2400" b="1" kern="1200" dirty="0" smtClean="0">
                          <a:solidFill>
                            <a:srgbClr val="339966"/>
                          </a:solidFill>
                          <a:latin typeface="Arial" pitchFamily="34" charset="0"/>
                          <a:ea typeface="+mn-ea"/>
                          <a:cs typeface="Traditional Arabic" panose="02020603050405020304" pitchFamily="18" charset="-78"/>
                        </a:rPr>
                        <a:t>front</a:t>
                      </a:r>
                      <a:r>
                        <a:rPr lang="en-US" sz="2400" b="1" kern="1200" dirty="0" smtClean="0">
                          <a:solidFill>
                            <a:schemeClr val="accent6">
                              <a:lumMod val="25000"/>
                            </a:schemeClr>
                          </a:solidFill>
                          <a:latin typeface="Arial" pitchFamily="34" charset="0"/>
                          <a:ea typeface="+mn-ea"/>
                          <a:cs typeface="Traditional Arabic" panose="02020603050405020304" pitchFamily="18" charset="-78"/>
                        </a:rPr>
                        <a:t>. Clouds form, usually leading to some form of precipitation.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TN" sz="2800" b="1" kern="1200" noProof="0" dirty="0" smtClean="0">
                          <a:solidFill>
                            <a:srgbClr val="339966"/>
                          </a:solidFill>
                          <a:latin typeface="Arial" pitchFamily="34" charset="0"/>
                          <a:ea typeface="+mn-ea"/>
                          <a:cs typeface="Traditional Arabic" panose="02020603050405020304" pitchFamily="18" charset="-78"/>
                        </a:rPr>
                        <a:t>الجبهة الحارة</a:t>
                      </a:r>
                    </a:p>
                    <a:p>
                      <a:pPr marL="0" marR="0" lvl="0" indent="0" algn="r" defTabSz="914400" rtl="1" eaLnBrk="1" fontAlgn="auto" latinLnBrk="0" hangingPunct="1">
                        <a:lnSpc>
                          <a:spcPct val="100000"/>
                        </a:lnSpc>
                        <a:spcBef>
                          <a:spcPts val="0"/>
                        </a:spcBef>
                        <a:spcAft>
                          <a:spcPts val="0"/>
                        </a:spcAft>
                        <a:buClrTx/>
                        <a:buSzTx/>
                        <a:buFontTx/>
                        <a:buNone/>
                        <a:tabLst/>
                        <a:defRPr/>
                      </a:pPr>
                      <a:r>
                        <a:rPr lang="ar-TN" sz="2800" b="1" kern="1200" noProof="0" dirty="0" smtClean="0">
                          <a:solidFill>
                            <a:schemeClr val="accent6">
                              <a:lumMod val="25000"/>
                            </a:schemeClr>
                          </a:solidFill>
                          <a:latin typeface="Arial" pitchFamily="34" charset="0"/>
                          <a:ea typeface="+mn-ea"/>
                          <a:cs typeface="Traditional Arabic" panose="02020603050405020304" pitchFamily="18" charset="-78"/>
                        </a:rPr>
                        <a:t>عندما ينتقل الهواء البارد على حساب الهواء الحار. يرتفع الهواء الحار الخفيف فوق الهواء البارد الثقيل مكونا </a:t>
                      </a:r>
                      <a:r>
                        <a:rPr lang="ar-TN" sz="2800" b="1" kern="1200" noProof="0" dirty="0" smtClean="0">
                          <a:solidFill>
                            <a:srgbClr val="339966"/>
                          </a:solidFill>
                          <a:latin typeface="Arial" pitchFamily="34" charset="0"/>
                          <a:ea typeface="+mn-ea"/>
                          <a:cs typeface="Traditional Arabic" panose="02020603050405020304" pitchFamily="18" charset="-78"/>
                        </a:rPr>
                        <a:t>جبهة</a:t>
                      </a:r>
                      <a:r>
                        <a:rPr lang="ar-TN" sz="2800" b="1" kern="1200" noProof="0" dirty="0" smtClean="0">
                          <a:solidFill>
                            <a:schemeClr val="accent6">
                              <a:lumMod val="25000"/>
                            </a:schemeClr>
                          </a:solidFill>
                          <a:latin typeface="Arial" pitchFamily="34" charset="0"/>
                          <a:ea typeface="+mn-ea"/>
                          <a:cs typeface="Traditional Arabic" panose="02020603050405020304" pitchFamily="18" charset="-78"/>
                        </a:rPr>
                        <a:t>.  وتشكل الغيوم عادة ما يؤدي الى بعض أشكال التساقط. </a:t>
                      </a:r>
                      <a:endParaRPr lang="fr-FR" sz="2800" b="1" kern="1200" dirty="0">
                        <a:solidFill>
                          <a:schemeClr val="accent6">
                            <a:lumMod val="25000"/>
                          </a:schemeClr>
                        </a:solidFill>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Tree>
    <p:extLst>
      <p:ext uri="{BB962C8B-B14F-4D97-AF65-F5344CB8AC3E}">
        <p14:creationId xmlns:p14="http://schemas.microsoft.com/office/powerpoint/2010/main" val="4168428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pic>
        <p:nvPicPr>
          <p:cNvPr id="2050" name="Picture 2" descr="C:\Users\ASUS\Desktop\Graphique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4507" y="836712"/>
            <a:ext cx="6075362" cy="216058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au 4"/>
          <p:cNvGraphicFramePr>
            <a:graphicFrameLocks noGrp="1"/>
          </p:cNvGraphicFramePr>
          <p:nvPr>
            <p:extLst>
              <p:ext uri="{D42A27DB-BD31-4B8C-83A1-F6EECF244321}">
                <p14:modId xmlns:p14="http://schemas.microsoft.com/office/powerpoint/2010/main" val="126296867"/>
              </p:ext>
            </p:extLst>
          </p:nvPr>
        </p:nvGraphicFramePr>
        <p:xfrm>
          <a:off x="344488" y="2780928"/>
          <a:ext cx="9289032" cy="3383280"/>
        </p:xfrm>
        <a:graphic>
          <a:graphicData uri="http://schemas.openxmlformats.org/drawingml/2006/table">
            <a:tbl>
              <a:tblPr firstRow="1" bandRow="1">
                <a:tableStyleId>{5C22544A-7EE6-4342-B048-85BDC9FD1C3A}</a:tableStyleId>
              </a:tblPr>
              <a:tblGrid>
                <a:gridCol w="5184576"/>
                <a:gridCol w="4104456"/>
              </a:tblGrid>
              <a:tr h="1631322">
                <a:tc>
                  <a:txBody>
                    <a:bodyPr/>
                    <a:lstStyle/>
                    <a:p>
                      <a:r>
                        <a:rPr lang="en-US" sz="2400" b="1" kern="1200" dirty="0" smtClean="0">
                          <a:solidFill>
                            <a:schemeClr val="accent6">
                              <a:lumMod val="25000"/>
                            </a:schemeClr>
                          </a:solidFill>
                          <a:latin typeface="Arial" pitchFamily="34" charset="0"/>
                          <a:ea typeface="+mn-ea"/>
                          <a:cs typeface="Traditional Arabic" panose="02020603050405020304" pitchFamily="18" charset="-78"/>
                        </a:rPr>
                        <a:t>In places where  the sun’s rays reach the Earth most directly and for the longest periods of time, the  climate is warmer than in other places. On the hand, the coldest places are located where the sun’s rays reach the Earth less directly and for shorter periods of time.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TN" sz="2800" b="1" kern="1200" dirty="0" smtClean="0">
                          <a:solidFill>
                            <a:schemeClr val="accent6">
                              <a:lumMod val="25000"/>
                            </a:schemeClr>
                          </a:solidFill>
                          <a:latin typeface="Arial" pitchFamily="34" charset="0"/>
                          <a:ea typeface="+mn-ea"/>
                          <a:cs typeface="Traditional Arabic" panose="02020603050405020304" pitchFamily="18" charset="-78"/>
                        </a:rPr>
                        <a:t>يكون مناخ  الأماكن التي تصلها أشعة الشمس بشكل مباشر وخلال فترات طويلة من الزمن أكثر حرارة من غيرها. ونفس الشيء تقع أكثر الأماكن برودة حيث ما تصل أشعة الشمس </a:t>
                      </a:r>
                      <a:r>
                        <a:rPr lang="ar-TN" sz="2800" b="1" kern="1200" dirty="0" smtClean="0">
                          <a:solidFill>
                            <a:schemeClr val="accent6">
                              <a:lumMod val="25000"/>
                            </a:schemeClr>
                          </a:solidFill>
                          <a:latin typeface="Arial" pitchFamily="34" charset="0"/>
                          <a:ea typeface="+mn-ea"/>
                          <a:cs typeface="Traditional Arabic" panose="02020603050405020304" pitchFamily="18" charset="-78"/>
                        </a:rPr>
                        <a:t>إلى </a:t>
                      </a:r>
                      <a:r>
                        <a:rPr lang="ar-TN" sz="2800" b="1" kern="1200" dirty="0" smtClean="0">
                          <a:solidFill>
                            <a:schemeClr val="accent6">
                              <a:lumMod val="25000"/>
                            </a:schemeClr>
                          </a:solidFill>
                          <a:latin typeface="Arial" pitchFamily="34" charset="0"/>
                          <a:ea typeface="+mn-ea"/>
                          <a:cs typeface="Traditional Arabic" panose="02020603050405020304" pitchFamily="18" charset="-78"/>
                        </a:rPr>
                        <a:t>سطح الأرض مائلة </a:t>
                      </a:r>
                      <a:r>
                        <a:rPr lang="ar-TN" sz="2800" b="1" kern="1200" dirty="0" smtClean="0">
                          <a:solidFill>
                            <a:schemeClr val="accent6">
                              <a:lumMod val="25000"/>
                            </a:schemeClr>
                          </a:solidFill>
                          <a:latin typeface="Arial" pitchFamily="34" charset="0"/>
                          <a:ea typeface="+mn-ea"/>
                          <a:cs typeface="Traditional Arabic" panose="02020603050405020304" pitchFamily="18" charset="-78"/>
                        </a:rPr>
                        <a:t>وخلال </a:t>
                      </a:r>
                      <a:r>
                        <a:rPr lang="ar-TN" sz="2800" b="1" kern="1200" dirty="0" smtClean="0">
                          <a:solidFill>
                            <a:schemeClr val="accent6">
                              <a:lumMod val="25000"/>
                            </a:schemeClr>
                          </a:solidFill>
                          <a:latin typeface="Arial" pitchFamily="34" charset="0"/>
                          <a:ea typeface="+mn-ea"/>
                          <a:cs typeface="Traditional Arabic" panose="02020603050405020304" pitchFamily="18" charset="-78"/>
                        </a:rPr>
                        <a:t>فترات زمنية قصيرة.</a:t>
                      </a:r>
                      <a:r>
                        <a:rPr lang="ar-TN" sz="2400" b="1" kern="1200" dirty="0" smtClean="0">
                          <a:solidFill>
                            <a:schemeClr val="accent6">
                              <a:lumMod val="25000"/>
                            </a:schemeClr>
                          </a:solidFill>
                          <a:latin typeface="Arial" pitchFamily="34" charset="0"/>
                          <a:ea typeface="+mn-ea"/>
                          <a:cs typeface="Traditional Arabic" panose="02020603050405020304" pitchFamily="18" charset="-78"/>
                        </a:rPr>
                        <a:t> </a:t>
                      </a:r>
                      <a:endParaRPr lang="fr-FR" sz="2400" b="1" kern="1200" dirty="0">
                        <a:solidFill>
                          <a:schemeClr val="accent6">
                            <a:lumMod val="25000"/>
                          </a:schemeClr>
                        </a:solidFill>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Tree>
    <p:extLst>
      <p:ext uri="{BB962C8B-B14F-4D97-AF65-F5344CB8AC3E}">
        <p14:creationId xmlns:p14="http://schemas.microsoft.com/office/powerpoint/2010/main" val="500468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graphicFrame>
        <p:nvGraphicFramePr>
          <p:cNvPr id="5" name="Tableau 4"/>
          <p:cNvGraphicFramePr>
            <a:graphicFrameLocks noGrp="1"/>
          </p:cNvGraphicFramePr>
          <p:nvPr>
            <p:extLst>
              <p:ext uri="{D42A27DB-BD31-4B8C-83A1-F6EECF244321}">
                <p14:modId xmlns:p14="http://schemas.microsoft.com/office/powerpoint/2010/main" val="2419844785"/>
              </p:ext>
            </p:extLst>
          </p:nvPr>
        </p:nvGraphicFramePr>
        <p:xfrm>
          <a:off x="848544" y="2420888"/>
          <a:ext cx="8411344" cy="3078480"/>
        </p:xfrm>
        <a:graphic>
          <a:graphicData uri="http://schemas.openxmlformats.org/drawingml/2006/table">
            <a:tbl>
              <a:tblPr firstRow="1" bandRow="1">
                <a:tableStyleId>{5C22544A-7EE6-4342-B048-85BDC9FD1C3A}</a:tableStyleId>
              </a:tblPr>
              <a:tblGrid>
                <a:gridCol w="4752528"/>
                <a:gridCol w="3658816"/>
              </a:tblGrid>
              <a:tr h="1553262">
                <a:tc>
                  <a:txBody>
                    <a:bodyPr/>
                    <a:lstStyle/>
                    <a:p>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Oceans</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heat</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up more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slowly</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than</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400" b="1" kern="1200" noProof="0" dirty="0" smtClean="0">
                          <a:solidFill>
                            <a:srgbClr val="339966"/>
                          </a:solidFill>
                          <a:latin typeface="Arial" pitchFamily="34" charset="0"/>
                          <a:ea typeface="+mn-ea"/>
                          <a:cs typeface="Traditional Arabic" panose="02020603050405020304" pitchFamily="18" charset="-78"/>
                        </a:rPr>
                        <a:t>land masses</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They</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also</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cool down more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slowly</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That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means</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that</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in the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summer</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the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ocean</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is</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cooler</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than</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land. It cools the air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above</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it</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This cool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ocean</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air moves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across</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the </a:t>
                      </a:r>
                      <a:r>
                        <a:rPr lang="fr-FR" sz="2400" b="1" kern="1200" noProof="0" dirty="0" err="1" smtClean="0">
                          <a:solidFill>
                            <a:srgbClr val="339966"/>
                          </a:solidFill>
                          <a:latin typeface="Arial" pitchFamily="34" charset="0"/>
                          <a:ea typeface="+mn-ea"/>
                          <a:cs typeface="Traditional Arabic" panose="02020603050405020304" pitchFamily="18" charset="-78"/>
                        </a:rPr>
                        <a:t>coastal</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land,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keeping</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400" b="1" kern="1200" noProof="0" dirty="0" err="1" smtClean="0">
                          <a:solidFill>
                            <a:schemeClr val="accent6">
                              <a:lumMod val="25000"/>
                            </a:schemeClr>
                          </a:solidFill>
                          <a:latin typeface="Arial" pitchFamily="34" charset="0"/>
                          <a:ea typeface="+mn-ea"/>
                          <a:cs typeface="Traditional Arabic" panose="02020603050405020304" pitchFamily="18" charset="-78"/>
                        </a:rPr>
                        <a:t>it</a:t>
                      </a:r>
                      <a:r>
                        <a:rPr lang="fr-FR" sz="2400" b="1" kern="1200" noProof="0" dirty="0" smtClean="0">
                          <a:solidFill>
                            <a:schemeClr val="accent6">
                              <a:lumMod val="25000"/>
                            </a:schemeClr>
                          </a:solidFill>
                          <a:latin typeface="Arial" pitchFamily="34" charset="0"/>
                          <a:ea typeface="+mn-ea"/>
                          <a:cs typeface="Traditional Arabic" panose="02020603050405020304" pitchFamily="18" charset="-78"/>
                        </a:rPr>
                        <a:t> cool. </a:t>
                      </a:r>
                      <a:endParaRPr lang="fr-FR" sz="2400" b="1" kern="1200" dirty="0">
                        <a:solidFill>
                          <a:schemeClr val="accent6">
                            <a:lumMod val="25000"/>
                          </a:schemeClr>
                        </a:solidFill>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TN" sz="2800" b="1" kern="1200" noProof="0" dirty="0" smtClean="0">
                          <a:solidFill>
                            <a:schemeClr val="accent6">
                              <a:lumMod val="25000"/>
                            </a:schemeClr>
                          </a:solidFill>
                          <a:latin typeface="Arial" pitchFamily="34" charset="0"/>
                          <a:ea typeface="+mn-ea"/>
                          <a:cs typeface="Traditional Arabic" panose="02020603050405020304" pitchFamily="18" charset="-78"/>
                        </a:rPr>
                        <a:t>ترتفع درجة حرارة المحيطات ببطء بالمقارنة مع </a:t>
                      </a:r>
                      <a:r>
                        <a:rPr lang="ar-TN" sz="2800" b="1" kern="1200" noProof="0" dirty="0" smtClean="0">
                          <a:solidFill>
                            <a:srgbClr val="339966"/>
                          </a:solidFill>
                          <a:latin typeface="Arial" pitchFamily="34" charset="0"/>
                          <a:ea typeface="+mn-ea"/>
                          <a:cs typeface="Traditional Arabic" panose="02020603050405020304" pitchFamily="18" charset="-78"/>
                        </a:rPr>
                        <a:t>الكتل القارية</a:t>
                      </a:r>
                      <a:r>
                        <a:rPr lang="ar-TN" sz="2800" b="1" kern="1200" noProof="0" dirty="0" smtClean="0">
                          <a:solidFill>
                            <a:schemeClr val="accent6">
                              <a:lumMod val="25000"/>
                            </a:schemeClr>
                          </a:solidFill>
                          <a:latin typeface="Arial" pitchFamily="34" charset="0"/>
                          <a:ea typeface="+mn-ea"/>
                          <a:cs typeface="Traditional Arabic" panose="02020603050405020304" pitchFamily="18" charset="-78"/>
                        </a:rPr>
                        <a:t>. و عادة ما تبرد أيضا بشكل أبطأ. وهذا يعني أنه في فصل الصيف يكون المحيط أكثر برودة من القارة. حيث يبرد الهواء فوقه ثم ينساب على </a:t>
                      </a:r>
                      <a:r>
                        <a:rPr lang="ar-TN" sz="2800" b="1" kern="1200" noProof="0" dirty="0" smtClean="0">
                          <a:solidFill>
                            <a:srgbClr val="339966"/>
                          </a:solidFill>
                          <a:latin typeface="Arial" pitchFamily="34" charset="0"/>
                          <a:ea typeface="+mn-ea"/>
                          <a:cs typeface="Traditional Arabic" panose="02020603050405020304" pitchFamily="18" charset="-78"/>
                        </a:rPr>
                        <a:t>السواحل</a:t>
                      </a:r>
                      <a:r>
                        <a:rPr lang="ar-TN" sz="2800" b="1" kern="1200" noProof="0" dirty="0" smtClean="0">
                          <a:solidFill>
                            <a:schemeClr val="accent6">
                              <a:lumMod val="25000"/>
                            </a:schemeClr>
                          </a:solidFill>
                          <a:latin typeface="Arial" pitchFamily="34" charset="0"/>
                          <a:ea typeface="+mn-ea"/>
                          <a:cs typeface="Traditional Arabic" panose="02020603050405020304" pitchFamily="18" charset="-78"/>
                        </a:rPr>
                        <a:t> ليحافظ على برودتها.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itre 1"/>
          <p:cNvSpPr txBox="1">
            <a:spLocks/>
          </p:cNvSpPr>
          <p:nvPr/>
        </p:nvSpPr>
        <p:spPr>
          <a:xfrm>
            <a:off x="632520" y="1052736"/>
            <a:ext cx="8915400" cy="1143000"/>
          </a:xfrm>
          <a:prstGeom prst="rect">
            <a:avLst/>
          </a:prstGeom>
        </p:spPr>
        <p:txBody>
          <a:bodyPr/>
          <a:lst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lgn="ctr"/>
            <a:r>
              <a:rPr lang="fr-FR" sz="3200" b="1" dirty="0">
                <a:solidFill>
                  <a:schemeClr val="accent6">
                    <a:lumMod val="50000"/>
                  </a:schemeClr>
                </a:solidFill>
                <a:latin typeface="Arial" pitchFamily="34" charset="0"/>
                <a:ea typeface="+mn-ea"/>
                <a:cs typeface="Traditional Arabic" panose="02020603050405020304" pitchFamily="18" charset="-78"/>
              </a:rPr>
              <a:t>Land and </a:t>
            </a:r>
            <a:r>
              <a:rPr lang="fr-FR" sz="3200" b="1" dirty="0" err="1">
                <a:solidFill>
                  <a:schemeClr val="accent6">
                    <a:lumMod val="50000"/>
                  </a:schemeClr>
                </a:solidFill>
                <a:latin typeface="Arial" pitchFamily="34" charset="0"/>
                <a:ea typeface="+mn-ea"/>
                <a:cs typeface="Traditional Arabic" panose="02020603050405020304" pitchFamily="18" charset="-78"/>
              </a:rPr>
              <a:t>ocean</a:t>
            </a:r>
            <a:r>
              <a:rPr lang="fr-FR" sz="3200" b="1" dirty="0">
                <a:solidFill>
                  <a:schemeClr val="accent6">
                    <a:lumMod val="50000"/>
                  </a:schemeClr>
                </a:solidFill>
                <a:latin typeface="Arial" pitchFamily="34" charset="0"/>
                <a:ea typeface="+mn-ea"/>
                <a:cs typeface="Traditional Arabic" panose="02020603050405020304" pitchFamily="18" charset="-78"/>
              </a:rPr>
              <a:t> </a:t>
            </a:r>
            <a:r>
              <a:rPr lang="fr-FR" sz="3200" b="1" dirty="0" err="1" smtClean="0">
                <a:solidFill>
                  <a:schemeClr val="accent6">
                    <a:lumMod val="50000"/>
                  </a:schemeClr>
                </a:solidFill>
                <a:latin typeface="Arial" pitchFamily="34" charset="0"/>
                <a:ea typeface="+mn-ea"/>
                <a:cs typeface="Traditional Arabic" panose="02020603050405020304" pitchFamily="18" charset="-78"/>
              </a:rPr>
              <a:t>temperatures</a:t>
            </a:r>
            <a:r>
              <a:rPr lang="fr-FR" sz="3200" b="1" dirty="0" smtClean="0">
                <a:solidFill>
                  <a:schemeClr val="accent6">
                    <a:lumMod val="50000"/>
                  </a:schemeClr>
                </a:solidFill>
                <a:latin typeface="Arial" pitchFamily="34" charset="0"/>
                <a:ea typeface="+mn-ea"/>
                <a:cs typeface="Traditional Arabic" panose="02020603050405020304" pitchFamily="18" charset="-78"/>
              </a:rPr>
              <a:t> </a:t>
            </a:r>
            <a:endParaRPr lang="ar-TN" sz="3200" b="1" dirty="0" smtClean="0">
              <a:solidFill>
                <a:schemeClr val="accent6">
                  <a:lumMod val="50000"/>
                </a:schemeClr>
              </a:solidFill>
              <a:latin typeface="Arial" pitchFamily="34" charset="0"/>
              <a:ea typeface="+mn-ea"/>
              <a:cs typeface="Traditional Arabic" panose="02020603050405020304" pitchFamily="18" charset="-78"/>
            </a:endParaRPr>
          </a:p>
          <a:p>
            <a:pPr algn="ctr" rtl="1"/>
            <a:r>
              <a:rPr lang="ar-SA" sz="3200" b="1" dirty="0" smtClean="0">
                <a:solidFill>
                  <a:schemeClr val="accent6">
                    <a:lumMod val="50000"/>
                  </a:schemeClr>
                </a:solidFill>
                <a:latin typeface="Arial" pitchFamily="34" charset="0"/>
                <a:ea typeface="+mn-ea"/>
                <a:cs typeface="Traditional Arabic" panose="02020603050405020304" pitchFamily="18" charset="-78"/>
              </a:rPr>
              <a:t>درجات </a:t>
            </a:r>
            <a:r>
              <a:rPr lang="ar-SA" sz="3200" b="1" dirty="0">
                <a:solidFill>
                  <a:schemeClr val="accent6">
                    <a:lumMod val="50000"/>
                  </a:schemeClr>
                </a:solidFill>
                <a:latin typeface="Arial" pitchFamily="34" charset="0"/>
                <a:ea typeface="+mn-ea"/>
                <a:cs typeface="Traditional Arabic" panose="02020603050405020304" pitchFamily="18" charset="-78"/>
              </a:rPr>
              <a:t>حرارة الأرض </a:t>
            </a:r>
            <a:r>
              <a:rPr lang="ar-SA" sz="3200" b="1" dirty="0" smtClean="0">
                <a:solidFill>
                  <a:schemeClr val="accent6">
                    <a:lumMod val="50000"/>
                  </a:schemeClr>
                </a:solidFill>
                <a:latin typeface="Arial" pitchFamily="34" charset="0"/>
                <a:ea typeface="+mn-ea"/>
                <a:cs typeface="Traditional Arabic" panose="02020603050405020304" pitchFamily="18" charset="-78"/>
              </a:rPr>
              <a:t>والمحيط</a:t>
            </a:r>
            <a:endParaRPr lang="fr-FR" sz="3200" b="1" dirty="0">
              <a:solidFill>
                <a:schemeClr val="accent6">
                  <a:lumMod val="50000"/>
                </a:schemeClr>
              </a:solidFill>
              <a:latin typeface="Arial" pitchFamily="34" charset="0"/>
              <a:ea typeface="+mn-ea"/>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Tree>
    <p:extLst>
      <p:ext uri="{BB962C8B-B14F-4D97-AF65-F5344CB8AC3E}">
        <p14:creationId xmlns:p14="http://schemas.microsoft.com/office/powerpoint/2010/main" val="4041046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graphicFrame>
        <p:nvGraphicFramePr>
          <p:cNvPr id="5" name="Tableau 4"/>
          <p:cNvGraphicFramePr>
            <a:graphicFrameLocks noGrp="1"/>
          </p:cNvGraphicFramePr>
          <p:nvPr>
            <p:extLst>
              <p:ext uri="{D42A27DB-BD31-4B8C-83A1-F6EECF244321}">
                <p14:modId xmlns:p14="http://schemas.microsoft.com/office/powerpoint/2010/main" val="4258798664"/>
              </p:ext>
            </p:extLst>
          </p:nvPr>
        </p:nvGraphicFramePr>
        <p:xfrm>
          <a:off x="560512" y="1124744"/>
          <a:ext cx="8411344" cy="4358640"/>
        </p:xfrm>
        <a:graphic>
          <a:graphicData uri="http://schemas.openxmlformats.org/drawingml/2006/table">
            <a:tbl>
              <a:tblPr firstRow="1" bandRow="1">
                <a:tableStyleId>{5C22544A-7EE6-4342-B048-85BDC9FD1C3A}</a:tableStyleId>
              </a:tblPr>
              <a:tblGrid>
                <a:gridCol w="4392488"/>
                <a:gridCol w="4018856"/>
              </a:tblGrid>
              <a:tr h="1553262">
                <a:tc>
                  <a:txBody>
                    <a:bodyPr/>
                    <a:lstStyle/>
                    <a:p>
                      <a:pPr marL="0" marR="0" lvl="0" indent="-342900" algn="l" defTabSz="914400" rtl="0" eaLnBrk="0" fontAlgn="base" latinLnBrk="0" hangingPunct="0">
                        <a:lnSpc>
                          <a:spcPct val="100000"/>
                        </a:lnSpc>
                        <a:spcBef>
                          <a:spcPts val="0"/>
                        </a:spcBef>
                        <a:spcAft>
                          <a:spcPct val="0"/>
                        </a:spcAft>
                        <a:buClrTx/>
                        <a:buSzTx/>
                        <a:buFont typeface="Arial" pitchFamily="34" charset="0"/>
                        <a:buNone/>
                        <a:tabLst/>
                        <a:defRPr/>
                      </a:pP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In </a:t>
                      </a:r>
                      <a:r>
                        <a:rPr lang="fr-FR" sz="2800" b="1" kern="1200" noProof="0" dirty="0" err="1" smtClean="0">
                          <a:solidFill>
                            <a:srgbClr val="339966"/>
                          </a:solidFill>
                          <a:latin typeface="Arial" pitchFamily="34" charset="0"/>
                          <a:ea typeface="+mn-ea"/>
                          <a:cs typeface="Traditional Arabic" panose="02020603050405020304" pitchFamily="18" charset="-78"/>
                        </a:rPr>
                        <a:t>winter</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the water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is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warmer</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than</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the land,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so</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the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ocean</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air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helps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warm the air over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coastal</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land.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Temperatures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vary</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less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from</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summer</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to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winter</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near</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oceans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than</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they</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do in the middle of a continent. </a:t>
                      </a:r>
                      <a:endParaRPr lang="fr-FR" sz="2800" b="1" kern="1200" noProof="0" dirty="0">
                        <a:solidFill>
                          <a:schemeClr val="accent6">
                            <a:lumMod val="25000"/>
                          </a:schemeClr>
                        </a:solidFill>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342900" algn="r" defTabSz="914400" rtl="1" eaLnBrk="0" fontAlgn="base" latinLnBrk="0" hangingPunct="0">
                        <a:lnSpc>
                          <a:spcPct val="100000"/>
                        </a:lnSpc>
                        <a:spcBef>
                          <a:spcPts val="0"/>
                        </a:spcBef>
                        <a:spcAft>
                          <a:spcPct val="0"/>
                        </a:spcAft>
                        <a:buClrTx/>
                        <a:buSzTx/>
                        <a:buFont typeface="Arial" pitchFamily="34" charset="0"/>
                        <a:buNone/>
                        <a:tabLst/>
                        <a:defRPr/>
                      </a:pP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وفي فصل</a:t>
                      </a:r>
                      <a:r>
                        <a:rPr lang="ar-SA" sz="2800" b="1" kern="1200" noProof="0" dirty="0" smtClean="0">
                          <a:solidFill>
                            <a:srgbClr val="339966"/>
                          </a:solidFill>
                          <a:latin typeface="Arial" pitchFamily="34" charset="0"/>
                          <a:ea typeface="+mn-ea"/>
                          <a:cs typeface="Traditional Arabic" panose="02020603050405020304" pitchFamily="18" charset="-78"/>
                        </a:rPr>
                        <a:t> الشتاء</a:t>
                      </a: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 يكون الماء أكثر دفئا من اليابسة، لذلك يساعد هواء المحيط في تسخين الهواء فوق الأراضي الساحلية. و بذلك فإن تباين درجات الحرارة ما بين الصيف و الشتاء يكون أقل في المناطق القريبة من المحيطات ممّا هو عليه في وسط القارة.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946348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
        <p:nvSpPr>
          <p:cNvPr id="5" name="Titre 1"/>
          <p:cNvSpPr txBox="1">
            <a:spLocks/>
          </p:cNvSpPr>
          <p:nvPr/>
        </p:nvSpPr>
        <p:spPr>
          <a:xfrm>
            <a:off x="495300" y="924833"/>
            <a:ext cx="8915400" cy="1143000"/>
          </a:xfrm>
          <a:prstGeom prst="rect">
            <a:avLst/>
          </a:prstGeom>
        </p:spPr>
        <p:txBody>
          <a:bodyPr/>
          <a:lst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lgn="l"/>
            <a:r>
              <a:rPr lang="fr-FR" sz="3200" b="1" dirty="0">
                <a:solidFill>
                  <a:schemeClr val="accent6">
                    <a:lumMod val="50000"/>
                  </a:schemeClr>
                </a:solidFill>
                <a:latin typeface="Arial" pitchFamily="34" charset="0"/>
                <a:ea typeface="+mn-ea"/>
                <a:cs typeface="Traditional Arabic" panose="02020603050405020304" pitchFamily="18" charset="-78"/>
              </a:rPr>
              <a:t>Air </a:t>
            </a:r>
            <a:r>
              <a:rPr lang="ar-SA" sz="3200" b="1" dirty="0">
                <a:solidFill>
                  <a:schemeClr val="accent6">
                    <a:lumMod val="50000"/>
                  </a:schemeClr>
                </a:solidFill>
                <a:latin typeface="Arial" pitchFamily="34" charset="0"/>
                <a:ea typeface="+mn-ea"/>
                <a:cs typeface="Traditional Arabic" panose="02020603050405020304" pitchFamily="18" charset="-78"/>
              </a:rPr>
              <a:t> الهواء </a:t>
            </a:r>
            <a:r>
              <a:rPr lang="fr-FR" sz="3200" b="1" dirty="0">
                <a:solidFill>
                  <a:schemeClr val="accent6">
                    <a:lumMod val="50000"/>
                  </a:schemeClr>
                </a:solidFill>
                <a:latin typeface="Arial" pitchFamily="34" charset="0"/>
                <a:ea typeface="+mn-ea"/>
                <a:cs typeface="Traditional Arabic" panose="02020603050405020304" pitchFamily="18" charset="-78"/>
              </a:rPr>
              <a:t> </a:t>
            </a:r>
          </a:p>
        </p:txBody>
      </p:sp>
      <p:graphicFrame>
        <p:nvGraphicFramePr>
          <p:cNvPr id="6" name="Tableau 5"/>
          <p:cNvGraphicFramePr>
            <a:graphicFrameLocks noGrp="1"/>
          </p:cNvGraphicFramePr>
          <p:nvPr>
            <p:extLst>
              <p:ext uri="{D42A27DB-BD31-4B8C-83A1-F6EECF244321}">
                <p14:modId xmlns:p14="http://schemas.microsoft.com/office/powerpoint/2010/main" val="1811681082"/>
              </p:ext>
            </p:extLst>
          </p:nvPr>
        </p:nvGraphicFramePr>
        <p:xfrm>
          <a:off x="704528" y="1496333"/>
          <a:ext cx="8555360" cy="4206240"/>
        </p:xfrm>
        <a:graphic>
          <a:graphicData uri="http://schemas.openxmlformats.org/drawingml/2006/table">
            <a:tbl>
              <a:tblPr firstRow="1" bandRow="1">
                <a:tableStyleId>{5C22544A-7EE6-4342-B048-85BDC9FD1C3A}</a:tableStyleId>
              </a:tblPr>
              <a:tblGrid>
                <a:gridCol w="4680520"/>
                <a:gridCol w="3874840"/>
              </a:tblGrid>
              <a:tr h="2201334">
                <a:tc>
                  <a:txBody>
                    <a:bodyPr/>
                    <a:lstStyle/>
                    <a:p>
                      <a:pPr marL="0" marR="0" lvl="0" indent="-342900" algn="l" defTabSz="914400" rtl="0" eaLnBrk="0" fontAlgn="base" latinLnBrk="0" hangingPunct="0">
                        <a:lnSpc>
                          <a:spcPct val="100000"/>
                        </a:lnSpc>
                        <a:spcBef>
                          <a:spcPts val="0"/>
                        </a:spcBef>
                        <a:spcAft>
                          <a:spcPct val="0"/>
                        </a:spcAft>
                        <a:buClrTx/>
                        <a:buSzTx/>
                        <a:buFont typeface="Arial" pitchFamily="34" charset="0"/>
                        <a:buNone/>
                        <a:tabLst/>
                        <a:defRPr/>
                      </a:pP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When</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air moves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between</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areas of </a:t>
                      </a:r>
                      <a:r>
                        <a:rPr lang="fr-FR" sz="2800" b="1" kern="1200" noProof="0" dirty="0" err="1" smtClean="0">
                          <a:solidFill>
                            <a:srgbClr val="339966"/>
                          </a:solidFill>
                          <a:latin typeface="Arial" pitchFamily="34" charset="0"/>
                          <a:ea typeface="+mn-ea"/>
                          <a:cs typeface="Traditional Arabic" panose="02020603050405020304" pitchFamily="18" charset="-78"/>
                        </a:rPr>
                        <a:t>high</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and </a:t>
                      </a:r>
                      <a:r>
                        <a:rPr lang="fr-FR" sz="2800" b="1" kern="1200" noProof="0" dirty="0" err="1" smtClean="0">
                          <a:solidFill>
                            <a:srgbClr val="339966"/>
                          </a:solidFill>
                          <a:latin typeface="Arial" pitchFamily="34" charset="0"/>
                          <a:ea typeface="+mn-ea"/>
                          <a:cs typeface="Traditional Arabic" panose="02020603050405020304" pitchFamily="18" charset="-78"/>
                        </a:rPr>
                        <a:t>low</a:t>
                      </a:r>
                      <a:r>
                        <a:rPr lang="fr-FR" sz="2800" b="1" kern="1200" noProof="0" dirty="0" smtClean="0">
                          <a:solidFill>
                            <a:srgbClr val="339966"/>
                          </a:solidFill>
                          <a:latin typeface="Arial" pitchFamily="34" charset="0"/>
                          <a:ea typeface="+mn-ea"/>
                          <a:cs typeface="Traditional Arabic" panose="02020603050405020304" pitchFamily="18" charset="-78"/>
                        </a:rPr>
                        <a:t> pressure</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wind</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results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The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greater</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the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difference</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in the pressure, the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greater</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the speed of the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wind</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But air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does’nt</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move in a straight line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from</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one area to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another</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عندما ينتقل الهواء من مناطق </a:t>
                      </a:r>
                      <a:r>
                        <a:rPr lang="ar-SA" sz="2800" b="1" kern="1200" noProof="0" dirty="0" smtClean="0">
                          <a:solidFill>
                            <a:srgbClr val="339966"/>
                          </a:solidFill>
                          <a:latin typeface="Arial" pitchFamily="34" charset="0"/>
                          <a:ea typeface="+mn-ea"/>
                          <a:cs typeface="Traditional Arabic" panose="02020603050405020304" pitchFamily="18" charset="-78"/>
                        </a:rPr>
                        <a:t>الضغط</a:t>
                      </a: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ar-SA" sz="2800" b="1" kern="1200" noProof="0" dirty="0" smtClean="0">
                          <a:solidFill>
                            <a:srgbClr val="339966"/>
                          </a:solidFill>
                          <a:latin typeface="Arial" pitchFamily="34" charset="0"/>
                          <a:ea typeface="+mn-ea"/>
                          <a:cs typeface="Traditional Arabic" panose="02020603050405020304" pitchFamily="18" charset="-78"/>
                        </a:rPr>
                        <a:t>المرتفع </a:t>
                      </a: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الى مناطق </a:t>
                      </a:r>
                      <a:r>
                        <a:rPr lang="ar-SA" sz="2800" b="1" kern="1200" noProof="0" dirty="0" smtClean="0">
                          <a:solidFill>
                            <a:srgbClr val="339966"/>
                          </a:solidFill>
                          <a:latin typeface="Arial" pitchFamily="34" charset="0"/>
                          <a:ea typeface="+mn-ea"/>
                          <a:cs typeface="Traditional Arabic" panose="02020603050405020304" pitchFamily="18" charset="-78"/>
                        </a:rPr>
                        <a:t>الضغط</a:t>
                      </a: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ar-SA" sz="2800" b="1" kern="1200" noProof="0" dirty="0" smtClean="0">
                          <a:solidFill>
                            <a:srgbClr val="339966"/>
                          </a:solidFill>
                          <a:latin typeface="Arial" pitchFamily="34" charset="0"/>
                          <a:ea typeface="+mn-ea"/>
                          <a:cs typeface="Traditional Arabic" panose="02020603050405020304" pitchFamily="18" charset="-78"/>
                        </a:rPr>
                        <a:t>المنخفض</a:t>
                      </a: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 تنتج الرياح. وكلما زاد الفرق في الضغط، زادت سرعة هذه  الرياح. والتي لا تتحرك في خط مستقيم من منطقة الى أخرى. </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lang="ar-SA" sz="2800" b="1" kern="1200" noProof="0" dirty="0" smtClean="0">
                        <a:solidFill>
                          <a:schemeClr val="accent6">
                            <a:lumMod val="25000"/>
                          </a:schemeClr>
                        </a:solidFill>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741588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graphicFrame>
        <p:nvGraphicFramePr>
          <p:cNvPr id="5" name="Tableau 4"/>
          <p:cNvGraphicFramePr>
            <a:graphicFrameLocks noGrp="1"/>
          </p:cNvGraphicFramePr>
          <p:nvPr>
            <p:extLst>
              <p:ext uri="{D42A27DB-BD31-4B8C-83A1-F6EECF244321}">
                <p14:modId xmlns:p14="http://schemas.microsoft.com/office/powerpoint/2010/main" val="3677174895"/>
              </p:ext>
            </p:extLst>
          </p:nvPr>
        </p:nvGraphicFramePr>
        <p:xfrm>
          <a:off x="730000" y="1054594"/>
          <a:ext cx="8555360" cy="4632960"/>
        </p:xfrm>
        <a:graphic>
          <a:graphicData uri="http://schemas.openxmlformats.org/drawingml/2006/table">
            <a:tbl>
              <a:tblPr firstRow="1" bandRow="1">
                <a:tableStyleId>{5C22544A-7EE6-4342-B048-85BDC9FD1C3A}</a:tableStyleId>
              </a:tblPr>
              <a:tblGrid>
                <a:gridCol w="4511032"/>
                <a:gridCol w="4044328"/>
              </a:tblGrid>
              <a:tr h="2201334">
                <a:tc>
                  <a:txBody>
                    <a:bodyPr/>
                    <a:lstStyle/>
                    <a:p>
                      <a:pPr marL="0" marR="0" lvl="0" indent="-342900" algn="l" defTabSz="914400" rtl="0" eaLnBrk="0" fontAlgn="base" latinLnBrk="0" hangingPunct="0">
                        <a:lnSpc>
                          <a:spcPct val="100000"/>
                        </a:lnSpc>
                        <a:spcBef>
                          <a:spcPts val="0"/>
                        </a:spcBef>
                        <a:spcAft>
                          <a:spcPct val="0"/>
                        </a:spcAft>
                        <a:buClrTx/>
                        <a:buSzTx/>
                        <a:buFont typeface="Arial" pitchFamily="34" charset="0"/>
                        <a:buNone/>
                        <a:tabLst/>
                        <a:defRPr/>
                      </a:pP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Warm air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rises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at</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the </a:t>
                      </a:r>
                      <a:r>
                        <a:rPr lang="fr-FR" sz="2800" b="1" kern="1200" noProof="0" dirty="0" err="1" smtClean="0">
                          <a:solidFill>
                            <a:srgbClr val="339966"/>
                          </a:solidFill>
                          <a:latin typeface="Arial" pitchFamily="34" charset="0"/>
                          <a:ea typeface="+mn-ea"/>
                          <a:cs typeface="Traditional Arabic" panose="02020603050405020304" pitchFamily="18" charset="-78"/>
                        </a:rPr>
                        <a:t>equator</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and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winds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move in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from</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north</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and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south</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to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take</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its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place. The warm air cools and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falls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at</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around</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3</a:t>
                      </a:r>
                      <a:r>
                        <a:rPr lang="ar-TN" sz="2800" b="1" kern="1200" noProof="0" dirty="0" smtClean="0">
                          <a:solidFill>
                            <a:schemeClr val="accent6">
                              <a:lumMod val="25000"/>
                            </a:schemeClr>
                          </a:solidFill>
                          <a:latin typeface="Arial" pitchFamily="34" charset="0"/>
                          <a:ea typeface="+mn-ea"/>
                          <a:cs typeface="+mn-cs"/>
                        </a:rPr>
                        <a:t>0</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degrees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of latitude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north</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and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south</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returning</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to the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equator</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to replace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other</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rising</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air. </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lang="ar-SA" sz="3000" b="1" kern="1200" noProof="0" dirty="0" smtClean="0">
                          <a:solidFill>
                            <a:schemeClr val="accent6">
                              <a:lumMod val="25000"/>
                            </a:schemeClr>
                          </a:solidFill>
                          <a:latin typeface="Arial" pitchFamily="34" charset="0"/>
                          <a:ea typeface="+mn-ea"/>
                          <a:cs typeface="Traditional Arabic" panose="02020603050405020304" pitchFamily="18" charset="-78"/>
                        </a:rPr>
                        <a:t>يرتفع الهواء الدافئ عند </a:t>
                      </a:r>
                      <a:r>
                        <a:rPr lang="ar-SA" sz="3000" b="1" kern="1200" noProof="0" dirty="0" smtClean="0">
                          <a:solidFill>
                            <a:srgbClr val="339966"/>
                          </a:solidFill>
                          <a:latin typeface="Arial" pitchFamily="34" charset="0"/>
                          <a:ea typeface="+mn-ea"/>
                          <a:cs typeface="Traditional Arabic" panose="02020603050405020304" pitchFamily="18" charset="-78"/>
                        </a:rPr>
                        <a:t>خط</a:t>
                      </a:r>
                      <a:r>
                        <a:rPr lang="ar-SA" sz="30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ar-SA" sz="3000" b="1" kern="1200" noProof="0" dirty="0" smtClean="0">
                          <a:solidFill>
                            <a:srgbClr val="339966"/>
                          </a:solidFill>
                          <a:latin typeface="Arial" pitchFamily="34" charset="0"/>
                          <a:ea typeface="+mn-ea"/>
                          <a:cs typeface="Traditional Arabic" panose="02020603050405020304" pitchFamily="18" charset="-78"/>
                        </a:rPr>
                        <a:t>الاستواء</a:t>
                      </a:r>
                      <a:r>
                        <a:rPr lang="ar-SA" sz="3000" b="1" kern="1200" noProof="0" dirty="0" smtClean="0">
                          <a:solidFill>
                            <a:schemeClr val="accent6">
                              <a:lumMod val="25000"/>
                            </a:schemeClr>
                          </a:solidFill>
                          <a:latin typeface="Arial" pitchFamily="34" charset="0"/>
                          <a:ea typeface="+mn-ea"/>
                          <a:cs typeface="Traditional Arabic" panose="02020603050405020304" pitchFamily="18" charset="-78"/>
                        </a:rPr>
                        <a:t>، بينما تنتقل الرياح من الشمال نحو الجنوب لتأخذ مكان ذلك الهواء. ثم يبرد الهواء الحار وينزل في مستوى دائرة العرض 30درجة شمالا </a:t>
                      </a:r>
                      <a:r>
                        <a:rPr lang="ar-TN" sz="3000" b="1" kern="1200" noProof="0" dirty="0" smtClean="0">
                          <a:solidFill>
                            <a:schemeClr val="accent6">
                              <a:lumMod val="25000"/>
                            </a:schemeClr>
                          </a:solidFill>
                          <a:latin typeface="Arial" pitchFamily="34" charset="0"/>
                          <a:ea typeface="+mn-ea"/>
                          <a:cs typeface="Traditional Arabic" panose="02020603050405020304" pitchFamily="18" charset="-78"/>
                        </a:rPr>
                        <a:t>و</a:t>
                      </a:r>
                      <a:r>
                        <a:rPr lang="ar-SA" sz="3000" b="1" kern="1200" noProof="0" dirty="0" smtClean="0">
                          <a:solidFill>
                            <a:schemeClr val="accent6">
                              <a:lumMod val="25000"/>
                            </a:schemeClr>
                          </a:solidFill>
                          <a:latin typeface="Arial" pitchFamily="34" charset="0"/>
                          <a:ea typeface="+mn-ea"/>
                          <a:cs typeface="Traditional Arabic" panose="02020603050405020304" pitchFamily="18" charset="-78"/>
                        </a:rPr>
                        <a:t>جنوبا ليعود بعد ذلك لخط الاستواء وليحل محل الهواء الصاعد</a:t>
                      </a: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156381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graphicFrame>
        <p:nvGraphicFramePr>
          <p:cNvPr id="5" name="Tableau 4"/>
          <p:cNvGraphicFramePr>
            <a:graphicFrameLocks noGrp="1"/>
          </p:cNvGraphicFramePr>
          <p:nvPr>
            <p:extLst>
              <p:ext uri="{D42A27DB-BD31-4B8C-83A1-F6EECF244321}">
                <p14:modId xmlns:p14="http://schemas.microsoft.com/office/powerpoint/2010/main" val="482224854"/>
              </p:ext>
            </p:extLst>
          </p:nvPr>
        </p:nvGraphicFramePr>
        <p:xfrm>
          <a:off x="560512" y="1052736"/>
          <a:ext cx="8699376" cy="4358640"/>
        </p:xfrm>
        <a:graphic>
          <a:graphicData uri="http://schemas.openxmlformats.org/drawingml/2006/table">
            <a:tbl>
              <a:tblPr firstRow="1" bandRow="1">
                <a:tableStyleId>{5C22544A-7EE6-4342-B048-85BDC9FD1C3A}</a:tableStyleId>
              </a:tblPr>
              <a:tblGrid>
                <a:gridCol w="4608512"/>
                <a:gridCol w="4090864"/>
              </a:tblGrid>
              <a:tr h="2273342">
                <a:tc>
                  <a:txBody>
                    <a:bodyPr/>
                    <a:lstStyle/>
                    <a:p>
                      <a:pPr marL="0" marR="0" lvl="0" indent="-342900" algn="l" defTabSz="914400" rtl="0" eaLnBrk="0" fontAlgn="base" latinLnBrk="0" hangingPunct="0">
                        <a:lnSpc>
                          <a:spcPct val="100000"/>
                        </a:lnSpc>
                        <a:spcBef>
                          <a:spcPct val="20000"/>
                        </a:spcBef>
                        <a:spcAft>
                          <a:spcPct val="0"/>
                        </a:spcAft>
                        <a:buClrTx/>
                        <a:buSzTx/>
                        <a:buFont typeface="Arial" pitchFamily="34" charset="0"/>
                        <a:buNone/>
                        <a:tabLst/>
                        <a:defRPr/>
                      </a:pP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This circulation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helps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to cause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similar</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air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movements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between</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30 and 60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degrees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latitude and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between</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60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degrees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and the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poles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The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winds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do not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blow</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directly</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north</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and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south</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because</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the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earth’s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rotation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skews</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them</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t>
                      </a:r>
                      <a:r>
                        <a:rPr lang="fr-FR" sz="2800" b="1" kern="1200" noProof="0" dirty="0" err="1" smtClean="0">
                          <a:solidFill>
                            <a:schemeClr val="accent6">
                              <a:lumMod val="25000"/>
                            </a:schemeClr>
                          </a:solidFill>
                          <a:latin typeface="Arial" pitchFamily="34" charset="0"/>
                          <a:ea typeface="+mn-ea"/>
                          <a:cs typeface="Traditional Arabic" panose="02020603050405020304" pitchFamily="18" charset="-78"/>
                        </a:rPr>
                        <a:t>at</a:t>
                      </a:r>
                      <a:r>
                        <a:rPr lang="fr-FR" sz="2800" b="1" kern="1200" noProof="0" dirty="0" smtClean="0">
                          <a:solidFill>
                            <a:schemeClr val="accent6">
                              <a:lumMod val="25000"/>
                            </a:schemeClr>
                          </a:solidFill>
                          <a:latin typeface="Arial" pitchFamily="34" charset="0"/>
                          <a:ea typeface="+mn-ea"/>
                          <a:cs typeface="Traditional Arabic" panose="02020603050405020304" pitchFamily="18" charset="-78"/>
                        </a:rPr>
                        <a:t> an angle.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TN" sz="2800" b="1" kern="1200" noProof="0" dirty="0" smtClean="0">
                          <a:solidFill>
                            <a:schemeClr val="accent6">
                              <a:lumMod val="25000"/>
                            </a:schemeClr>
                          </a:solidFill>
                          <a:latin typeface="Arial" pitchFamily="34" charset="0"/>
                          <a:ea typeface="+mn-ea"/>
                          <a:cs typeface="Traditional Arabic" panose="02020603050405020304" pitchFamily="18" charset="-78"/>
                        </a:rPr>
                        <a:t>و</a:t>
                      </a: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تساعد حركة الرياح هذه على حدوث حركات هواء مماثلة بين دائرتي عرض 30 و60 درجة، وبين دائرة عرض     60 درجة والقطبين. و لا تهب هذه الرياح بصفة مباشرة شمالا وجنوبا باعتبار أن دوران الأرض يسبب ميلانا في مسارها. </a:t>
                      </a:r>
                    </a:p>
                    <a:p>
                      <a:pPr algn="r"/>
                      <a:endParaRPr lang="fr-FR" sz="2800" b="1" kern="1200" dirty="0">
                        <a:solidFill>
                          <a:schemeClr val="accent6">
                            <a:lumMod val="25000"/>
                          </a:schemeClr>
                        </a:solidFill>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961133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graphicFrame>
        <p:nvGraphicFramePr>
          <p:cNvPr id="5" name="Tableau 4"/>
          <p:cNvGraphicFramePr>
            <a:graphicFrameLocks noGrp="1"/>
          </p:cNvGraphicFramePr>
          <p:nvPr>
            <p:extLst>
              <p:ext uri="{D42A27DB-BD31-4B8C-83A1-F6EECF244321}">
                <p14:modId xmlns:p14="http://schemas.microsoft.com/office/powerpoint/2010/main" val="669060852"/>
              </p:ext>
            </p:extLst>
          </p:nvPr>
        </p:nvGraphicFramePr>
        <p:xfrm>
          <a:off x="554832" y="1554565"/>
          <a:ext cx="8699376" cy="4034675"/>
        </p:xfrm>
        <a:graphic>
          <a:graphicData uri="http://schemas.openxmlformats.org/drawingml/2006/table">
            <a:tbl>
              <a:tblPr firstRow="1" bandRow="1">
                <a:tableStyleId>{5C22544A-7EE6-4342-B048-85BDC9FD1C3A}</a:tableStyleId>
              </a:tblPr>
              <a:tblGrid>
                <a:gridCol w="4349688"/>
                <a:gridCol w="4349688"/>
              </a:tblGrid>
              <a:tr h="4034675">
                <a:tc>
                  <a:txBody>
                    <a:bodyPr/>
                    <a:lstStyle/>
                    <a:p>
                      <a:pPr marL="0" marR="0" lvl="0" indent="-342900" algn="l" defTabSz="914400" rtl="0" eaLnBrk="0" fontAlgn="base" latinLnBrk="0" hangingPunct="0">
                        <a:lnSpc>
                          <a:spcPct val="100000"/>
                        </a:lnSpc>
                        <a:spcBef>
                          <a:spcPct val="20000"/>
                        </a:spcBef>
                        <a:spcAft>
                          <a:spcPct val="0"/>
                        </a:spcAft>
                        <a:buClrTx/>
                        <a:buSzTx/>
                        <a:buFont typeface="Arial" pitchFamily="34" charset="0"/>
                        <a:buNone/>
                        <a:tabLst/>
                        <a:defRPr/>
                      </a:pPr>
                      <a:r>
                        <a:rPr lang="en-US" sz="2800" b="1" kern="1200" noProof="0" dirty="0" smtClean="0">
                          <a:solidFill>
                            <a:schemeClr val="accent6">
                              <a:lumMod val="25000"/>
                            </a:schemeClr>
                          </a:solidFill>
                          <a:latin typeface="Arial" pitchFamily="34" charset="0"/>
                          <a:ea typeface="+mn-ea"/>
                          <a:cs typeface="Traditional Arabic" panose="02020603050405020304" pitchFamily="18" charset="-78"/>
                        </a:rPr>
                        <a:t>Water and heat work together to create different weather conditions. Heat warms water in lakes, rivers, and oceans. The water </a:t>
                      </a:r>
                      <a:r>
                        <a:rPr lang="en-US" sz="2800" b="1" kern="1200" noProof="0" dirty="0" smtClean="0">
                          <a:solidFill>
                            <a:srgbClr val="339966"/>
                          </a:solidFill>
                          <a:latin typeface="Arial" pitchFamily="34" charset="0"/>
                          <a:ea typeface="+mn-ea"/>
                          <a:cs typeface="Traditional Arabic" panose="02020603050405020304" pitchFamily="18" charset="-78"/>
                        </a:rPr>
                        <a:t>evaporates</a:t>
                      </a:r>
                      <a:r>
                        <a:rPr lang="en-US" sz="2800" b="1" kern="1200" noProof="0" dirty="0" smtClean="0">
                          <a:solidFill>
                            <a:schemeClr val="accent6">
                              <a:lumMod val="25000"/>
                            </a:schemeClr>
                          </a:solidFill>
                          <a:latin typeface="Arial" pitchFamily="34" charset="0"/>
                          <a:ea typeface="+mn-ea"/>
                          <a:cs typeface="Traditional Arabic" panose="02020603050405020304" pitchFamily="18" charset="-78"/>
                        </a:rPr>
                        <a:t>, or changes from liquid to a gas called </a:t>
                      </a:r>
                      <a:r>
                        <a:rPr lang="en-US" sz="2800" b="1" kern="1200" noProof="0" dirty="0" smtClean="0">
                          <a:solidFill>
                            <a:srgbClr val="339966"/>
                          </a:solidFill>
                          <a:latin typeface="Arial" pitchFamily="34" charset="0"/>
                          <a:ea typeface="+mn-ea"/>
                          <a:cs typeface="Traditional Arabic" panose="02020603050405020304" pitchFamily="18" charset="-78"/>
                        </a:rPr>
                        <a:t>water vapor</a:t>
                      </a:r>
                      <a:r>
                        <a:rPr lang="en-US" sz="2800" b="1" kern="1200" noProof="0" dirty="0" smtClean="0">
                          <a:solidFill>
                            <a:schemeClr val="accent6">
                              <a:lumMod val="25000"/>
                            </a:schemeClr>
                          </a:solidFill>
                          <a:latin typeface="Arial" pitchFamily="34" charset="0"/>
                          <a:ea typeface="+mn-ea"/>
                          <a:cs typeface="Traditional Arabic" panose="02020603050405020304" pitchFamily="18" charset="-78"/>
                        </a:rPr>
                        <a:t>. </a:t>
                      </a:r>
                      <a:endParaRPr lang="fr-FR" sz="2800" b="1" kern="1200" dirty="0">
                        <a:solidFill>
                          <a:schemeClr val="accent6">
                            <a:lumMod val="25000"/>
                          </a:schemeClr>
                        </a:solidFill>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يتكاتف فعل الماء والحرارة ليكوّنا ظروفا مناخية مختلفة. حيث تتسبب الحرارة في ارتفاع درجة حرارة مياه البحيرات والأنهار والمحيطات. وحيث </a:t>
                      </a:r>
                      <a:r>
                        <a:rPr lang="ar-SA" sz="2800" b="1" kern="1200" noProof="0" dirty="0" smtClean="0">
                          <a:solidFill>
                            <a:srgbClr val="339966"/>
                          </a:solidFill>
                          <a:latin typeface="Arial" pitchFamily="34" charset="0"/>
                          <a:ea typeface="+mn-ea"/>
                          <a:cs typeface="Traditional Arabic" panose="02020603050405020304" pitchFamily="18" charset="-78"/>
                        </a:rPr>
                        <a:t>يتبخر</a:t>
                      </a: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 الماء أو يمر من سائل الى غاز يسمّى </a:t>
                      </a:r>
                      <a:r>
                        <a:rPr lang="ar-SA" sz="2800" b="1" kern="1200" noProof="0" dirty="0" smtClean="0">
                          <a:solidFill>
                            <a:srgbClr val="339966"/>
                          </a:solidFill>
                          <a:latin typeface="Arial" pitchFamily="34" charset="0"/>
                          <a:ea typeface="+mn-ea"/>
                          <a:cs typeface="Traditional Arabic" panose="02020603050405020304" pitchFamily="18" charset="-78"/>
                        </a:rPr>
                        <a:t>بخار </a:t>
                      </a:r>
                      <a:r>
                        <a:rPr lang="ar-TN" sz="2800" b="1" kern="1200" noProof="0" dirty="0" smtClean="0">
                          <a:solidFill>
                            <a:srgbClr val="339966"/>
                          </a:solidFill>
                          <a:latin typeface="Arial" pitchFamily="34" charset="0"/>
                          <a:ea typeface="+mn-ea"/>
                          <a:cs typeface="Traditional Arabic" panose="02020603050405020304" pitchFamily="18" charset="-78"/>
                        </a:rPr>
                        <a:t>ال</a:t>
                      </a:r>
                      <a:r>
                        <a:rPr lang="ar-SA" sz="2800" b="1" kern="1200" noProof="0" dirty="0" smtClean="0">
                          <a:solidFill>
                            <a:srgbClr val="339966"/>
                          </a:solidFill>
                          <a:latin typeface="Arial" pitchFamily="34" charset="0"/>
                          <a:ea typeface="+mn-ea"/>
                          <a:cs typeface="Traditional Arabic" panose="02020603050405020304" pitchFamily="18" charset="-78"/>
                        </a:rPr>
                        <a:t>ماء</a:t>
                      </a: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 </a:t>
                      </a:r>
                      <a:endParaRPr lang="fr-FR" sz="2800" b="1" kern="1200" dirty="0">
                        <a:solidFill>
                          <a:schemeClr val="accent6">
                            <a:lumMod val="25000"/>
                          </a:schemeClr>
                        </a:solidFill>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itre 1"/>
          <p:cNvSpPr txBox="1">
            <a:spLocks/>
          </p:cNvSpPr>
          <p:nvPr/>
        </p:nvSpPr>
        <p:spPr>
          <a:xfrm>
            <a:off x="499559" y="989856"/>
            <a:ext cx="8915400" cy="1143000"/>
          </a:xfrm>
          <a:prstGeom prst="rect">
            <a:avLst/>
          </a:prstGeom>
        </p:spPr>
        <p:txBody>
          <a:bodyPr/>
          <a:lst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lgn="ctr"/>
            <a:r>
              <a:rPr lang="fr-FR" sz="2800" b="1" dirty="0">
                <a:solidFill>
                  <a:schemeClr val="accent6">
                    <a:lumMod val="50000"/>
                  </a:schemeClr>
                </a:solidFill>
                <a:latin typeface="Arial" pitchFamily="34" charset="0"/>
                <a:ea typeface="+mn-ea"/>
                <a:cs typeface="Traditional Arabic" panose="02020603050405020304" pitchFamily="18" charset="-78"/>
              </a:rPr>
              <a:t>Water in the air </a:t>
            </a:r>
            <a:r>
              <a:rPr lang="ar-SA" sz="2800" b="1" dirty="0">
                <a:solidFill>
                  <a:schemeClr val="accent6">
                    <a:lumMod val="50000"/>
                  </a:schemeClr>
                </a:solidFill>
                <a:latin typeface="Arial" pitchFamily="34" charset="0"/>
                <a:ea typeface="+mn-ea"/>
                <a:cs typeface="Traditional Arabic" panose="02020603050405020304" pitchFamily="18" charset="-78"/>
              </a:rPr>
              <a:t>الماء في الهواء</a:t>
            </a:r>
            <a:r>
              <a:rPr lang="fr-FR" sz="2800" b="1" dirty="0">
                <a:solidFill>
                  <a:schemeClr val="accent6">
                    <a:lumMod val="50000"/>
                  </a:schemeClr>
                </a:solidFill>
                <a:latin typeface="Arial" pitchFamily="34" charset="0"/>
                <a:ea typeface="+mn-ea"/>
                <a:cs typeface="Traditional Arabic" panose="02020603050405020304" pitchFamily="18" charset="-78"/>
              </a:rPr>
              <a:t> </a:t>
            </a:r>
          </a:p>
        </p:txBody>
      </p:sp>
    </p:spTree>
    <p:extLst>
      <p:ext uri="{BB962C8B-B14F-4D97-AF65-F5344CB8AC3E}">
        <p14:creationId xmlns:p14="http://schemas.microsoft.com/office/powerpoint/2010/main" val="3399304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graphicFrame>
        <p:nvGraphicFramePr>
          <p:cNvPr id="6" name="Tableau 5"/>
          <p:cNvGraphicFramePr>
            <a:graphicFrameLocks noGrp="1"/>
          </p:cNvGraphicFramePr>
          <p:nvPr>
            <p:extLst>
              <p:ext uri="{D42A27DB-BD31-4B8C-83A1-F6EECF244321}">
                <p14:modId xmlns:p14="http://schemas.microsoft.com/office/powerpoint/2010/main" val="1689330269"/>
              </p:ext>
            </p:extLst>
          </p:nvPr>
        </p:nvGraphicFramePr>
        <p:xfrm>
          <a:off x="488505" y="1268760"/>
          <a:ext cx="8765704" cy="4032448"/>
        </p:xfrm>
        <a:graphic>
          <a:graphicData uri="http://schemas.openxmlformats.org/drawingml/2006/table">
            <a:tbl>
              <a:tblPr firstRow="1" bandRow="1">
                <a:tableStyleId>{5C22544A-7EE6-4342-B048-85BDC9FD1C3A}</a:tableStyleId>
              </a:tblPr>
              <a:tblGrid>
                <a:gridCol w="4680520"/>
                <a:gridCol w="4085184"/>
              </a:tblGrid>
              <a:tr h="4032448">
                <a:tc>
                  <a:txBody>
                    <a:bodyPr/>
                    <a:lstStyle/>
                    <a:p>
                      <a:pPr marL="0" marR="0" lvl="0" indent="-342900" algn="l" defTabSz="914400" rtl="0" eaLnBrk="0" fontAlgn="base" latinLnBrk="0" hangingPunct="0">
                        <a:lnSpc>
                          <a:spcPct val="100000"/>
                        </a:lnSpc>
                        <a:spcBef>
                          <a:spcPct val="20000"/>
                        </a:spcBef>
                        <a:spcAft>
                          <a:spcPct val="0"/>
                        </a:spcAft>
                        <a:buClrTx/>
                        <a:buSzTx/>
                        <a:buFont typeface="Arial" pitchFamily="34" charset="0"/>
                        <a:buNone/>
                        <a:tabLst/>
                        <a:defRPr/>
                      </a:pPr>
                      <a:r>
                        <a:rPr lang="en-US" sz="2800" b="1" kern="1200" noProof="0" dirty="0" smtClean="0">
                          <a:solidFill>
                            <a:schemeClr val="accent6">
                              <a:lumMod val="25000"/>
                            </a:schemeClr>
                          </a:solidFill>
                          <a:latin typeface="Arial" pitchFamily="34" charset="0"/>
                          <a:ea typeface="+mn-ea"/>
                          <a:cs typeface="Traditional Arabic" panose="02020603050405020304" pitchFamily="18" charset="-78"/>
                        </a:rPr>
                        <a:t>Water vapor cools and </a:t>
                      </a:r>
                      <a:r>
                        <a:rPr lang="en-US" sz="2800" b="1" kern="1200" noProof="0" dirty="0" smtClean="0">
                          <a:solidFill>
                            <a:srgbClr val="339966"/>
                          </a:solidFill>
                          <a:latin typeface="Arial" pitchFamily="34" charset="0"/>
                          <a:ea typeface="+mn-ea"/>
                          <a:cs typeface="Traditional Arabic" panose="02020603050405020304" pitchFamily="18" charset="-78"/>
                        </a:rPr>
                        <a:t>condenses</a:t>
                      </a:r>
                      <a:r>
                        <a:rPr lang="en-US" sz="2800" b="1" kern="1200" noProof="0" dirty="0" smtClean="0">
                          <a:solidFill>
                            <a:schemeClr val="accent6">
                              <a:lumMod val="25000"/>
                            </a:schemeClr>
                          </a:solidFill>
                          <a:latin typeface="Arial" pitchFamily="34" charset="0"/>
                          <a:ea typeface="+mn-ea"/>
                          <a:cs typeface="Traditional Arabic" panose="02020603050405020304" pitchFamily="18" charset="-78"/>
                        </a:rPr>
                        <a:t> into droplets in the atmosphere to form clouds, fog, or ice crystals. These droplets grow heavier and fall back to the earth in the form of precipitation (rain snow, hail, or drizzle).</a:t>
                      </a:r>
                      <a:endParaRPr lang="fr-FR" sz="2800" b="1" kern="1200" dirty="0">
                        <a:solidFill>
                          <a:schemeClr val="accent6">
                            <a:lumMod val="25000"/>
                          </a:schemeClr>
                        </a:solidFill>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TN" sz="2800" b="1" kern="1200" noProof="0" dirty="0" smtClean="0">
                          <a:solidFill>
                            <a:schemeClr val="accent6">
                              <a:lumMod val="25000"/>
                            </a:schemeClr>
                          </a:solidFill>
                          <a:latin typeface="Arial" pitchFamily="34" charset="0"/>
                          <a:ea typeface="+mn-ea"/>
                          <a:cs typeface="Traditional Arabic" panose="02020603050405020304" pitchFamily="18" charset="-78"/>
                        </a:rPr>
                        <a:t>ويبرد بخار الماء </a:t>
                      </a:r>
                      <a:r>
                        <a:rPr lang="ar-TN" sz="2800" b="1" kern="1200" noProof="0" dirty="0" smtClean="0">
                          <a:solidFill>
                            <a:srgbClr val="339966"/>
                          </a:solidFill>
                          <a:latin typeface="Arial" pitchFamily="34" charset="0"/>
                          <a:ea typeface="+mn-ea"/>
                          <a:cs typeface="Traditional Arabic" panose="02020603050405020304" pitchFamily="18" charset="-78"/>
                        </a:rPr>
                        <a:t>فيتكثّف</a:t>
                      </a:r>
                      <a:r>
                        <a:rPr lang="ar-TN" sz="2800" b="1" kern="1200" noProof="0" dirty="0" smtClean="0">
                          <a:solidFill>
                            <a:schemeClr val="accent6">
                              <a:lumMod val="25000"/>
                            </a:schemeClr>
                          </a:solidFill>
                          <a:latin typeface="Arial" pitchFamily="34" charset="0"/>
                          <a:ea typeface="+mn-ea"/>
                          <a:cs typeface="Traditional Arabic" panose="02020603050405020304" pitchFamily="18" charset="-78"/>
                        </a:rPr>
                        <a:t> ويتحول الى قطرات في الجو ويشكل الغيوم والضباب، أو بلورات من الثلج. هذه القطرات تنمو فتثقل وتسقط على الأرض في شكل تساقطات (</a:t>
                      </a:r>
                      <a:r>
                        <a:rPr lang="ar-TN" sz="2800" b="1" kern="1200" noProof="0" dirty="0" smtClean="0">
                          <a:solidFill>
                            <a:schemeClr val="accent6">
                              <a:lumMod val="25000"/>
                            </a:schemeClr>
                          </a:solidFill>
                          <a:latin typeface="Arial" pitchFamily="34" charset="0"/>
                          <a:ea typeface="+mn-ea"/>
                          <a:cs typeface="Traditional Arabic" panose="02020603050405020304" pitchFamily="18" charset="-78"/>
                        </a:rPr>
                        <a:t>مطر، ثلج، </a:t>
                      </a:r>
                      <a:r>
                        <a:rPr lang="ar-TN" sz="2800" b="1" kern="1200" noProof="0" dirty="0" smtClean="0">
                          <a:solidFill>
                            <a:schemeClr val="accent6">
                              <a:lumMod val="25000"/>
                            </a:schemeClr>
                          </a:solidFill>
                          <a:latin typeface="Arial" pitchFamily="34" charset="0"/>
                          <a:ea typeface="+mn-ea"/>
                          <a:cs typeface="Traditional Arabic" panose="02020603050405020304" pitchFamily="18" charset="-78"/>
                        </a:rPr>
                        <a:t>برد، أو رذاذ).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987941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1485288638"/>
              </p:ext>
            </p:extLst>
          </p:nvPr>
        </p:nvGraphicFramePr>
        <p:xfrm>
          <a:off x="554832" y="1410549"/>
          <a:ext cx="8699376" cy="3530619"/>
        </p:xfrm>
        <a:graphic>
          <a:graphicData uri="http://schemas.openxmlformats.org/drawingml/2006/table">
            <a:tbl>
              <a:tblPr firstRow="1" bandRow="1">
                <a:tableStyleId>{5C22544A-7EE6-4342-B048-85BDC9FD1C3A}</a:tableStyleId>
              </a:tblPr>
              <a:tblGrid>
                <a:gridCol w="4349688"/>
                <a:gridCol w="4349688"/>
              </a:tblGrid>
              <a:tr h="3530619">
                <a:tc>
                  <a:txBody>
                    <a:bodyPr/>
                    <a:lstStyle/>
                    <a:p>
                      <a:pPr marL="0" marR="0" lvl="0" indent="-342900" algn="l" defTabSz="914400" rtl="0" eaLnBrk="0" fontAlgn="base" latinLnBrk="0" hangingPunct="0">
                        <a:lnSpc>
                          <a:spcPct val="100000"/>
                        </a:lnSpc>
                        <a:spcBef>
                          <a:spcPct val="20000"/>
                        </a:spcBef>
                        <a:spcAft>
                          <a:spcPct val="0"/>
                        </a:spcAft>
                        <a:buClrTx/>
                        <a:buSzTx/>
                        <a:buFont typeface="Arial" pitchFamily="34" charset="0"/>
                        <a:buNone/>
                        <a:tabLst/>
                        <a:defRPr/>
                      </a:pPr>
                      <a:r>
                        <a:rPr lang="en-US" sz="2800" b="1" kern="1200" noProof="0" dirty="0" smtClean="0">
                          <a:solidFill>
                            <a:schemeClr val="accent6">
                              <a:lumMod val="25000"/>
                            </a:schemeClr>
                          </a:solidFill>
                          <a:latin typeface="Arial" pitchFamily="34" charset="0"/>
                          <a:ea typeface="+mn-ea"/>
                          <a:cs typeface="Traditional Arabic" panose="02020603050405020304" pitchFamily="18" charset="-78"/>
                        </a:rPr>
                        <a:t>Warm air can hold more water vapor than cold air. That means that the humidity (or the amount of water vapor in the air) is usually greater on warm days than on cold ones. </a:t>
                      </a:r>
                      <a:endParaRPr lang="fr-FR" sz="2800" b="1" kern="1200" dirty="0">
                        <a:solidFill>
                          <a:schemeClr val="accent6">
                            <a:lumMod val="25000"/>
                          </a:schemeClr>
                        </a:solidFill>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SA" sz="2800" b="1" kern="1200" noProof="0" dirty="0" smtClean="0">
                          <a:solidFill>
                            <a:schemeClr val="accent6">
                              <a:lumMod val="25000"/>
                            </a:schemeClr>
                          </a:solidFill>
                          <a:latin typeface="Arial" pitchFamily="34" charset="0"/>
                          <a:ea typeface="+mn-ea"/>
                          <a:cs typeface="Traditional Arabic" panose="02020603050405020304" pitchFamily="18" charset="-78"/>
                        </a:rPr>
                        <a:t>و يمكن أن يحتوي الهواء الحار على بخار الماء بنسبة أكبر من الهواء البارد. وهذا يعني أن الرطوبة (أو كمية بخار الماء في الهواء) تكون أعلى عادة خلال الأيام الحارة منها خلال الأيام  الباردة. </a:t>
                      </a:r>
                      <a:endParaRPr lang="fr-FR" sz="2800" b="1" kern="1200" dirty="0">
                        <a:solidFill>
                          <a:schemeClr val="accent6">
                            <a:lumMod val="25000"/>
                          </a:schemeClr>
                        </a:solidFill>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a:t>
            </a:r>
            <a:r>
              <a:rPr lang="ar-SA" sz="2000" dirty="0" smtClean="0"/>
              <a:t>المحاضرة </a:t>
            </a:r>
            <a:r>
              <a:rPr lang="ar-TN" sz="2000" dirty="0" smtClean="0"/>
              <a:t>السادسة</a:t>
            </a:r>
            <a:endParaRPr lang="en-US" sz="2000" dirty="0"/>
          </a:p>
        </p:txBody>
      </p:sp>
    </p:spTree>
    <p:extLst>
      <p:ext uri="{BB962C8B-B14F-4D97-AF65-F5344CB8AC3E}">
        <p14:creationId xmlns:p14="http://schemas.microsoft.com/office/powerpoint/2010/main" val="3485607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985</TotalTime>
  <Words>1503</Words>
  <Application>Microsoft Office PowerPoint</Application>
  <PresentationFormat>Format A4 (210 x 297 mm)</PresentationFormat>
  <Paragraphs>105</Paragraphs>
  <Slides>20</Slides>
  <Notes>2</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Office Theme</vt:lpstr>
      <vt:lpstr>Présentation PowerPoint</vt:lpstr>
      <vt:lpstr> المحاضرة  6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SYFACTE</cp:lastModifiedBy>
  <cp:revision>99</cp:revision>
  <dcterms:created xsi:type="dcterms:W3CDTF">2014-09-11T06:30:06Z</dcterms:created>
  <dcterms:modified xsi:type="dcterms:W3CDTF">2015-03-01T11:56:26Z</dcterms:modified>
</cp:coreProperties>
</file>