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2" r:id="rId3"/>
    <p:sldId id="324" r:id="rId4"/>
    <p:sldId id="330" r:id="rId5"/>
    <p:sldId id="333" r:id="rId6"/>
    <p:sldId id="334" r:id="rId7"/>
    <p:sldId id="308" r:id="rId8"/>
    <p:sldId id="319" r:id="rId9"/>
    <p:sldId id="348" r:id="rId10"/>
    <p:sldId id="335" r:id="rId11"/>
    <p:sldId id="336" r:id="rId12"/>
    <p:sldId id="349" r:id="rId13"/>
    <p:sldId id="337" r:id="rId14"/>
    <p:sldId id="338" r:id="rId15"/>
    <p:sldId id="350" r:id="rId16"/>
    <p:sldId id="351" r:id="rId17"/>
    <p:sldId id="340" r:id="rId18"/>
    <p:sldId id="341" r:id="rId19"/>
    <p:sldId id="342" r:id="rId20"/>
    <p:sldId id="352" r:id="rId21"/>
    <p:sldId id="343" r:id="rId22"/>
    <p:sldId id="345" r:id="rId23"/>
    <p:sldId id="321" r:id="rId24"/>
    <p:sldId id="325" r:id="rId25"/>
    <p:sldId id="346" r:id="rId26"/>
    <p:sldId id="353" r:id="rId27"/>
    <p:sldId id="266" r:id="rId2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8080"/>
    <a:srgbClr val="D98061"/>
    <a:srgbClr val="8E6334"/>
    <a:srgbClr val="ECA02F"/>
    <a:srgbClr val="313B4A"/>
    <a:srgbClr val="43A79C"/>
    <a:srgbClr val="EDBD1F"/>
    <a:srgbClr val="F04316"/>
    <a:srgbClr val="81AA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4" autoAdjust="0"/>
  </p:normalViewPr>
  <p:slideViewPr>
    <p:cSldViewPr>
      <p:cViewPr>
        <p:scale>
          <a:sx n="70" d="100"/>
          <a:sy n="70" d="100"/>
        </p:scale>
        <p:origin x="-1074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5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13B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313B4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313B4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8E6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43A79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>
                <a:solidFill>
                  <a:srgbClr val="313B4A"/>
                </a:solidFill>
              </a:defRPr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>
            <a:off x="9424988" y="280988"/>
            <a:ext cx="304800" cy="562709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6712"/>
            <a:ext cx="9296400" cy="6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43A79C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313B4A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313B4A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313B4A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313B4A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313B4A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313B4A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313B4A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313B4A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43A79C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نصوص جغرافية باللغة 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الانجليزية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(2)</a:t>
            </a:r>
            <a:endParaRPr lang="ar-SA" sz="2800" b="1" dirty="0">
              <a:solidFill>
                <a:srgbClr val="313B4A"/>
              </a:solidFill>
              <a:latin typeface="Calibri" pitchFamily="34" charset="0"/>
              <a:cs typeface="Times New Roman" pitchFamily="18" charset="0"/>
            </a:endParaRPr>
          </a:p>
          <a:p>
            <a:pPr algn="ctr" rtl="0"/>
            <a:r>
              <a:rPr lang="en-US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Geographic Texts- in English (2)</a:t>
            </a:r>
          </a:p>
          <a:p>
            <a:pPr algn="ctr"/>
            <a:r>
              <a:rPr lang="ar-TN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أ</a:t>
            </a:r>
            <a:r>
              <a:rPr lang="ar-SA" sz="3700" b="1" dirty="0" err="1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ستاذ</a:t>
            </a:r>
            <a:r>
              <a:rPr lang="ar-SA" sz="3700" b="1" dirty="0" smtClean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 </a:t>
            </a:r>
            <a:r>
              <a:rPr lang="ar-SA" sz="3700" b="1" dirty="0">
                <a:solidFill>
                  <a:srgbClr val="43A79C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د/</a:t>
            </a:r>
            <a:r>
              <a:rPr lang="ar-TN" sz="2800" b="1" dirty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وليد الهادي محمد</a:t>
            </a:r>
            <a:r>
              <a:rPr lang="ar-SA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TN" sz="2800" b="1" dirty="0" smtClean="0">
                <a:solidFill>
                  <a:srgbClr val="313B4A"/>
                </a:solidFill>
                <a:latin typeface="Calibri" pitchFamily="34" charset="0"/>
                <a:cs typeface="Times New Roman" pitchFamily="18" charset="0"/>
              </a:rPr>
              <a:t>شواري</a:t>
            </a:r>
            <a:endParaRPr lang="en-US" sz="2800" b="1" dirty="0">
              <a:solidFill>
                <a:srgbClr val="313B4A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D98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الآداب</a:t>
            </a:r>
            <a:endParaRPr lang="en-US" sz="2400" b="1" u="sng" dirty="0">
              <a:solidFill>
                <a:srgbClr val="D980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D98061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D98061"/>
              </a:solidFill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7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ar-T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الجغرافيا البشرية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fr-FR" sz="4000" b="1" spc="50" dirty="0" err="1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Human</a:t>
            </a:r>
            <a:r>
              <a:rPr lang="fr-FR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fr-FR" sz="4000" b="1" spc="50" dirty="0" err="1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geography</a:t>
            </a:r>
            <a:r>
              <a:rPr lang="fr-FR" sz="4000" b="1" spc="50" dirty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ar-TN" sz="4000" b="1" spc="50" dirty="0" smtClean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TN" sz="4000" b="1" spc="50" dirty="0" smtClean="0">
                <a:ln w="11430"/>
                <a:solidFill>
                  <a:srgbClr val="313B4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ar-TN" sz="4000" b="1" spc="50" dirty="0">
              <a:ln w="11430"/>
              <a:solidFill>
                <a:srgbClr val="313B4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30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246297"/>
              </p:ext>
            </p:extLst>
          </p:nvPr>
        </p:nvGraphicFramePr>
        <p:xfrm>
          <a:off x="632520" y="1052736"/>
          <a:ext cx="8496944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248472"/>
              </a:tblGrid>
              <a:tr h="4608512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800" b="1" kern="1200" baseline="0" noProof="0" dirty="0" smtClean="0">
                          <a:solidFill>
                            <a:srgbClr val="339966"/>
                          </a:solidFill>
                          <a:latin typeface="+mj-lt"/>
                          <a:ea typeface="+mj-ea"/>
                          <a:cs typeface="+mn-cs"/>
                        </a:rPr>
                        <a:t>Human geography </a:t>
                      </a:r>
                      <a:r>
                        <a:rPr lang="fr-FR" sz="2800" b="1" kern="1200" baseline="0" noProof="0" dirty="0" smtClean="0">
                          <a:solidFill>
                            <a:srgbClr val="339966"/>
                          </a:solidFill>
                          <a:latin typeface="+mj-lt"/>
                          <a:ea typeface="+mj-ea"/>
                          <a:cs typeface="+mn-cs"/>
                        </a:rPr>
                        <a:t> </a:t>
                      </a:r>
                      <a:r>
                        <a:rPr lang="fr-FR" sz="2800" b="1" kern="1200" baseline="0" noProof="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j-lt"/>
                          <a:ea typeface="+mj-ea"/>
                          <a:cs typeface="+mn-cs"/>
                        </a:rPr>
                        <a:t>is</a:t>
                      </a:r>
                      <a:endParaRPr lang="en-US" sz="2800" b="1" kern="1200" baseline="0" noProof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+mj-lt"/>
                        <a:ea typeface="+mj-ea"/>
                        <a:cs typeface="+mn-cs"/>
                      </a:endParaRP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800" b="1" kern="1200" baseline="0" noProof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j-lt"/>
                          <a:ea typeface="+mj-ea"/>
                          <a:cs typeface="+mn-cs"/>
                        </a:rPr>
                        <a:t>the study of the different ways in which </a:t>
                      </a:r>
                      <a:r>
                        <a:rPr lang="en-US" sz="2800" b="1" kern="1200" baseline="0" noProof="0" dirty="0" smtClean="0">
                          <a:solidFill>
                            <a:srgbClr val="339966"/>
                          </a:solidFill>
                          <a:latin typeface="+mj-lt"/>
                          <a:ea typeface="+mj-ea"/>
                          <a:cs typeface="+mn-cs"/>
                        </a:rPr>
                        <a:t>human societies </a:t>
                      </a:r>
                      <a:r>
                        <a:rPr lang="en-US" sz="2800" b="1" kern="1200" baseline="0" noProof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j-lt"/>
                          <a:ea typeface="+mj-ea"/>
                          <a:cs typeface="+mn-cs"/>
                        </a:rPr>
                        <a:t>develop and operate in relation to physical environment</a:t>
                      </a:r>
                      <a:r>
                        <a:rPr lang="ar-TN" sz="2800" b="1" kern="1200" baseline="0" noProof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j-lt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ar-TN" sz="2800" b="1" kern="1200" baseline="0" noProof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+mj-lt"/>
                        <a:ea typeface="+mj-ea"/>
                        <a:cs typeface="+mn-cs"/>
                      </a:endParaRP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800" b="1" kern="1200" baseline="0" noProof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j-lt"/>
                          <a:ea typeface="+mj-ea"/>
                          <a:cs typeface="+mn-cs"/>
                        </a:rPr>
                        <a:t>Human Geography also examines interactions of humans with their environments</a:t>
                      </a:r>
                      <a:r>
                        <a:rPr lang="ar-TN" sz="2800" b="1" kern="1200" baseline="0" noProof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j-lt"/>
                          <a:ea typeface="+mj-ea"/>
                          <a:cs typeface="+mn-cs"/>
                        </a:rPr>
                        <a:t>.</a:t>
                      </a:r>
                      <a:r>
                        <a:rPr lang="en-US" sz="2800" b="1" kern="1200" baseline="0" noProof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j-lt"/>
                          <a:ea typeface="+mj-ea"/>
                          <a:cs typeface="+mn-cs"/>
                        </a:rPr>
                        <a:t> </a:t>
                      </a:r>
                      <a:endParaRPr lang="fr-FR" sz="2800" b="1" kern="1200" baseline="0" noProof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+mj-lt"/>
                        <a:ea typeface="+mj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rgbClr val="00B050"/>
                          </a:solidFill>
                        </a:rPr>
                        <a:t>ال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جغرافيا البشرية</a:t>
                      </a:r>
                      <a:r>
                        <a:rPr lang="fr-FR" sz="2800" baseline="0" dirty="0" smtClean="0">
                          <a:solidFill>
                            <a:srgbClr val="339966"/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هي دراسة،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كيفية تطور</a:t>
                      </a:r>
                      <a:r>
                        <a:rPr lang="ar-TN" sz="2800" b="1" kern="1200" baseline="0" dirty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j-lt"/>
                          <a:ea typeface="+mj-ea"/>
                          <a:cs typeface="+mn-cs"/>
                        </a:rPr>
                        <a:t> </a:t>
                      </a:r>
                      <a:r>
                        <a:rPr lang="ar-TN" sz="2800" b="1" kern="12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j-lt"/>
                          <a:ea typeface="+mj-ea"/>
                          <a:cs typeface="+mn-cs"/>
                        </a:rPr>
                        <a:t>وتعامل 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  <a:cs typeface="+mn-cs"/>
                        </a:rPr>
                        <a:t>المجتمعات البشرية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مع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البيئة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الطبيعية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بطرق مختلفة.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</a:p>
                    <a:p>
                      <a:pPr algn="r" rtl="1"/>
                      <a:endParaRPr lang="ar-TN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endParaRPr lang="ar-TN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endParaRPr lang="ar-TN" sz="28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تدرس الجغرافيا البشرية أيضا تفاعلات البشر مع بيئاتهم.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08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545879"/>
              </p:ext>
            </p:extLst>
          </p:nvPr>
        </p:nvGraphicFramePr>
        <p:xfrm>
          <a:off x="776535" y="1196752"/>
          <a:ext cx="7822684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342"/>
                <a:gridCol w="3911342"/>
              </a:tblGrid>
              <a:tr h="4104456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Population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Political Organization of Space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Agricultural and Rural Land Use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Industrialization </a:t>
                      </a:r>
                      <a:r>
                        <a:rPr lang="fr-FR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Economic Development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800" b="1" kern="12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Cities and Urban Land Use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Tx/>
                        <a:buNone/>
                      </a:pP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-السكان.</a:t>
                      </a:r>
                    </a:p>
                    <a:p>
                      <a:pPr marL="0" indent="0" algn="r">
                        <a:buFontTx/>
                        <a:buNone/>
                      </a:pP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-التنظيم السياسي للمجال.</a:t>
                      </a:r>
                    </a:p>
                    <a:p>
                      <a:pPr marL="0" indent="0" algn="r">
                        <a:buFontTx/>
                        <a:buNone/>
                      </a:pPr>
                      <a:endParaRPr lang="fr-FR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marL="0" indent="0" algn="r">
                        <a:buFontTx/>
                        <a:buNone/>
                      </a:pPr>
                      <a:endParaRPr lang="ar-TN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-الاستخدام الزراعي والريفي  للأراض</a:t>
                      </a:r>
                      <a:r>
                        <a:rPr lang="ar-TN" sz="24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ي.</a:t>
                      </a:r>
                    </a:p>
                    <a:p>
                      <a:pPr marL="0" indent="0" algn="r">
                        <a:buFontTx/>
                        <a:buNone/>
                      </a:pPr>
                      <a:endParaRPr lang="ar-TN" sz="2400" baseline="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-التطور </a:t>
                      </a:r>
                      <a:r>
                        <a:rPr lang="ar-TN" sz="2400" dirty="0" smtClean="0">
                          <a:solidFill>
                            <a:srgbClr val="339966"/>
                          </a:solidFill>
                          <a:cs typeface="+mn-cs"/>
                        </a:rPr>
                        <a:t>التصنيعي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و الاقتصادي. </a:t>
                      </a:r>
                    </a:p>
                    <a:p>
                      <a:pPr marL="0" indent="0" algn="r" rtl="1">
                        <a:buFontTx/>
                        <a:buNone/>
                      </a:pPr>
                      <a:endParaRPr lang="fr-FR" sz="2400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-ا</a:t>
                      </a:r>
                      <a:r>
                        <a:rPr lang="ar-TN" sz="2400" dirty="0" smtClean="0">
                          <a:solidFill>
                            <a:srgbClr val="339966"/>
                          </a:solidFill>
                          <a:cs typeface="+mn-cs"/>
                        </a:rPr>
                        <a:t>لمدن </a:t>
                      </a:r>
                      <a:r>
                        <a:rPr lang="ar-TN" sz="24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والاستخدام الحضري للأراضي.</a:t>
                      </a:r>
                      <a:endParaRPr lang="fr-FR" sz="2400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776536" y="1858576"/>
            <a:ext cx="7848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776536" y="2866688"/>
            <a:ext cx="7848872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776536" y="3802792"/>
            <a:ext cx="7848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776536" y="4810904"/>
            <a:ext cx="7848872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74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>
                <a:solidFill>
                  <a:prstClr val="white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458329"/>
              </p:ext>
            </p:extLst>
          </p:nvPr>
        </p:nvGraphicFramePr>
        <p:xfrm>
          <a:off x="946362" y="1058931"/>
          <a:ext cx="7711652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0654"/>
                <a:gridCol w="3560998"/>
              </a:tblGrid>
              <a:tr h="4392488">
                <a:tc>
                  <a:txBody>
                    <a:bodyPr/>
                    <a:lstStyle/>
                    <a:p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Population Geography</a:t>
                      </a:r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endParaRPr lang="en-US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-Migration</a:t>
                      </a:r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endParaRPr lang="en-US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-Environmental Geography and Resource Issues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</a:p>
                    <a:p>
                      <a:endParaRPr lang="en-US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Agriculture</a:t>
                      </a:r>
                    </a:p>
                    <a:p>
                      <a:endParaRPr lang="en-US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-Political Regionalization and Globalization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جغرافية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السكان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الهجرة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الجغرافيا البيئية وقضايا الموارد.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الزراعة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</a:t>
                      </a:r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algn="r" rtl="1"/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-</a:t>
                      </a:r>
                      <a:r>
                        <a:rPr lang="ar-TN" sz="2800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الأقلمة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السياسية والعولمة.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9543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2072680" y="764704"/>
            <a:ext cx="5562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Population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Geography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جغرافية السكان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136773"/>
              </p:ext>
            </p:extLst>
          </p:nvPr>
        </p:nvGraphicFramePr>
        <p:xfrm>
          <a:off x="605508" y="1907705"/>
          <a:ext cx="8496944" cy="362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248472"/>
              </a:tblGrid>
              <a:tr h="11418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Distribution of World Population</a:t>
                      </a:r>
                    </a:p>
                    <a:p>
                      <a:endParaRPr lang="fr-FR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توزيع السكان في العالم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418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Rates of Population Growth</a:t>
                      </a:r>
                    </a:p>
                    <a:p>
                      <a:endParaRPr lang="fr-FR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معدلات النمو السكاني</a:t>
                      </a:r>
                      <a:endParaRPr lang="fr-FR" sz="28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18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Demographic Transition Theory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نظرية الانتقال الديمغرافي</a:t>
                      </a:r>
                      <a:endParaRPr lang="fr-FR" sz="28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8218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569662"/>
              </p:ext>
            </p:extLst>
          </p:nvPr>
        </p:nvGraphicFramePr>
        <p:xfrm>
          <a:off x="920552" y="1700808"/>
          <a:ext cx="812653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3268"/>
                <a:gridCol w="4063268"/>
              </a:tblGrid>
              <a:tr h="324036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Population growth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 the increase in population as a result of rapid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increase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the number of births and a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decrease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in the number of deaths.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النمو السكاني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هو الزيادة في عدد السكان كنتيجة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للزيادة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السريعة في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الولادات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انخفاض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أعداد الوفيات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r>
                        <a:rPr kumimoji="0" 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/>
                      </a:r>
                      <a:br>
                        <a:rPr kumimoji="0" 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</a:b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3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sp>
        <p:nvSpPr>
          <p:cNvPr id="5" name="Rectangle 26"/>
          <p:cNvSpPr txBox="1">
            <a:spLocks noChangeArrowheads="1"/>
          </p:cNvSpPr>
          <p:nvPr/>
        </p:nvSpPr>
        <p:spPr>
          <a:xfrm>
            <a:off x="424282" y="764704"/>
            <a:ext cx="8850188" cy="778098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800" b="1" dirty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Demography and Human </a:t>
            </a:r>
            <a:r>
              <a:rPr lang="en-US" sz="2800" b="1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Geography</a:t>
            </a:r>
            <a:endParaRPr lang="ar-TN" sz="2800" b="1" dirty="0" smtClean="0">
              <a:solidFill>
                <a:schemeClr val="accent6">
                  <a:lumMod val="25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ctr">
              <a:defRPr/>
            </a:pPr>
            <a:r>
              <a:rPr lang="ar-TN" sz="2800" b="1" dirty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الديموغرافيا والجغرافيا </a:t>
            </a:r>
            <a:r>
              <a:rPr lang="ar-TN" sz="2800" b="1" dirty="0" smtClean="0">
                <a:solidFill>
                  <a:schemeClr val="accent6">
                    <a:lumMod val="25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البشرية</a:t>
            </a:r>
          </a:p>
        </p:txBody>
      </p:sp>
      <p:graphicFrame>
        <p:nvGraphicFramePr>
          <p:cNvPr id="6" name="Group 7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683044"/>
              </p:ext>
            </p:extLst>
          </p:nvPr>
        </p:nvGraphicFramePr>
        <p:xfrm>
          <a:off x="888935" y="1628800"/>
          <a:ext cx="7920881" cy="4535260"/>
        </p:xfrm>
        <a:graphic>
          <a:graphicData uri="http://schemas.openxmlformats.org/drawingml/2006/table">
            <a:tbl>
              <a:tblPr/>
              <a:tblGrid>
                <a:gridCol w="4159593"/>
                <a:gridCol w="3761288"/>
              </a:tblGrid>
              <a:tr h="491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"/>
                          <a:cs typeface="+mn-cs"/>
                        </a:rPr>
                        <a:t>Demography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"/>
                          <a:cs typeface="+mn-cs"/>
                        </a:rPr>
                        <a:t>Human geography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2217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F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ocuses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 on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"/>
                          <a:cs typeface="+mn-cs"/>
                        </a:rPr>
                        <a:t>systematic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analysis of population phenomena through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"/>
                          <a:cs typeface="+mn-cs"/>
                        </a:rPr>
                        <a:t>empirical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"/>
                          <a:cs typeface="+mn-cs"/>
                        </a:rPr>
                        <a:t>statistical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 and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"/>
                          <a:cs typeface="+mn-cs"/>
                        </a:rPr>
                        <a:t>mathematical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 methods.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Focuses on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"/>
                          <a:cs typeface="+mn-cs"/>
                        </a:rPr>
                        <a:t>spatial variations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 in the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"/>
                          <a:cs typeface="+mn-cs"/>
                        </a:rPr>
                        <a:t>distribution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"/>
                          <a:cs typeface="+mn-cs"/>
                        </a:rPr>
                        <a:t>composition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"/>
                          <a:cs typeface="+mn-cs"/>
                        </a:rPr>
                        <a:t>migration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, and growth of populations. 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472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ركز على منهجية </a:t>
                      </a: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تحليل </a:t>
                      </a:r>
                      <a:r>
                        <a:rPr kumimoji="0" lang="ar-TN" sz="2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المنظومي</a:t>
                      </a: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TN" sz="2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ظواهر السكانية من خلال الوسائل، 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التجريبية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الإحصائية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و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الرياضية</a:t>
                      </a: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ar-SA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تركز على 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المتغيرات المكانية </a:t>
                      </a: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مستوى 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التوزيع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التركيب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، و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الهجرة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، و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النمو السكاني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 Narrow" pitchFamily="34" charset="0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51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4" name="Group 7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718235"/>
              </p:ext>
            </p:extLst>
          </p:nvPr>
        </p:nvGraphicFramePr>
        <p:xfrm>
          <a:off x="776536" y="1001067"/>
          <a:ext cx="7920881" cy="5121622"/>
        </p:xfrm>
        <a:graphic>
          <a:graphicData uri="http://schemas.openxmlformats.org/drawingml/2006/table">
            <a:tbl>
              <a:tblPr/>
              <a:tblGrid>
                <a:gridCol w="3816424"/>
                <a:gridCol w="4104457"/>
              </a:tblGrid>
              <a:tr h="396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Demography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Human geography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1133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Interested in changes in the population 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size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and 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composition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Focuses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 on</a:t>
                      </a:r>
                      <a:r>
                        <a:rPr kumimoji="0" lang="ar-SA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 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the description of the location of population. Explanation of its spatial pattern and 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distribution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. 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998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تهتم بالتغييرات في 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حجم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  و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تركيب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 السكان. 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تركز على وصف الموقع  السكاني  وشرح 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نوعه 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و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توزيعه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.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2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Focuses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 on time.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Focuses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 on 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space</a:t>
                      </a: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.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290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تركز على 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الزمن</a:t>
                      </a: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.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تركز على 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المكان</a:t>
                      </a: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ar-SA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8484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31847"/>
            <a:ext cx="7620000" cy="505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3572654" y="862515"/>
            <a:ext cx="2760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TN" dirty="0"/>
              <a:t>توزيع السكان في </a:t>
            </a:r>
            <a:r>
              <a:rPr lang="ar-TN" dirty="0" smtClean="0"/>
              <a:t>العالم سنة 1998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063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77888" y="836712"/>
            <a:ext cx="7848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ysClr val="windowText" lastClr="000000"/>
                </a:solidFill>
              </a:rPr>
              <a:t>Where are the people distributed?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TN" sz="2800" kern="0" dirty="0" smtClean="0">
                <a:solidFill>
                  <a:sysClr val="windowText" lastClr="000000"/>
                </a:solidFill>
              </a:rPr>
              <a:t>أين يتوزع السكان؟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7" name="Group 7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1125709"/>
              </p:ext>
            </p:extLst>
          </p:nvPr>
        </p:nvGraphicFramePr>
        <p:xfrm>
          <a:off x="992560" y="1799106"/>
          <a:ext cx="7920881" cy="4222182"/>
        </p:xfrm>
        <a:graphic>
          <a:graphicData uri="http://schemas.openxmlformats.org/drawingml/2006/table">
            <a:tbl>
              <a:tblPr/>
              <a:tblGrid>
                <a:gridCol w="3816424"/>
                <a:gridCol w="4104457"/>
              </a:tblGrid>
              <a:tr h="8103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"/>
                          <a:cs typeface="+mn-cs"/>
                        </a:rPr>
                        <a:t>Densely Population Areas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مناطق كثيفة السكان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594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East Asia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شرق آسيا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 Narrow" pitchFamily="34" charset="0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46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South Asia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جنوب آسيا 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6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Southeast Asia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  <a:cs typeface="+mn-cs"/>
                        </a:rPr>
                        <a:t>جنوب شرق آسيا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 Narrow" pitchFamily="34" charset="0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65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fr-F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Europe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أوروبا </a:t>
                      </a:r>
                      <a:endParaRPr kumimoji="0" lang="ar-SA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46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fr-F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North</a:t>
                      </a:r>
                      <a:r>
                        <a:rPr kumimoji="0" lang="fr-F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 </a:t>
                      </a:r>
                      <a:r>
                        <a:rPr kumimoji="0" lang="fr-F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America</a:t>
                      </a:r>
                      <a:r>
                        <a:rPr kumimoji="0" lang="fr-F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"/>
                          <a:cs typeface="+mn-cs"/>
                        </a:rPr>
                        <a:t> 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أمريكا الشمالية </a:t>
                      </a:r>
                      <a:endParaRPr kumimoji="0" lang="ar-SA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0346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4" name="Group 7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9620484"/>
              </p:ext>
            </p:extLst>
          </p:nvPr>
        </p:nvGraphicFramePr>
        <p:xfrm>
          <a:off x="776536" y="1052736"/>
          <a:ext cx="7920881" cy="4991687"/>
        </p:xfrm>
        <a:graphic>
          <a:graphicData uri="http://schemas.openxmlformats.org/drawingml/2006/table">
            <a:tbl>
              <a:tblPr/>
              <a:tblGrid>
                <a:gridCol w="3816424"/>
                <a:gridCol w="4104457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"/>
                          <a:cs typeface="+mn-cs"/>
                        </a:rPr>
                        <a:t>Sparsely Population Areas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مناطق قليلة السكان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5000"/>
                      </a:schemeClr>
                    </a:solidFill>
                  </a:tcPr>
                </a:tc>
              </a:tr>
              <a:tr h="643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fr-FR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 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 "/>
                          <a:ea typeface="+mn-ea"/>
                          <a:cs typeface="+mn-cs"/>
                        </a:rPr>
                        <a:t>rid lands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 Narrow" pitchFamily="34" charset="0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</a:rPr>
                        <a:t>الأراضي القاحلة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9552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fr-FR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 "/>
                          <a:ea typeface="+mn-ea"/>
                          <a:cs typeface="+mn-cs"/>
                        </a:rPr>
                        <a:t>Tropical </a:t>
                      </a:r>
                      <a:r>
                        <a:rPr kumimoji="0" lang="fr-FR" sz="2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 "/>
                          <a:ea typeface="+mn-ea"/>
                          <a:cs typeface="+mn-cs"/>
                        </a:rPr>
                        <a:t>rainforests</a:t>
                      </a:r>
                      <a:endParaRPr kumimoji="0" lang="fr-FR" sz="2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latin typeface="Arial 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endParaRPr kumimoji="0" lang="ar-T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 Narrow" pitchFamily="34" charset="0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</a:rPr>
                        <a:t>الغابات المدارية المطيرة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 "/>
                          <a:ea typeface="+mn-ea"/>
                          <a:cs typeface="+mn-cs"/>
                        </a:rPr>
                        <a:t>Highlands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 Narrow" pitchFamily="34" charset="0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</a:pPr>
                      <a:r>
                        <a:rPr kumimoji="0" lang="ar-TN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 Narrow" pitchFamily="34" charset="0"/>
                        </a:rPr>
                        <a:t>المرتفعات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2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CC00"/>
                        </a:buClr>
                        <a:buSzTx/>
                        <a:buFont typeface="Arial Narrow" pitchFamily="34" charset="0"/>
                        <a:buNone/>
                        <a:tabLst/>
                        <a:defRPr/>
                      </a:pPr>
                      <a:r>
                        <a:rPr kumimoji="0" lang="fr-FR" sz="28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latin typeface="Arial "/>
                          <a:ea typeface="+mn-ea"/>
                          <a:cs typeface="+mn-cs"/>
                        </a:rPr>
                        <a:t>High latitudes</a:t>
                      </a: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العروض العليا</a:t>
                      </a:r>
                      <a:endParaRPr kumimoji="0" lang="ar-SA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748" marR="99748" marT="46038" marB="46038" anchor="ctr" horzOverflow="overflow">
                    <a:lnL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372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258702"/>
              </p:ext>
            </p:extLst>
          </p:nvPr>
        </p:nvGraphicFramePr>
        <p:xfrm>
          <a:off x="488504" y="1076020"/>
          <a:ext cx="8928992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3112"/>
                <a:gridCol w="4065880"/>
              </a:tblGrid>
              <a:tr h="5040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 pitchFamily="34" charset="0"/>
                        </a:rPr>
                        <a:t>Overpopulation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 pitchFamily="34" charset="0"/>
                        </a:rPr>
                        <a:t> is when there are too many people relative to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 pitchFamily="34" charset="0"/>
                        </a:rPr>
                        <a:t>available resources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 pitchFamily="34" charset="0"/>
                        </a:rPr>
                        <a:t>. Simple density is not the determinant.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 pitchFamily="34" charset="0"/>
                        </a:rPr>
                        <a:t>When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 pitchFamily="34" charset="0"/>
                        </a:rPr>
                        <a:t>consumption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 pitchFamily="34" charset="0"/>
                        </a:rPr>
                        <a:t> of natural resources by people outstrip the ability of a natural region to replace those natural resources.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التضخم السكاني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هو عندما يكون عدد السكان كبيرا بالمقارنة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مع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</a:rPr>
                        <a:t>ا</a:t>
                      </a:r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لموارد المتاحة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والكثافة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السكانية وحدها ليست هي المحدد.</a:t>
                      </a: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endParaRPr lang="ar-TN" sz="2800" dirty="0" smtClean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هو عندما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يتجاوز </a:t>
                      </a:r>
                      <a:r>
                        <a:rPr lang="ar-TN" sz="2800" baseline="0" dirty="0" smtClean="0">
                          <a:solidFill>
                            <a:srgbClr val="339966"/>
                          </a:solidFill>
                        </a:rPr>
                        <a:t>استهلاك</a:t>
                      </a:r>
                      <a:r>
                        <a:rPr lang="ar-TN" sz="2800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البشر للموارد الطبيعية قدرة الوسط الطبيعي على تعويض تلك الموارد.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96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6" descr="05_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04" y="1066800"/>
            <a:ext cx="9144000" cy="561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622104" y="836712"/>
            <a:ext cx="58674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Tahoma" pitchFamily="34" charset="0"/>
                <a:cs typeface="+mn-cs"/>
              </a:rPr>
              <a:t>Rates of Natural Increase</a:t>
            </a:r>
            <a:endParaRPr kumimoji="0" lang="ar-T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Tahoma" pitchFamily="34" charset="0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TN" sz="2800" b="1" kern="0" dirty="0">
                <a:solidFill>
                  <a:schemeClr val="accent6">
                    <a:lumMod val="25000"/>
                  </a:schemeClr>
                </a:solidFill>
                <a:cs typeface="+mn-cs"/>
              </a:rPr>
              <a:t>معدلات الزيادة </a:t>
            </a:r>
            <a:r>
              <a:rPr lang="ar-TN" sz="2800" b="1" kern="0" dirty="0" smtClean="0">
                <a:solidFill>
                  <a:schemeClr val="accent6">
                    <a:lumMod val="25000"/>
                  </a:schemeClr>
                </a:solidFill>
                <a:cs typeface="+mn-cs"/>
              </a:rPr>
              <a:t>الطبيعية للسكان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158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903377"/>
              </p:ext>
            </p:extLst>
          </p:nvPr>
        </p:nvGraphicFramePr>
        <p:xfrm>
          <a:off x="647148" y="1767800"/>
          <a:ext cx="864096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900100">
                <a:tc>
                  <a:txBody>
                    <a:bodyPr/>
                    <a:lstStyle/>
                    <a:p>
                      <a:r>
                        <a:rPr lang="fr-FR" sz="2600" b="1" kern="1200" dirty="0" err="1" smtClean="0">
                          <a:solidFill>
                            <a:srgbClr val="339966"/>
                          </a:solidFill>
                          <a:latin typeface="Arial "/>
                          <a:ea typeface="+mn-ea"/>
                          <a:cs typeface="+mn-cs"/>
                        </a:rPr>
                        <a:t>Crude</a:t>
                      </a:r>
                      <a:r>
                        <a:rPr lang="fr-FR" sz="2600" b="1" kern="1200" dirty="0" smtClean="0">
                          <a:solidFill>
                            <a:srgbClr val="339966"/>
                          </a:solidFill>
                          <a:latin typeface="Arial 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600" b="1" kern="1200" dirty="0" err="1" smtClean="0">
                          <a:solidFill>
                            <a:srgbClr val="339966"/>
                          </a:solidFill>
                          <a:latin typeface="Arial "/>
                          <a:ea typeface="+mn-ea"/>
                          <a:cs typeface="+mn-cs"/>
                        </a:rPr>
                        <a:t>Birth</a:t>
                      </a:r>
                      <a:r>
                        <a:rPr lang="fr-FR" sz="2600" b="1" kern="1200" dirty="0" smtClean="0">
                          <a:solidFill>
                            <a:srgbClr val="339966"/>
                          </a:solidFill>
                          <a:latin typeface="Arial "/>
                          <a:ea typeface="+mn-ea"/>
                          <a:cs typeface="+mn-cs"/>
                        </a:rPr>
                        <a:t> Rate</a:t>
                      </a:r>
                      <a:r>
                        <a:rPr lang="fr-FR" sz="26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  <a:ea typeface="+mn-ea"/>
                          <a:cs typeface="+mn-cs"/>
                        </a:rPr>
                        <a:t>:</a:t>
                      </a:r>
                      <a:r>
                        <a:rPr lang="ar-TN" sz="26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6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26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  <a:ea typeface="+mn-ea"/>
                          <a:cs typeface="+mn-cs"/>
                        </a:rPr>
                        <a:t>he total number of live births in a year for every 1000 people alive in the society</a:t>
                      </a:r>
                      <a:r>
                        <a:rPr lang="ar-TN" sz="26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26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600" b="1" dirty="0" smtClean="0">
                          <a:solidFill>
                            <a:srgbClr val="339966"/>
                          </a:solidFill>
                        </a:rPr>
                        <a:t>المعدل الولادات</a:t>
                      </a:r>
                      <a:r>
                        <a:rPr lang="ar-TN" sz="2600" b="1" baseline="0" dirty="0" smtClean="0">
                          <a:solidFill>
                            <a:srgbClr val="339966"/>
                          </a:solidFill>
                        </a:rPr>
                        <a:t> الخام</a:t>
                      </a:r>
                      <a:r>
                        <a:rPr lang="ar-TN" sz="2600" b="1" dirty="0" smtClean="0">
                          <a:solidFill>
                            <a:srgbClr val="339966"/>
                          </a:solidFill>
                        </a:rPr>
                        <a:t>:</a:t>
                      </a:r>
                      <a:r>
                        <a:rPr lang="ar-TN" sz="2600" b="1" baseline="0" dirty="0" smtClean="0">
                          <a:solidFill>
                            <a:srgbClr val="339966"/>
                          </a:solidFill>
                        </a:rPr>
                        <a:t> </a:t>
                      </a:r>
                      <a:r>
                        <a:rPr lang="ar-TN" sz="26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إجمالي عدد المواليد الأحياء في السنة لكل 1000 ساكن على قيد الحياة في المجتمع.</a:t>
                      </a:r>
                      <a:endParaRPr lang="fr-FR" sz="26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0100">
                <a:tc>
                  <a:txBody>
                    <a:bodyPr/>
                    <a:lstStyle/>
                    <a:p>
                      <a:r>
                        <a:rPr lang="en-US" sz="2600" b="1" dirty="0" smtClean="0">
                          <a:solidFill>
                            <a:srgbClr val="339966"/>
                          </a:solidFill>
                          <a:latin typeface="Arial "/>
                        </a:rPr>
                        <a:t>Crude Death Rate</a:t>
                      </a:r>
                      <a:r>
                        <a:rPr lang="en-US" sz="26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</a:rPr>
                        <a:t>: The total number of deaths in a year for every 1000 people alive in the society</a:t>
                      </a:r>
                      <a:r>
                        <a:rPr lang="ar-TN" sz="26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</a:rPr>
                        <a:t>.</a:t>
                      </a:r>
                      <a:r>
                        <a:rPr lang="en-US" sz="26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600" b="1" dirty="0" smtClean="0">
                          <a:solidFill>
                            <a:srgbClr val="339966"/>
                          </a:solidFill>
                        </a:rPr>
                        <a:t>معدل الوفيات الخام</a:t>
                      </a:r>
                      <a:r>
                        <a:rPr lang="ar-TN" sz="26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: العدد الإجمالي للوفيات في السنة لكل 1000 ساكن على قيد الحياة في المجتمع.</a:t>
                      </a:r>
                      <a:endParaRPr lang="fr-FR" sz="2600" b="1" kern="12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924031" y="836711"/>
            <a:ext cx="66967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Population </a:t>
            </a:r>
            <a:r>
              <a:rPr lang="fr-FR" sz="2800" b="1" dirty="0" err="1" smtClean="0">
                <a:solidFill>
                  <a:schemeClr val="accent6">
                    <a:lumMod val="50000"/>
                  </a:schemeClr>
                </a:solidFill>
              </a:rPr>
              <a:t>Characteristics</a:t>
            </a:r>
            <a:r>
              <a:rPr lang="fr-FR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ar-TN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ar-TN" sz="2800" b="1" dirty="0" smtClean="0">
                <a:solidFill>
                  <a:schemeClr val="accent6">
                    <a:lumMod val="50000"/>
                  </a:schemeClr>
                </a:solidFill>
              </a:rPr>
              <a:t>خصائص </a:t>
            </a:r>
            <a:r>
              <a:rPr lang="ar-TN" sz="2800" b="1" dirty="0">
                <a:solidFill>
                  <a:schemeClr val="accent6">
                    <a:lumMod val="50000"/>
                  </a:schemeClr>
                </a:solidFill>
              </a:rPr>
              <a:t>السكان</a:t>
            </a: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467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249511"/>
              </p:ext>
            </p:extLst>
          </p:nvPr>
        </p:nvGraphicFramePr>
        <p:xfrm>
          <a:off x="560512" y="1700808"/>
          <a:ext cx="864096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900100">
                <a:tc>
                  <a:txBody>
                    <a:bodyPr/>
                    <a:lstStyle/>
                    <a:p>
                      <a:r>
                        <a:rPr lang="en-US" sz="2800" b="1" kern="1200" dirty="0" smtClean="0">
                          <a:solidFill>
                            <a:srgbClr val="339966"/>
                          </a:solidFill>
                          <a:latin typeface="Arial "/>
                          <a:ea typeface="+mn-ea"/>
                          <a:cs typeface="+mn-cs"/>
                        </a:rPr>
                        <a:t>Naturel Increase</a:t>
                      </a:r>
                      <a:r>
                        <a:rPr lang="en-US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  <a:ea typeface="+mn-ea"/>
                          <a:cs typeface="+mn-cs"/>
                        </a:rPr>
                        <a:t>: The percentage growth of a population in a year, computed as the crude birth rate minus the crude death rate. </a:t>
                      </a:r>
                    </a:p>
                    <a:p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kern="1200" dirty="0" smtClean="0">
                          <a:solidFill>
                            <a:srgbClr val="339966"/>
                          </a:solidFill>
                          <a:latin typeface="Arial "/>
                          <a:ea typeface="+mn-ea"/>
                          <a:cs typeface="+mn-cs"/>
                        </a:rPr>
                        <a:t>النمو الطبيعي </a:t>
                      </a:r>
                      <a:r>
                        <a:rPr lang="ar-TN" sz="2800" b="1" kern="12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  <a:ea typeface="+mn-ea"/>
                          <a:cs typeface="+mn-cs"/>
                        </a:rPr>
                        <a:t>: النسبة المئوية لنمو عدد السكان في السنة، و يحسب بنسبة الولادات ناقص نسبة الوفيات. </a:t>
                      </a:r>
                      <a:r>
                        <a:rPr lang="ar-TN" sz="2800" dirty="0" smtClean="0"/>
                        <a:t>الخام.</a:t>
                      </a:r>
                      <a:endParaRPr lang="fr-F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610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1028" descr="05_14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1467597"/>
            <a:ext cx="9118600" cy="535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030"/>
          <p:cNvSpPr txBox="1">
            <a:spLocks noChangeArrowheads="1"/>
          </p:cNvSpPr>
          <p:nvPr/>
        </p:nvSpPr>
        <p:spPr bwMode="auto">
          <a:xfrm>
            <a:off x="3872880" y="882821"/>
            <a:ext cx="57912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chemeClr val="accent6">
                    <a:lumMod val="25000"/>
                  </a:schemeClr>
                </a:solidFill>
                <a:latin typeface="Tahoma" pitchFamily="34" charset="0"/>
              </a:rPr>
              <a:t>Total Fertility </a:t>
            </a:r>
            <a:r>
              <a:rPr lang="en-US" sz="2800" b="1" dirty="0" smtClean="0">
                <a:solidFill>
                  <a:schemeClr val="accent6">
                    <a:lumMod val="25000"/>
                  </a:schemeClr>
                </a:solidFill>
                <a:latin typeface="Tahoma" pitchFamily="34" charset="0"/>
              </a:rPr>
              <a:t>Rate</a:t>
            </a:r>
            <a:endParaRPr lang="ar-TN" sz="2800" b="1" dirty="0" smtClean="0">
              <a:solidFill>
                <a:schemeClr val="accent6">
                  <a:lumMod val="25000"/>
                </a:schemeClr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ar-TN" sz="2800" b="1" dirty="0" smtClean="0">
                <a:solidFill>
                  <a:schemeClr val="accent6">
                    <a:lumMod val="25000"/>
                  </a:schemeClr>
                </a:solidFill>
                <a:latin typeface="Tahoma" pitchFamily="34" charset="0"/>
              </a:rPr>
              <a:t>معدل الخصوبة الاجمالي</a:t>
            </a:r>
            <a:endParaRPr lang="en-US" sz="2800" b="1" dirty="0">
              <a:solidFill>
                <a:schemeClr val="accent6">
                  <a:lumMod val="25000"/>
                </a:schemeClr>
              </a:solidFill>
              <a:latin typeface="Tahoma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389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494476"/>
              </p:ext>
            </p:extLst>
          </p:nvPr>
        </p:nvGraphicFramePr>
        <p:xfrm>
          <a:off x="488504" y="1916832"/>
          <a:ext cx="905745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6070"/>
                <a:gridCol w="4331386"/>
              </a:tblGrid>
              <a:tr h="16252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Total Fertility Rate</a:t>
                      </a:r>
                      <a:r>
                        <a:rPr kumimoji="0" lang="fr-FR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  <a:r>
                        <a:rPr kumimoji="0" lang="en-US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the average number of children a women will have in her </a:t>
                      </a:r>
                      <a:r>
                        <a:rPr kumimoji="0" lang="en-US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childbearing </a:t>
                      </a:r>
                      <a:r>
                        <a:rPr kumimoji="0" lang="en-US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years. </a:t>
                      </a:r>
                      <a:endParaRPr lang="fr-FR" sz="20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b="1" dirty="0" smtClean="0">
                          <a:solidFill>
                            <a:srgbClr val="339966"/>
                          </a:solidFill>
                        </a:rPr>
                        <a:t>معدل الخصوبة الاجمالي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: متوسط عدد الأطفال للمرأة في </a:t>
                      </a:r>
                      <a:r>
                        <a:rPr lang="ar-TN" sz="2800" b="1" dirty="0" smtClean="0">
                          <a:solidFill>
                            <a:srgbClr val="339966"/>
                          </a:solidFill>
                        </a:rPr>
                        <a:t>سن الإنجاب</a:t>
                      </a:r>
                      <a:r>
                        <a:rPr lang="ar-TN" sz="28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. </a:t>
                      </a:r>
                      <a:endParaRPr lang="fr-FR" sz="2800" b="1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23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5" name="Picture 3" descr="05_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4538"/>
            <a:ext cx="9144000" cy="484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2438" y="1047649"/>
            <a:ext cx="37417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b="1" dirty="0">
                <a:solidFill>
                  <a:schemeClr val="accent6">
                    <a:lumMod val="25000"/>
                  </a:schemeClr>
                </a:solidFill>
              </a:rPr>
              <a:t>Infant </a:t>
            </a:r>
            <a:r>
              <a:rPr lang="fr-FR" sz="2800" b="1" dirty="0" err="1">
                <a:solidFill>
                  <a:schemeClr val="accent6">
                    <a:lumMod val="25000"/>
                  </a:schemeClr>
                </a:solidFill>
              </a:rPr>
              <a:t>Mortality</a:t>
            </a:r>
            <a:r>
              <a:rPr lang="fr-FR" sz="2800" b="1" dirty="0">
                <a:solidFill>
                  <a:schemeClr val="accent6">
                    <a:lumMod val="25000"/>
                  </a:schemeClr>
                </a:solidFill>
              </a:rPr>
              <a:t> Rate </a:t>
            </a:r>
            <a:endParaRPr lang="ar-TN" sz="2800" b="1" dirty="0" smtClean="0">
              <a:solidFill>
                <a:schemeClr val="accent6">
                  <a:lumMod val="25000"/>
                </a:schemeClr>
              </a:solidFill>
            </a:endParaRPr>
          </a:p>
          <a:p>
            <a:pPr algn="ctr"/>
            <a:r>
              <a:rPr lang="ar-TN" sz="2800" b="1" dirty="0">
                <a:solidFill>
                  <a:schemeClr val="accent6">
                    <a:lumMod val="25000"/>
                  </a:schemeClr>
                </a:solidFill>
              </a:rPr>
              <a:t>معدل وفيات الرضع</a:t>
            </a:r>
            <a:endParaRPr lang="fr-FR" sz="2800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727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266419"/>
              </p:ext>
            </p:extLst>
          </p:nvPr>
        </p:nvGraphicFramePr>
        <p:xfrm>
          <a:off x="402904" y="1844824"/>
          <a:ext cx="885698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492"/>
                <a:gridCol w="4428492"/>
              </a:tblGrid>
              <a:tr h="2201334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339966"/>
                          </a:solidFill>
                          <a:latin typeface="Arial "/>
                        </a:rPr>
                        <a:t>Infant Mortality Rate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</a:rPr>
                        <a:t>:</a:t>
                      </a:r>
                      <a:r>
                        <a:rPr lang="en-US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 "/>
                        </a:rPr>
                        <a:t> the number of deaths of children under the age of one year per thousand live births.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rgbClr val="339966"/>
                          </a:solidFill>
                        </a:rPr>
                        <a:t>معدل وفيات الرضع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: عدد وفيات الأطفال</a:t>
                      </a:r>
                      <a:r>
                        <a:rPr lang="fr-FR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 </a:t>
                      </a:r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</a:rPr>
                        <a:t>الذين تقل أعمارهم عن سنة لكل ألف مولود حي. </a:t>
                      </a:r>
                      <a:endParaRPr lang="fr-FR" sz="2800" dirty="0">
                        <a:solidFill>
                          <a:schemeClr val="accent6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7796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64170"/>
            <a:ext cx="9144000" cy="564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791981" y="679070"/>
            <a:ext cx="4616714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chemeClr val="accent6">
                    <a:lumMod val="25000"/>
                  </a:schemeClr>
                </a:solidFill>
                <a:latin typeface="Tahoma" pitchFamily="34" charset="0"/>
              </a:rPr>
              <a:t>Life </a:t>
            </a:r>
            <a:r>
              <a:rPr lang="en-US" sz="2800" b="1" dirty="0" smtClean="0">
                <a:solidFill>
                  <a:schemeClr val="accent6">
                    <a:lumMod val="25000"/>
                  </a:schemeClr>
                </a:solidFill>
                <a:latin typeface="Tahoma" pitchFamily="34" charset="0"/>
              </a:rPr>
              <a:t>Expectancy</a:t>
            </a:r>
            <a:endParaRPr lang="ar-TN" sz="2800" b="1" dirty="0" smtClean="0">
              <a:solidFill>
                <a:schemeClr val="accent6">
                  <a:lumMod val="25000"/>
                </a:schemeClr>
              </a:solidFill>
              <a:latin typeface="Tahom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ar-TN" sz="2800" b="1" dirty="0" smtClean="0">
                <a:solidFill>
                  <a:schemeClr val="accent6">
                    <a:lumMod val="25000"/>
                  </a:schemeClr>
                </a:solidFill>
                <a:latin typeface="Tahoma" pitchFamily="34" charset="0"/>
              </a:rPr>
              <a:t>أمل الحياة عند الولادة</a:t>
            </a:r>
            <a:endParaRPr lang="en-US" sz="2800" b="1" dirty="0">
              <a:solidFill>
                <a:schemeClr val="accent6">
                  <a:lumMod val="25000"/>
                </a:schemeClr>
              </a:solidFill>
              <a:latin typeface="Tahoma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7715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6" name="Picture 4" descr="populationPyram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614" y="1700808"/>
            <a:ext cx="6698558" cy="466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28664" y="886476"/>
            <a:ext cx="5943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</a:rPr>
              <a:t>Population Pyramid</a:t>
            </a:r>
            <a:endParaRPr kumimoji="0" lang="ar-TN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T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</a:rPr>
              <a:t>هرم السكان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082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462845" y="836712"/>
            <a:ext cx="8915400" cy="94096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3A79C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ar-SA" sz="3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Immigration</a:t>
            </a:r>
            <a:endParaRPr lang="ar-TN" sz="32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  <a:p>
            <a:pPr algn="ctr"/>
            <a:r>
              <a:rPr lang="ar-TN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Traditional Arabic" panose="02020603050405020304" pitchFamily="18" charset="-78"/>
              </a:rPr>
              <a:t>الهجرة</a:t>
            </a:r>
            <a:endParaRPr lang="ar-SA" sz="32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646250"/>
              </p:ext>
            </p:extLst>
          </p:nvPr>
        </p:nvGraphicFramePr>
        <p:xfrm>
          <a:off x="750877" y="2060848"/>
          <a:ext cx="8627368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3684"/>
                <a:gridCol w="4313684"/>
              </a:tblGrid>
              <a:tr h="1337238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Immigration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 the migration of people from one place to another. The population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migrate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in search of work or as a result of the expulsion of space.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الهجرة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هي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انتقال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JO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السكان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من مكان إلى أخر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r>
                        <a:rPr kumimoji="0" 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وقد 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يهاجر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(ينتقل</a:t>
                      </a:r>
                      <a:r>
                        <a:rPr kumimoji="0" lang="ar-TN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)</a:t>
                      </a:r>
                      <a:r>
                        <a:rPr kumimoji="0" lang="ar-SA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السكان بحثًا عن عمل أو نتيجة للطرد المكاني.</a:t>
                      </a:r>
                      <a:endParaRPr kumimoji="0" 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r" rtl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978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69244"/>
              </p:ext>
            </p:extLst>
          </p:nvPr>
        </p:nvGraphicFramePr>
        <p:xfrm>
          <a:off x="344488" y="908720"/>
          <a:ext cx="9289032" cy="5219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4516"/>
                <a:gridCol w="4644516"/>
              </a:tblGrid>
              <a:tr h="1263191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reason for natural growth of population is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rates of birth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8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سبب النمو الطبيعي للسكان هو</a:t>
                      </a:r>
                    </a:p>
                    <a:p>
                      <a:pPr algn="r" rtl="1"/>
                      <a:r>
                        <a:rPr lang="ar-TN" sz="2800" dirty="0" smtClean="0">
                          <a:solidFill>
                            <a:srgbClr val="339966"/>
                          </a:solidFill>
                          <a:cs typeface="+mn-cs"/>
                        </a:rPr>
                        <a:t>معدلات الولادة</a:t>
                      </a:r>
                      <a:r>
                        <a:rPr lang="ar-TN" sz="2800" dirty="0" smtClean="0">
                          <a:solidFill>
                            <a:srgbClr val="00B050"/>
                          </a:solidFill>
                          <a:cs typeface="+mn-cs"/>
                        </a:rPr>
                        <a:t>.</a:t>
                      </a:r>
                      <a:endParaRPr lang="fr-FR" sz="2800" dirty="0">
                        <a:solidFill>
                          <a:srgbClr val="00B050"/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5618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The human geography aims to understand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population characteristics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endParaRPr kumimoji="0" lang="fr-FR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TN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تهدف الجغرافيا البشرية إلى فهم </a:t>
                      </a:r>
                      <a:r>
                        <a:rPr kumimoji="0" lang="ar-TN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خصائص السكان</a:t>
                      </a:r>
                      <a:r>
                        <a:rPr kumimoji="0" lang="ar-TN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. </a:t>
                      </a:r>
                      <a:endParaRPr kumimoji="0" lang="fr-FR" sz="2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9177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Demography</a:t>
                      </a:r>
                      <a:r>
                        <a:rPr kumimoji="0" lang="ar-TN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is interested in the changes in 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population size and composition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TN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يهتم علم الديمغرافيا بتغيرات </a:t>
                      </a:r>
                      <a:r>
                        <a:rPr kumimoji="0" lang="ar-TN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عدد </a:t>
                      </a:r>
                      <a:r>
                        <a:rPr kumimoji="0" lang="ar-TN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(حجم) وتركيبة </a:t>
                      </a:r>
                      <a:r>
                        <a:rPr kumimoji="0" lang="ar-TN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9966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السكان</a:t>
                      </a:r>
                      <a:r>
                        <a:rPr kumimoji="0" lang="ar-TN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. </a:t>
                      </a:r>
                      <a:endParaRPr kumimoji="0" lang="fr-FR" sz="2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6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8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236048"/>
              </p:ext>
            </p:extLst>
          </p:nvPr>
        </p:nvGraphicFramePr>
        <p:xfrm>
          <a:off x="416496" y="1988840"/>
          <a:ext cx="8843392" cy="3623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860"/>
                <a:gridCol w="2174844"/>
                <a:gridCol w="2174844"/>
                <a:gridCol w="2174844"/>
              </a:tblGrid>
              <a:tr h="1337238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lang="fr-FR" sz="2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lang="fr-FR" sz="2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JO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lang="ar-TN" sz="2400" b="1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lang="fr-FR" sz="2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7238">
                <a:tc>
                  <a:txBody>
                    <a:bodyPr/>
                    <a:lstStyle/>
                    <a:p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Demography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study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the </a:t>
                      </a:r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changing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numbers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of </a:t>
                      </a:r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births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fr-FR" sz="2400" b="1" dirty="0" err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deaths</a:t>
                      </a:r>
                      <a:r>
                        <a:rPr lang="fr-FR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etc.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العلم الذي يدرس الجانب الكمي للسكان، الدراسة الإحصائية من حيث المواليد والوفيات والصحة.  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الديمغرافيا</a:t>
                      </a:r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  <p:sp>
        <p:nvSpPr>
          <p:cNvPr id="6" name="Espace réservé du contenu 1"/>
          <p:cNvSpPr>
            <a:spLocks noGrp="1"/>
          </p:cNvSpPr>
          <p:nvPr>
            <p:ph idx="1"/>
          </p:nvPr>
        </p:nvSpPr>
        <p:spPr>
          <a:xfrm>
            <a:off x="365448" y="1021792"/>
            <a:ext cx="8915400" cy="751023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Goals:  On completion of the course, the student should be able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translate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the following </a:t>
            </a:r>
            <a:r>
              <a:rPr lang="fr-FR" sz="20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terms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from English into Arabic</a:t>
            </a:r>
            <a:endParaRPr lang="fr-FR" sz="2000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algn="ctr"/>
            <a:endParaRPr lang="en-US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93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952885"/>
              </p:ext>
            </p:extLst>
          </p:nvPr>
        </p:nvGraphicFramePr>
        <p:xfrm>
          <a:off x="128466" y="1340768"/>
          <a:ext cx="9577063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2"/>
                <a:gridCol w="2664296"/>
                <a:gridCol w="2520280"/>
                <a:gridCol w="2016225"/>
              </a:tblGrid>
              <a:tr h="13602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Term in English</a:t>
                      </a:r>
                      <a:endParaRPr kumimoji="0" lang="fr-FR" sz="2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meaning of the term in English</a:t>
                      </a:r>
                      <a:endParaRPr kumimoji="0" lang="fr-FR" sz="2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TN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معنى المصطلح بالعربية</a:t>
                      </a:r>
                      <a:endParaRPr kumimoji="0" lang="fr-F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r"/>
                      <a:endParaRPr lang="fr-FR" sz="24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JO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المصطلح بالعربي</a:t>
                      </a:r>
                      <a:r>
                        <a:rPr kumimoji="0" lang="ar-TN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ة</a:t>
                      </a:r>
                      <a:endParaRPr kumimoji="0" lang="fr-F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E8B7B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r"/>
                      <a:endParaRPr lang="ar-TN" sz="24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441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Aging</a:t>
                      </a:r>
                      <a:r>
                        <a:rPr kumimoji="0" lang="fr-FR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the population </a:t>
                      </a:r>
                      <a:endParaRPr kumimoji="0" lang="fr-FR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8B7B7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Is a phenomenon that occurs when the median age of a country rises due to rising life expectancy and/or declining birth rates.</a:t>
                      </a:r>
                      <a:endParaRPr kumimoji="0" lang="fr-FR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8B7B7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2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هي ظاهرة تحدث عندما يرتفع متوسط العمر لبلد بسبب ارتفاع أمل الحياة عند الولادة و / أو انخفاض معدل الولادات. </a:t>
                      </a:r>
                      <a:endParaRPr lang="fr-FR" sz="2200" b="1" dirty="0">
                        <a:solidFill>
                          <a:schemeClr val="accent6">
                            <a:lumMod val="25000"/>
                          </a:schemeClr>
                        </a:solidFill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2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cs typeface="+mn-cs"/>
                        </a:rPr>
                        <a:t>تهرم ديمغرافي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344488" y="275940"/>
            <a:ext cx="8915400" cy="776796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/>
              <a:t>نصوص جغرافية باللغة </a:t>
            </a:r>
            <a:r>
              <a:rPr lang="ar-SA" sz="2000" dirty="0" smtClean="0"/>
              <a:t>الانجليزية</a:t>
            </a:r>
            <a:r>
              <a:rPr lang="ar-TN" sz="2000" dirty="0" smtClean="0"/>
              <a:t>                                                           </a:t>
            </a:r>
            <a:r>
              <a:rPr lang="ar-SA" sz="2000" dirty="0" smtClean="0"/>
              <a:t>المحاضرة </a:t>
            </a:r>
            <a:r>
              <a:rPr lang="ar-TN" sz="2000" dirty="0" smtClean="0"/>
              <a:t>السابعة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77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D98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8EC88328-42C1-414D-8FE8-C67053200C72}" vid="{5416BC9F-2187-4C3D-91E8-2091126874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Arts-template-final</Template>
  <TotalTime>1113</TotalTime>
  <Words>1231</Words>
  <Application>Microsoft Office PowerPoint</Application>
  <PresentationFormat>Format A4 (210 x 297 mm)</PresentationFormat>
  <Paragraphs>227</Paragraphs>
  <Slides>27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Office Theme</vt:lpstr>
      <vt:lpstr>Présentation PowerPoint</vt:lpstr>
      <vt:lpstr> المحاضرة  7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SYFACTE</cp:lastModifiedBy>
  <cp:revision>103</cp:revision>
  <dcterms:created xsi:type="dcterms:W3CDTF">2014-09-11T06:30:06Z</dcterms:created>
  <dcterms:modified xsi:type="dcterms:W3CDTF">2015-03-01T12:29:55Z</dcterms:modified>
</cp:coreProperties>
</file>