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92" r:id="rId3"/>
    <p:sldId id="325" r:id="rId4"/>
    <p:sldId id="344" r:id="rId5"/>
    <p:sldId id="345" r:id="rId6"/>
    <p:sldId id="346" r:id="rId7"/>
    <p:sldId id="347" r:id="rId8"/>
    <p:sldId id="348" r:id="rId9"/>
    <p:sldId id="343" r:id="rId10"/>
    <p:sldId id="326" r:id="rId11"/>
    <p:sldId id="328" r:id="rId12"/>
    <p:sldId id="329" r:id="rId13"/>
    <p:sldId id="308" r:id="rId14"/>
    <p:sldId id="337" r:id="rId15"/>
    <p:sldId id="338" r:id="rId16"/>
    <p:sldId id="339" r:id="rId17"/>
    <p:sldId id="340" r:id="rId18"/>
    <p:sldId id="341" r:id="rId19"/>
    <p:sldId id="342" r:id="rId20"/>
    <p:sldId id="330" r:id="rId21"/>
    <p:sldId id="332" r:id="rId22"/>
    <p:sldId id="331" r:id="rId23"/>
    <p:sldId id="333"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D98061"/>
    <a:srgbClr val="8E6334"/>
    <a:srgbClr val="ECA02F"/>
    <a:srgbClr val="313B4A"/>
    <a:srgbClr val="43A79C"/>
    <a:srgbClr val="EDBD1F"/>
    <a:srgbClr val="F04316"/>
    <a:srgbClr val="81AA52"/>
    <a:srgbClr val="0E47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116" d="100"/>
          <a:sy n="116" d="100"/>
        </p:scale>
        <p:origin x="1110" y="108"/>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3/8/2015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a:solidFill>
                  <a:srgbClr val="313B4A"/>
                </a:solidFill>
                <a:latin typeface="Calibri" pitchFamily="34" charset="0"/>
                <a:cs typeface="Times New Roman" pitchFamily="18" charset="0"/>
              </a:rPr>
              <a:t>نصوص جغرافية باللغة </a:t>
            </a:r>
            <a:r>
              <a:rPr lang="ar-SA" sz="2800" b="1" dirty="0" smtClean="0">
                <a:solidFill>
                  <a:srgbClr val="313B4A"/>
                </a:solidFill>
                <a:latin typeface="Calibri" pitchFamily="34" charset="0"/>
                <a:cs typeface="Times New Roman" pitchFamily="18" charset="0"/>
              </a:rPr>
              <a:t>الانجليزية</a:t>
            </a:r>
            <a:r>
              <a:rPr lang="ar-TN" sz="2800" b="1" dirty="0" smtClean="0">
                <a:solidFill>
                  <a:srgbClr val="313B4A"/>
                </a:solidFill>
                <a:latin typeface="Calibri" pitchFamily="34" charset="0"/>
                <a:cs typeface="Times New Roman" pitchFamily="18" charset="0"/>
              </a:rPr>
              <a:t> (2)</a:t>
            </a:r>
            <a:endParaRPr lang="ar-SA" sz="2800" b="1" dirty="0">
              <a:solidFill>
                <a:srgbClr val="313B4A"/>
              </a:solidFill>
              <a:latin typeface="Calibri" pitchFamily="34" charset="0"/>
              <a:cs typeface="Times New Roman" pitchFamily="18" charset="0"/>
            </a:endParaRPr>
          </a:p>
          <a:p>
            <a:pPr algn="ctr" rtl="0"/>
            <a:r>
              <a:rPr lang="en-US" sz="2800" b="1" dirty="0">
                <a:solidFill>
                  <a:srgbClr val="313B4A"/>
                </a:solidFill>
                <a:latin typeface="Calibri" pitchFamily="34" charset="0"/>
                <a:cs typeface="Times New Roman" pitchFamily="18" charset="0"/>
              </a:rPr>
              <a:t>Geographic Texts- in English (2)</a:t>
            </a:r>
          </a:p>
          <a:p>
            <a:pPr algn="ctr"/>
            <a:r>
              <a:rPr lang="ar-TN" sz="3700" b="1" dirty="0">
                <a:solidFill>
                  <a:srgbClr val="43A79C"/>
                </a:solidFill>
                <a:latin typeface="AYM Wadiy S_U normal."/>
                <a:cs typeface="Times New Roman" pitchFamily="18" charset="0"/>
              </a:rPr>
              <a:t>أ</a:t>
            </a:r>
            <a:r>
              <a:rPr lang="ar-SA" sz="3700" b="1" dirty="0" err="1" smtClean="0">
                <a:solidFill>
                  <a:srgbClr val="43A79C"/>
                </a:solidFill>
                <a:latin typeface="AYM Wadiy S_U normal."/>
                <a:cs typeface="Times New Roman" pitchFamily="18" charset="0"/>
              </a:rPr>
              <a:t>ستاذ</a:t>
            </a:r>
            <a:r>
              <a:rPr lang="ar-SA" sz="3700" b="1" dirty="0" smtClean="0">
                <a:solidFill>
                  <a:srgbClr val="43A79C"/>
                </a:solidFill>
                <a:latin typeface="AYM Wadiy S_U normal."/>
                <a:cs typeface="Times New Roman" pitchFamily="18" charset="0"/>
              </a:rPr>
              <a:t> </a:t>
            </a:r>
            <a:r>
              <a:rPr lang="ar-SA" sz="3700" b="1" dirty="0">
                <a:solidFill>
                  <a:srgbClr val="43A79C"/>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a:t>
            </a:r>
            <a:r>
              <a:rPr lang="ar-TN" sz="2800" b="1" dirty="0">
                <a:solidFill>
                  <a:srgbClr val="313B4A"/>
                </a:solidFill>
                <a:latin typeface="Calibri" pitchFamily="34" charset="0"/>
                <a:cs typeface="Times New Roman" pitchFamily="18" charset="0"/>
              </a:rPr>
              <a:t> </a:t>
            </a:r>
            <a:r>
              <a:rPr lang="ar-TN" sz="2800" b="1" dirty="0" smtClean="0">
                <a:solidFill>
                  <a:srgbClr val="313B4A"/>
                </a:solidFill>
                <a:latin typeface="Calibri" pitchFamily="34" charset="0"/>
                <a:cs typeface="Times New Roman" pitchFamily="18" charset="0"/>
              </a:rPr>
              <a:t>وليد الهادي محمد</a:t>
            </a:r>
            <a:r>
              <a:rPr lang="ar-SA" sz="2800" b="1" dirty="0" smtClean="0">
                <a:solidFill>
                  <a:srgbClr val="313B4A"/>
                </a:solidFill>
                <a:latin typeface="Calibri" pitchFamily="34" charset="0"/>
                <a:cs typeface="Times New Roman" pitchFamily="18" charset="0"/>
              </a:rPr>
              <a:t> </a:t>
            </a:r>
            <a:r>
              <a:rPr lang="ar-TN" sz="2800" b="1" dirty="0" smtClean="0">
                <a:solidFill>
                  <a:srgbClr val="313B4A"/>
                </a:solidFill>
                <a:latin typeface="Calibri" pitchFamily="34" charset="0"/>
                <a:cs typeface="Times New Roman" pitchFamily="18" charset="0"/>
              </a:rPr>
              <a:t>شواري</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TN"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المحاضرة</a:t>
            </a:r>
            <a:r>
              <a:rPr lang="ar-TN" b="1" dirty="0" smtClean="0">
                <a:effectLst>
                  <a:outerShdw blurRad="38100" dist="38100" dir="2700000" algn="tl">
                    <a:srgbClr val="000000">
                      <a:alpha val="43137"/>
                    </a:srgbClr>
                  </a:outerShdw>
                </a:effectLst>
                <a:cs typeface="Arial" pitchFamily="34" charset="0"/>
              </a:rPr>
              <a:t>  8</a:t>
            </a:r>
            <a:r>
              <a:rPr lang="fr-FR" b="1" dirty="0" smtClean="0">
                <a:effectLst>
                  <a:outerShdw blurRad="38100" dist="38100" dir="2700000" algn="tl">
                    <a:srgbClr val="000000">
                      <a:alpha val="43137"/>
                    </a:srgbClr>
                  </a:outerShdw>
                </a:effectLst>
                <a:cs typeface="Arial" pitchFamily="34" charset="0"/>
              </a:rPr>
              <a:t> </a:t>
            </a:r>
            <a:r>
              <a:rPr lang="ar-TN" b="1" dirty="0" smtClean="0">
                <a:effectLst>
                  <a:outerShdw blurRad="38100" dist="38100" dir="2700000" algn="tl">
                    <a:srgbClr val="000000">
                      <a:alpha val="43137"/>
                    </a:srgbClr>
                  </a:outerShdw>
                </a:effectLst>
                <a:cs typeface="Arial" pitchFamily="34" charset="0"/>
              </a:rPr>
              <a:t> </a:t>
            </a:r>
            <a:r>
              <a:rPr lang="fr-FR" b="1" dirty="0" smtClean="0">
                <a:effectLst>
                  <a:outerShdw blurRad="38100" dist="38100" dir="2700000" algn="tl">
                    <a:srgbClr val="000000">
                      <a:alpha val="43137"/>
                    </a:srgbClr>
                  </a:outerShdw>
                </a:effectLst>
                <a:cs typeface="Arial" pitchFamily="34" charset="0"/>
              </a:rPr>
              <a:t>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TN"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الجغرافيا </a:t>
            </a:r>
            <a:r>
              <a:rPr lang="ar-TN"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الحضرية</a:t>
            </a:r>
          </a:p>
          <a:p>
            <a:pPr rtl="1" eaLnBrk="1" fontAlgn="auto" hangingPunct="1">
              <a:spcBef>
                <a:spcPct val="0"/>
              </a:spcBef>
              <a:spcAft>
                <a:spcPts val="0"/>
              </a:spcAft>
              <a:defRPr/>
            </a:pPr>
            <a:r>
              <a:rPr lang="fr-FR" sz="4000" b="1" spc="50" dirty="0" err="1">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Urban</a:t>
            </a:r>
            <a:r>
              <a:rPr lang="fr-FR"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a:t>
            </a:r>
            <a:r>
              <a:rPr lang="fr-FR" sz="4000" b="1" spc="50" dirty="0" err="1">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geography</a:t>
            </a:r>
            <a:r>
              <a:rPr lang="fr-FR"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a:t>
            </a:r>
            <a:endParaRPr lang="ar-TN"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endParaRPr lang="ar-TN"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4" name="Rectangle 3"/>
          <p:cNvSpPr/>
          <p:nvPr/>
        </p:nvSpPr>
        <p:spPr>
          <a:xfrm>
            <a:off x="2896995" y="980728"/>
            <a:ext cx="4717958" cy="1169551"/>
          </a:xfrm>
          <a:prstGeom prst="rect">
            <a:avLst/>
          </a:prstGeom>
        </p:spPr>
        <p:txBody>
          <a:bodyPr wrap="none">
            <a:spAutoFit/>
          </a:bodyPr>
          <a:lstStyle/>
          <a:p>
            <a:pPr lvl="0" algn="ctr" rtl="0" eaLnBrk="0" hangingPunct="0">
              <a:spcBef>
                <a:spcPct val="50000"/>
              </a:spcBef>
            </a:pPr>
            <a:r>
              <a:rPr lang="en-US" sz="2800" b="1" dirty="0">
                <a:solidFill>
                  <a:schemeClr val="accent6">
                    <a:lumMod val="50000"/>
                  </a:schemeClr>
                </a:solidFill>
              </a:rPr>
              <a:t>What is urban geography</a:t>
            </a:r>
            <a:r>
              <a:rPr lang="en-US" sz="2800" b="1" dirty="0" smtClean="0">
                <a:solidFill>
                  <a:schemeClr val="accent6">
                    <a:lumMod val="50000"/>
                  </a:schemeClr>
                </a:solidFill>
              </a:rPr>
              <a:t>?</a:t>
            </a:r>
          </a:p>
          <a:p>
            <a:pPr lvl="0" algn="ctr" rtl="0" eaLnBrk="0" hangingPunct="0">
              <a:spcBef>
                <a:spcPct val="50000"/>
              </a:spcBef>
            </a:pPr>
            <a:r>
              <a:rPr lang="ar-TN" sz="2800" b="1" dirty="0" smtClean="0">
                <a:solidFill>
                  <a:schemeClr val="accent6">
                    <a:lumMod val="50000"/>
                  </a:schemeClr>
                </a:solidFill>
              </a:rPr>
              <a:t>ما هي الجغرافيا الحضرية؟</a:t>
            </a:r>
            <a:r>
              <a:rPr lang="en-US" sz="2800" b="1" dirty="0" smtClean="0">
                <a:solidFill>
                  <a:schemeClr val="accent6">
                    <a:lumMod val="50000"/>
                  </a:schemeClr>
                </a:solidFill>
              </a:rPr>
              <a:t> </a:t>
            </a:r>
            <a:endParaRPr lang="en-US" sz="2800" dirty="0">
              <a:solidFill>
                <a:schemeClr val="accent6">
                  <a:lumMod val="50000"/>
                </a:schemeClr>
              </a:solidFill>
            </a:endParaRPr>
          </a:p>
        </p:txBody>
      </p:sp>
      <p:graphicFrame>
        <p:nvGraphicFramePr>
          <p:cNvPr id="5" name="Tableau 4"/>
          <p:cNvGraphicFramePr>
            <a:graphicFrameLocks noGrp="1"/>
          </p:cNvGraphicFramePr>
          <p:nvPr>
            <p:extLst>
              <p:ext uri="{D42A27DB-BD31-4B8C-83A1-F6EECF244321}">
                <p14:modId xmlns:p14="http://schemas.microsoft.com/office/powerpoint/2010/main" val="3129271011"/>
              </p:ext>
            </p:extLst>
          </p:nvPr>
        </p:nvGraphicFramePr>
        <p:xfrm>
          <a:off x="560512" y="2204864"/>
          <a:ext cx="8856984" cy="3200400"/>
        </p:xfrm>
        <a:graphic>
          <a:graphicData uri="http://schemas.openxmlformats.org/drawingml/2006/table">
            <a:tbl>
              <a:tblPr firstRow="1" bandRow="1">
                <a:tableStyleId>{5C22544A-7EE6-4342-B048-85BDC9FD1C3A}</a:tableStyleId>
              </a:tblPr>
              <a:tblGrid>
                <a:gridCol w="4428492"/>
                <a:gridCol w="4428492"/>
              </a:tblGrid>
              <a:tr h="1008112">
                <a:tc>
                  <a:txBody>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0" i="0" u="none" strike="noStrike" kern="1200" cap="none" spc="0" normalizeH="0" baseline="0" noProof="0" dirty="0" smtClean="0">
                          <a:ln>
                            <a:noFill/>
                          </a:ln>
                          <a:solidFill>
                            <a:schemeClr val="accent6">
                              <a:lumMod val="25000"/>
                            </a:schemeClr>
                          </a:solidFill>
                          <a:effectLst/>
                          <a:uLnTx/>
                          <a:uFillTx/>
                          <a:latin typeface="Times New Roman" pitchFamily="18" charset="0"/>
                          <a:ea typeface="+mn-ea"/>
                          <a:cs typeface="+mn-cs"/>
                        </a:rPr>
                        <a:t>- </a:t>
                      </a:r>
                      <a:r>
                        <a:rPr lang="en-US" sz="2400" b="1" kern="1200" noProof="0" dirty="0" smtClean="0">
                          <a:solidFill>
                            <a:schemeClr val="accent6">
                              <a:lumMod val="25000"/>
                            </a:schemeClr>
                          </a:solidFill>
                          <a:latin typeface="Arial" pitchFamily="34" charset="0"/>
                          <a:ea typeface="+mn-ea"/>
                          <a:cs typeface="Arial" pitchFamily="34" charset="0"/>
                        </a:rPr>
                        <a:t>Study of how cities function, their </a:t>
                      </a:r>
                      <a:r>
                        <a:rPr lang="en-US" sz="2400" b="1" kern="1200" noProof="0" dirty="0" smtClean="0">
                          <a:solidFill>
                            <a:srgbClr val="339966"/>
                          </a:solidFill>
                          <a:latin typeface="Arial" pitchFamily="34" charset="0"/>
                          <a:ea typeface="+mn-ea"/>
                          <a:cs typeface="Arial" pitchFamily="34" charset="0"/>
                        </a:rPr>
                        <a:t>internal </a:t>
                      </a:r>
                      <a:r>
                        <a:rPr lang="en-US" sz="2400" b="1" kern="1200" noProof="0" dirty="0" smtClean="0">
                          <a:solidFill>
                            <a:schemeClr val="accent6">
                              <a:lumMod val="25000"/>
                            </a:schemeClr>
                          </a:solidFill>
                          <a:latin typeface="Arial" pitchFamily="34" charset="0"/>
                          <a:ea typeface="+mn-ea"/>
                          <a:cs typeface="Arial" pitchFamily="34" charset="0"/>
                        </a:rPr>
                        <a:t>systems and structure, and the </a:t>
                      </a:r>
                      <a:r>
                        <a:rPr lang="en-US" sz="2400" b="1" kern="1200" noProof="0" dirty="0" smtClean="0">
                          <a:solidFill>
                            <a:srgbClr val="339966"/>
                          </a:solidFill>
                          <a:latin typeface="Arial" pitchFamily="34" charset="0"/>
                          <a:ea typeface="+mn-ea"/>
                          <a:cs typeface="Arial" pitchFamily="34" charset="0"/>
                        </a:rPr>
                        <a:t>external</a:t>
                      </a:r>
                      <a:r>
                        <a:rPr lang="en-US" sz="2400" b="1" kern="1200" noProof="0" dirty="0" smtClean="0">
                          <a:solidFill>
                            <a:schemeClr val="accent6">
                              <a:lumMod val="25000"/>
                            </a:schemeClr>
                          </a:solidFill>
                          <a:latin typeface="Arial" pitchFamily="34" charset="0"/>
                          <a:ea typeface="+mn-ea"/>
                          <a:cs typeface="Arial" pitchFamily="34" charset="0"/>
                        </a:rPr>
                        <a:t> influences on them..</a:t>
                      </a:r>
                      <a:r>
                        <a:rPr lang="ar-TN" sz="2400" b="1" kern="1200" noProof="0" dirty="0" smtClean="0">
                          <a:solidFill>
                            <a:schemeClr val="accent6">
                              <a:lumMod val="25000"/>
                            </a:schemeClr>
                          </a:solidFill>
                          <a:latin typeface="Arial" pitchFamily="34" charset="0"/>
                          <a:ea typeface="+mn-ea"/>
                          <a:cs typeface="Arial" pitchFamily="34" charset="0"/>
                        </a:rPr>
                        <a:t>.</a:t>
                      </a:r>
                      <a:endParaRPr lang="en-US" sz="2400" b="1" kern="1200" noProof="0" dirty="0" smtClean="0">
                        <a:solidFill>
                          <a:schemeClr val="accent6">
                            <a:lumMod val="25000"/>
                          </a:schemeClr>
                        </a:solidFill>
                        <a:latin typeface="Arial" pitchFamily="34" charset="0"/>
                        <a:ea typeface="+mn-ea"/>
                        <a:cs typeface="Arial"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lang="en-US" sz="2400" b="1" kern="1200" noProof="0" dirty="0" smtClean="0">
                          <a:solidFill>
                            <a:schemeClr val="accent6">
                              <a:lumMod val="25000"/>
                            </a:schemeClr>
                          </a:solidFill>
                          <a:latin typeface="Arial" pitchFamily="34" charset="0"/>
                          <a:ea typeface="+mn-ea"/>
                          <a:cs typeface="Arial" pitchFamily="34" charset="0"/>
                        </a:rPr>
                        <a:t>- Variation among cities: internal and external relationships.</a:t>
                      </a:r>
                      <a:endParaRPr lang="fr-FR" sz="2400" b="1" kern="1200" dirty="0">
                        <a:solidFill>
                          <a:schemeClr val="accent6">
                            <a:lumMod val="25000"/>
                          </a:schemeClr>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TN" dirty="0" smtClean="0">
                          <a:solidFill>
                            <a:schemeClr val="accent6">
                              <a:lumMod val="25000"/>
                            </a:schemeClr>
                          </a:solidFill>
                        </a:rPr>
                        <a:t>- </a:t>
                      </a:r>
                      <a:r>
                        <a:rPr lang="ar-TN" sz="2800" dirty="0" smtClean="0">
                          <a:solidFill>
                            <a:schemeClr val="accent6">
                              <a:lumMod val="25000"/>
                            </a:schemeClr>
                          </a:solidFill>
                        </a:rPr>
                        <a:t>دراسة كيفية اشتغال المدن وأنظمتها وهيكلتها</a:t>
                      </a:r>
                      <a:r>
                        <a:rPr kumimoji="0" lang="ar-TN" sz="2800" b="1" i="0" u="none" strike="noStrike" kern="1200" cap="none" spc="0" normalizeH="0" baseline="0" noProof="0" dirty="0" smtClean="0">
                          <a:ln>
                            <a:noFill/>
                          </a:ln>
                          <a:solidFill>
                            <a:srgbClr val="E8B7B7">
                              <a:lumMod val="25000"/>
                            </a:srgbClr>
                          </a:solidFill>
                          <a:effectLst/>
                          <a:uLnTx/>
                          <a:uFillTx/>
                          <a:latin typeface="+mn-lt"/>
                          <a:ea typeface="+mn-ea"/>
                          <a:cs typeface="+mn-cs"/>
                        </a:rPr>
                        <a:t> </a:t>
                      </a:r>
                      <a:r>
                        <a:rPr kumimoji="0" lang="ar-TN" sz="2800" b="1" i="0" u="none" strike="noStrike" kern="1200" cap="none" spc="0" normalizeH="0" baseline="0" noProof="0" dirty="0" smtClean="0">
                          <a:ln>
                            <a:noFill/>
                          </a:ln>
                          <a:solidFill>
                            <a:srgbClr val="339966"/>
                          </a:solidFill>
                          <a:effectLst/>
                          <a:uLnTx/>
                          <a:uFillTx/>
                          <a:latin typeface="+mn-lt"/>
                          <a:ea typeface="+mn-ea"/>
                          <a:cs typeface="+mn-cs"/>
                        </a:rPr>
                        <a:t>الداخلية</a:t>
                      </a:r>
                      <a:r>
                        <a:rPr lang="ar-TN" sz="2800" dirty="0" smtClean="0">
                          <a:solidFill>
                            <a:schemeClr val="accent6">
                              <a:lumMod val="25000"/>
                            </a:schemeClr>
                          </a:solidFill>
                        </a:rPr>
                        <a:t>، والتأثيرات </a:t>
                      </a:r>
                      <a:r>
                        <a:rPr lang="ar-TN" sz="2800" dirty="0" smtClean="0">
                          <a:solidFill>
                            <a:srgbClr val="339966"/>
                          </a:solidFill>
                        </a:rPr>
                        <a:t>الخارجية</a:t>
                      </a:r>
                      <a:r>
                        <a:rPr lang="ar-TN" sz="2800" dirty="0" smtClean="0">
                          <a:solidFill>
                            <a:schemeClr val="accent6">
                              <a:lumMod val="25000"/>
                            </a:schemeClr>
                          </a:solidFill>
                        </a:rPr>
                        <a:t> عليها...</a:t>
                      </a:r>
                    </a:p>
                    <a:p>
                      <a:pPr algn="r" rtl="1"/>
                      <a:endParaRPr lang="ar-TN" sz="2800" dirty="0" smtClean="0">
                        <a:solidFill>
                          <a:schemeClr val="accent6">
                            <a:lumMod val="25000"/>
                          </a:schemeClr>
                        </a:solidFill>
                      </a:endParaRPr>
                    </a:p>
                    <a:p>
                      <a:pPr algn="r" rtl="1"/>
                      <a:endParaRPr lang="ar-TN" sz="2800" dirty="0" smtClean="0">
                        <a:solidFill>
                          <a:schemeClr val="accent6">
                            <a:lumMod val="25000"/>
                          </a:schemeClr>
                        </a:solidFill>
                      </a:endParaRPr>
                    </a:p>
                    <a:p>
                      <a:pPr algn="r" rtl="1"/>
                      <a:r>
                        <a:rPr lang="ar-TN" sz="2800" dirty="0" smtClean="0">
                          <a:solidFill>
                            <a:schemeClr val="accent6">
                              <a:lumMod val="25000"/>
                            </a:schemeClr>
                          </a:solidFill>
                        </a:rPr>
                        <a:t>- الاختلاف بين المدن: العلاقات الداخلية  والخارجية.</a:t>
                      </a:r>
                      <a:endParaRPr lang="fr-FR" sz="2800" dirty="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3819320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2" name="Rectangle 1"/>
          <p:cNvSpPr/>
          <p:nvPr/>
        </p:nvSpPr>
        <p:spPr>
          <a:xfrm>
            <a:off x="2000672" y="908720"/>
            <a:ext cx="633670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smtClean="0">
                <a:ln>
                  <a:noFill/>
                </a:ln>
                <a:solidFill>
                  <a:schemeClr val="accent6">
                    <a:lumMod val="50000"/>
                  </a:schemeClr>
                </a:solidFill>
                <a:effectLst/>
                <a:uLnTx/>
                <a:uFillTx/>
                <a:latin typeface="Arial"/>
                <a:ea typeface="+mj-ea"/>
                <a:cs typeface="+mj-cs"/>
              </a:rPr>
              <a:t>Historic City Functions</a:t>
            </a:r>
            <a:endParaRPr kumimoji="0" lang="ar-TN" sz="2800" b="1" i="0" u="none" strike="noStrike" kern="0" cap="none" spc="0" normalizeH="0" baseline="0" noProof="0" dirty="0" smtClean="0">
              <a:ln>
                <a:noFill/>
              </a:ln>
              <a:solidFill>
                <a:schemeClr val="accent6">
                  <a:lumMod val="50000"/>
                </a:schemeClr>
              </a:solidFill>
              <a:effectLst/>
              <a:uLnTx/>
              <a:uFillTx/>
              <a:latin typeface="Arial"/>
              <a:ea typeface="+mj-ea"/>
              <a:cs typeface="+mj-cs"/>
            </a:endParaRPr>
          </a:p>
          <a:p>
            <a:pPr algn="ctr" fontAlgn="auto">
              <a:spcBef>
                <a:spcPts val="0"/>
              </a:spcBef>
              <a:spcAft>
                <a:spcPts val="0"/>
              </a:spcAft>
              <a:defRPr/>
            </a:pPr>
            <a:r>
              <a:rPr lang="ar-TN" sz="2800" b="1" kern="0" dirty="0" smtClean="0">
                <a:solidFill>
                  <a:schemeClr val="accent6">
                    <a:lumMod val="50000"/>
                  </a:schemeClr>
                </a:solidFill>
              </a:rPr>
              <a:t>الوظائف التاريخية للمدينة</a:t>
            </a:r>
            <a:endParaRPr kumimoji="0" lang="fr-FR" sz="2800" b="1" i="0" u="none" strike="noStrike" kern="0" cap="none" spc="0" normalizeH="0" baseline="0" noProof="0" dirty="0" smtClean="0">
              <a:ln>
                <a:noFill/>
              </a:ln>
              <a:solidFill>
                <a:schemeClr val="accent6">
                  <a:lumMod val="50000"/>
                </a:schemeClr>
              </a:solidFill>
              <a:effectLst/>
              <a:uLnTx/>
              <a:uFillTx/>
            </a:endParaRPr>
          </a:p>
        </p:txBody>
      </p:sp>
      <p:graphicFrame>
        <p:nvGraphicFramePr>
          <p:cNvPr id="6" name="Tableau 5"/>
          <p:cNvGraphicFramePr>
            <a:graphicFrameLocks noGrp="1"/>
          </p:cNvGraphicFramePr>
          <p:nvPr>
            <p:extLst>
              <p:ext uri="{D42A27DB-BD31-4B8C-83A1-F6EECF244321}">
                <p14:modId xmlns:p14="http://schemas.microsoft.com/office/powerpoint/2010/main" val="157255298"/>
              </p:ext>
            </p:extLst>
          </p:nvPr>
        </p:nvGraphicFramePr>
        <p:xfrm>
          <a:off x="812540" y="2221584"/>
          <a:ext cx="8604956" cy="3151632"/>
        </p:xfrm>
        <a:graphic>
          <a:graphicData uri="http://schemas.openxmlformats.org/drawingml/2006/table">
            <a:tbl>
              <a:tblPr firstRow="1" bandRow="1">
                <a:tableStyleId>{5C22544A-7EE6-4342-B048-85BDC9FD1C3A}</a:tableStyleId>
              </a:tblPr>
              <a:tblGrid>
                <a:gridCol w="4302478"/>
                <a:gridCol w="4302478"/>
              </a:tblGrid>
              <a:tr h="1512168">
                <a:tc>
                  <a:txBody>
                    <a:bodyPr/>
                    <a:lstStyle/>
                    <a:p>
                      <a:pPr marL="0" marR="0" lvl="0" indent="0" algn="l" defTabSz="914400" rtl="0" eaLnBrk="1" fontAlgn="base" latinLnBrk="0" hangingPunct="1">
                        <a:lnSpc>
                          <a:spcPct val="100000"/>
                        </a:lnSpc>
                        <a:spcBef>
                          <a:spcPct val="20000"/>
                        </a:spcBef>
                        <a:spcAft>
                          <a:spcPct val="0"/>
                        </a:spcAft>
                        <a:buClr>
                          <a:srgbClr val="3333CC"/>
                        </a:buClr>
                        <a:buSzTx/>
                        <a:buFont typeface="Monotype Sorts" pitchFamily="2" charset="2"/>
                        <a:buNone/>
                        <a:tabLst/>
                        <a:defRPr/>
                      </a:pPr>
                      <a:r>
                        <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rPr>
                        <a:t>- </a:t>
                      </a:r>
                      <a:r>
                        <a:rPr kumimoji="0" lang="en-US" sz="2800" b="1" i="0" u="none" strike="noStrike" kern="0" cap="none" spc="0" normalizeH="0" baseline="0" noProof="0" dirty="0" smtClean="0">
                          <a:ln>
                            <a:noFill/>
                          </a:ln>
                          <a:solidFill>
                            <a:srgbClr val="339966"/>
                          </a:solidFill>
                          <a:effectLst/>
                          <a:uLnTx/>
                          <a:uFillTx/>
                          <a:latin typeface="Arial"/>
                          <a:ea typeface="+mn-ea"/>
                          <a:cs typeface="+mn-cs"/>
                        </a:rPr>
                        <a:t>Commercial</a:t>
                      </a:r>
                      <a:r>
                        <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rPr>
                        <a:t> Centers </a:t>
                      </a:r>
                      <a:r>
                        <a:rPr kumimoji="0" lang="en-US" sz="1800" b="1" i="0" u="none" strike="noStrike" kern="0" cap="none" spc="0" normalizeH="0" baseline="0" noProof="0" dirty="0" smtClean="0">
                          <a:ln>
                            <a:noFill/>
                          </a:ln>
                          <a:solidFill>
                            <a:schemeClr val="accent6">
                              <a:lumMod val="25000"/>
                            </a:schemeClr>
                          </a:solidFill>
                          <a:effectLst/>
                          <a:uLnTx/>
                          <a:uFillTx/>
                          <a:latin typeface="Arial"/>
                          <a:ea typeface="+mn-ea"/>
                          <a:cs typeface="+mn-cs"/>
                        </a:rPr>
                        <a:t>–</a:t>
                      </a:r>
                      <a:r>
                        <a:rPr kumimoji="0" lang="ar-TN" sz="1800" b="1" i="0" u="none" strike="noStrike" kern="0" cap="none" spc="0" normalizeH="0" baseline="0" noProof="0" dirty="0" smtClean="0">
                          <a:ln>
                            <a:noFill/>
                          </a:ln>
                          <a:solidFill>
                            <a:schemeClr val="accent6">
                              <a:lumMod val="25000"/>
                            </a:schemeClr>
                          </a:solidFill>
                          <a:effectLst/>
                          <a:uLnTx/>
                          <a:uFillTx/>
                          <a:latin typeface="Arial"/>
                          <a:ea typeface="+mn-ea"/>
                          <a:cs typeface="+mn-cs"/>
                        </a:rPr>
                        <a:t>)</a:t>
                      </a:r>
                      <a:r>
                        <a:rPr kumimoji="0" lang="en-US" sz="1800" b="1" i="0" u="none" strike="noStrike" kern="0" cap="none" spc="0" normalizeH="0" baseline="0" noProof="0" dirty="0" smtClean="0">
                          <a:ln>
                            <a:noFill/>
                          </a:ln>
                          <a:solidFill>
                            <a:schemeClr val="accent6">
                              <a:lumMod val="25000"/>
                            </a:schemeClr>
                          </a:solidFill>
                          <a:effectLst/>
                          <a:uLnTx/>
                          <a:uFillTx/>
                          <a:latin typeface="Arial"/>
                          <a:ea typeface="+mn-ea"/>
                          <a:cs typeface="+mn-cs"/>
                        </a:rPr>
                        <a:t>Venice, New York…). </a:t>
                      </a:r>
                    </a:p>
                    <a:p>
                      <a:pPr marL="0" marR="0" lvl="0" indent="0" algn="l" defTabSz="914400" rtl="0" eaLnBrk="1" fontAlgn="base" latinLnBrk="0" hangingPunct="1">
                        <a:lnSpc>
                          <a:spcPct val="100000"/>
                        </a:lnSpc>
                        <a:spcBef>
                          <a:spcPct val="20000"/>
                        </a:spcBef>
                        <a:spcAft>
                          <a:spcPct val="0"/>
                        </a:spcAft>
                        <a:buClr>
                          <a:srgbClr val="3333CC"/>
                        </a:buClr>
                        <a:buSzTx/>
                        <a:buFont typeface="Monotype Sorts" pitchFamily="2" charset="2"/>
                        <a:buNone/>
                        <a:tabLst/>
                        <a:defRPr/>
                      </a:pPr>
                      <a:r>
                        <a:rPr kumimoji="0" lang="fr-FR" sz="2800" b="1" i="0" u="none" strike="noStrike" kern="0" cap="none" spc="0" normalizeH="0" baseline="0" noProof="0" dirty="0" smtClean="0">
                          <a:ln>
                            <a:noFill/>
                          </a:ln>
                          <a:solidFill>
                            <a:schemeClr val="accent6">
                              <a:lumMod val="25000"/>
                            </a:schemeClr>
                          </a:solidFill>
                          <a:effectLst/>
                          <a:uLnTx/>
                          <a:uFillTx/>
                          <a:latin typeface="Arial"/>
                          <a:ea typeface="+mn-ea"/>
                          <a:cs typeface="+mn-cs"/>
                        </a:rPr>
                        <a:t>- </a:t>
                      </a:r>
                      <a:r>
                        <a:rPr kumimoji="0" lang="en-US" sz="2800" b="1" i="0" u="none" strike="noStrike" kern="0" cap="none" spc="0" normalizeH="0" baseline="0" noProof="0" dirty="0" smtClean="0">
                          <a:ln>
                            <a:noFill/>
                          </a:ln>
                          <a:solidFill>
                            <a:srgbClr val="339966"/>
                          </a:solidFill>
                          <a:effectLst/>
                          <a:uLnTx/>
                          <a:uFillTx/>
                          <a:latin typeface="Arial"/>
                          <a:ea typeface="+mn-ea"/>
                          <a:cs typeface="+mn-cs"/>
                        </a:rPr>
                        <a:t>Industrial</a:t>
                      </a:r>
                      <a:r>
                        <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rPr>
                        <a:t> Cities </a:t>
                      </a:r>
                      <a:r>
                        <a:rPr kumimoji="0" lang="ar-TN" sz="1800" b="1" i="0" u="none" strike="noStrike" kern="0" cap="none" spc="0" normalizeH="0" baseline="0" noProof="0" dirty="0" smtClean="0">
                          <a:ln>
                            <a:noFill/>
                          </a:ln>
                          <a:solidFill>
                            <a:schemeClr val="accent6">
                              <a:lumMod val="25000"/>
                            </a:schemeClr>
                          </a:solidFill>
                          <a:effectLst/>
                          <a:uLnTx/>
                          <a:uFillTx/>
                          <a:latin typeface="Arial"/>
                          <a:ea typeface="+mn-ea"/>
                          <a:cs typeface="+mn-cs"/>
                        </a:rPr>
                        <a:t>)</a:t>
                      </a:r>
                      <a:r>
                        <a:rPr kumimoji="0" lang="en-US" sz="1800" b="1" i="0" u="none" strike="noStrike" kern="0" cap="none" spc="0" normalizeH="0" baseline="0" noProof="0" dirty="0" smtClean="0">
                          <a:ln>
                            <a:noFill/>
                          </a:ln>
                          <a:solidFill>
                            <a:schemeClr val="accent6">
                              <a:lumMod val="25000"/>
                            </a:schemeClr>
                          </a:solidFill>
                          <a:effectLst/>
                          <a:uLnTx/>
                          <a:uFillTx/>
                          <a:latin typeface="Arial"/>
                          <a:ea typeface="+mn-ea"/>
                          <a:cs typeface="+mn-cs"/>
                        </a:rPr>
                        <a:t>Manchester, Detroit, Los Angeles).</a:t>
                      </a:r>
                      <a:endPar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endParaRPr>
                    </a:p>
                    <a:p>
                      <a:pPr marL="0" marR="0" lvl="0" indent="0" algn="l" defTabSz="914400" rtl="0" eaLnBrk="1" fontAlgn="base" latinLnBrk="0" hangingPunct="1">
                        <a:lnSpc>
                          <a:spcPct val="100000"/>
                        </a:lnSpc>
                        <a:spcBef>
                          <a:spcPct val="20000"/>
                        </a:spcBef>
                        <a:spcAft>
                          <a:spcPct val="0"/>
                        </a:spcAft>
                        <a:buClr>
                          <a:srgbClr val="3333CC"/>
                        </a:buClr>
                        <a:buSzTx/>
                        <a:buFont typeface="Monotype Sorts" pitchFamily="2" charset="2"/>
                        <a:buNone/>
                        <a:tabLst/>
                        <a:defRPr/>
                      </a:pPr>
                      <a:r>
                        <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rPr>
                        <a:t>- </a:t>
                      </a:r>
                      <a:r>
                        <a:rPr kumimoji="0" lang="en-US" sz="2800" b="1" i="0" u="none" strike="noStrike" kern="0" cap="none" spc="0" normalizeH="0" baseline="0" noProof="0" dirty="0" smtClean="0">
                          <a:ln>
                            <a:noFill/>
                          </a:ln>
                          <a:solidFill>
                            <a:srgbClr val="339966"/>
                          </a:solidFill>
                          <a:effectLst/>
                          <a:uLnTx/>
                          <a:uFillTx/>
                          <a:latin typeface="Arial"/>
                          <a:ea typeface="+mn-ea"/>
                          <a:cs typeface="+mn-cs"/>
                        </a:rPr>
                        <a:t>Primary Resources </a:t>
                      </a:r>
                      <a:r>
                        <a:rPr kumimoji="0" lang="en-US" sz="1800" b="1" i="0" u="none" strike="noStrike" kern="0" cap="none" spc="0" normalizeH="0" baseline="0" noProof="0" dirty="0" smtClean="0">
                          <a:ln>
                            <a:noFill/>
                          </a:ln>
                          <a:solidFill>
                            <a:schemeClr val="accent6">
                              <a:lumMod val="25000"/>
                            </a:schemeClr>
                          </a:solidFill>
                          <a:effectLst/>
                          <a:uLnTx/>
                          <a:uFillTx/>
                          <a:latin typeface="Arial"/>
                          <a:ea typeface="+mn-ea"/>
                          <a:cs typeface="+mn-cs"/>
                        </a:rPr>
                        <a:t>(Nevada City…</a:t>
                      </a:r>
                      <a:r>
                        <a:rPr kumimoji="0" lang="fr-FR" sz="1800" b="1" i="0" u="none" strike="noStrike" kern="0" cap="none" spc="0" normalizeH="0" baseline="0" noProof="0" dirty="0" smtClean="0">
                          <a:ln>
                            <a:noFill/>
                          </a:ln>
                          <a:solidFill>
                            <a:schemeClr val="accent6">
                              <a:lumMod val="25000"/>
                            </a:schemeClr>
                          </a:solidFill>
                          <a:effectLst/>
                          <a:uLnTx/>
                          <a:uFillTx/>
                          <a:latin typeface="Arial"/>
                          <a:ea typeface="+mn-ea"/>
                          <a:cs typeface="+mn-cs"/>
                        </a:rPr>
                        <a:t>)</a:t>
                      </a:r>
                      <a:endParaRPr kumimoji="0" lang="en-US" sz="1800" b="1" i="0" u="none" strike="noStrike" kern="0" cap="none" spc="0" normalizeH="0" baseline="0" noProof="0" dirty="0" smtClean="0">
                        <a:ln>
                          <a:noFill/>
                        </a:ln>
                        <a:solidFill>
                          <a:schemeClr val="accent6">
                            <a:lumMod val="25000"/>
                          </a:schemeClr>
                        </a:solidFill>
                        <a:effectLst/>
                        <a:uLnTx/>
                        <a:uFillTx/>
                        <a:latin typeface="Arial"/>
                        <a:ea typeface="+mn-ea"/>
                        <a:cs typeface="+mn-cs"/>
                      </a:endParaRPr>
                    </a:p>
                    <a:p>
                      <a:pPr marL="0" marR="0" lvl="0" indent="0" algn="l" defTabSz="914400" rtl="0" eaLnBrk="1" fontAlgn="base" latinLnBrk="0" hangingPunct="1">
                        <a:lnSpc>
                          <a:spcPct val="100000"/>
                        </a:lnSpc>
                        <a:spcBef>
                          <a:spcPct val="20000"/>
                        </a:spcBef>
                        <a:spcAft>
                          <a:spcPct val="0"/>
                        </a:spcAft>
                        <a:buClr>
                          <a:srgbClr val="3333CC"/>
                        </a:buClr>
                        <a:buSzTx/>
                        <a:buFont typeface="Monotype Sorts" pitchFamily="2" charset="2"/>
                        <a:buNone/>
                        <a:tabLst/>
                        <a:defRPr/>
                      </a:pPr>
                      <a:r>
                        <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rPr>
                        <a:t>- </a:t>
                      </a:r>
                      <a:r>
                        <a:rPr kumimoji="0" lang="en-US" sz="2800" b="1" i="0" u="none" strike="noStrike" kern="0" cap="none" spc="0" normalizeH="0" baseline="0" noProof="0" dirty="0" smtClean="0">
                          <a:ln>
                            <a:noFill/>
                          </a:ln>
                          <a:solidFill>
                            <a:srgbClr val="339966"/>
                          </a:solidFill>
                          <a:effectLst/>
                          <a:uLnTx/>
                          <a:uFillTx/>
                          <a:latin typeface="Arial"/>
                          <a:ea typeface="+mn-ea"/>
                          <a:cs typeface="+mn-cs"/>
                        </a:rPr>
                        <a:t>Resort</a:t>
                      </a:r>
                      <a:r>
                        <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rPr>
                        <a:t> Cities </a:t>
                      </a:r>
                      <a:r>
                        <a:rPr kumimoji="0" lang="ar-TN" sz="1800" b="1" i="0" u="none" strike="noStrike" kern="0" cap="none" spc="0" normalizeH="0" baseline="0" noProof="0" dirty="0" smtClean="0">
                          <a:ln>
                            <a:noFill/>
                          </a:ln>
                          <a:solidFill>
                            <a:schemeClr val="accent6">
                              <a:lumMod val="25000"/>
                            </a:schemeClr>
                          </a:solidFill>
                          <a:effectLst/>
                          <a:uLnTx/>
                          <a:uFillTx/>
                          <a:latin typeface="Arial"/>
                          <a:ea typeface="+mn-ea"/>
                          <a:cs typeface="+mn-cs"/>
                        </a:rPr>
                        <a:t>)</a:t>
                      </a:r>
                      <a:r>
                        <a:rPr kumimoji="0" lang="en-US" sz="1800" b="1" i="0" u="none" strike="noStrike" kern="0" cap="none" spc="0" normalizeH="0" baseline="0" noProof="0" dirty="0" smtClean="0">
                          <a:ln>
                            <a:noFill/>
                          </a:ln>
                          <a:solidFill>
                            <a:schemeClr val="accent6">
                              <a:lumMod val="25000"/>
                            </a:schemeClr>
                          </a:solidFill>
                          <a:effectLst/>
                          <a:uLnTx/>
                          <a:uFillTx/>
                          <a:latin typeface="Arial"/>
                          <a:ea typeface="+mn-ea"/>
                          <a:cs typeface="+mn-cs"/>
                        </a:rPr>
                        <a:t>Las Vegas, Marseille</a:t>
                      </a:r>
                      <a:r>
                        <a:rPr kumimoji="0" lang="ar-TN" sz="1800" b="1" i="0" u="none" strike="noStrike" kern="0" cap="none" spc="0" normalizeH="0" baseline="0" noProof="0" dirty="0" smtClean="0">
                          <a:ln>
                            <a:noFill/>
                          </a:ln>
                          <a:solidFill>
                            <a:schemeClr val="accent6">
                              <a:lumMod val="25000"/>
                            </a:schemeClr>
                          </a:solidFill>
                          <a:effectLst/>
                          <a:uLnTx/>
                          <a:uFillTx/>
                          <a:latin typeface="Arial"/>
                          <a:ea typeface="+mn-ea"/>
                          <a:cs typeface="+mn-cs"/>
                        </a:rPr>
                        <a:t>...</a:t>
                      </a:r>
                      <a:r>
                        <a:rPr kumimoji="0" lang="fr-FR" sz="1800" b="1" i="0" u="none" strike="noStrike" kern="0" cap="none" spc="0" normalizeH="0" baseline="0" noProof="0" dirty="0" smtClean="0">
                          <a:ln>
                            <a:noFill/>
                          </a:ln>
                          <a:solidFill>
                            <a:schemeClr val="accent6">
                              <a:lumMod val="25000"/>
                            </a:schemeClr>
                          </a:solidFill>
                          <a:effectLst/>
                          <a:uLnTx/>
                          <a:uFillTx/>
                          <a:latin typeface="Arial"/>
                          <a:ea typeface="+mn-ea"/>
                          <a:cs typeface="+mn-cs"/>
                        </a:rPr>
                        <a:t>).</a:t>
                      </a:r>
                      <a:endParaRPr kumimoji="0" lang="en-US" sz="2000" b="1" i="0" u="none" strike="noStrike" kern="0" cap="none" spc="0" normalizeH="0" baseline="0" noProof="0" dirty="0" smtClean="0">
                        <a:ln>
                          <a:noFill/>
                        </a:ln>
                        <a:solidFill>
                          <a:schemeClr val="accent6">
                            <a:lumMod val="25000"/>
                          </a:schemeClr>
                        </a:solidFill>
                        <a:effectLst/>
                        <a:uLnTx/>
                        <a:uFillTx/>
                        <a:latin typeface="Arial"/>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TN" sz="2800" dirty="0" smtClean="0">
                          <a:solidFill>
                            <a:schemeClr val="accent6">
                              <a:lumMod val="25000"/>
                            </a:schemeClr>
                          </a:solidFill>
                        </a:rPr>
                        <a:t>- مراكز </a:t>
                      </a:r>
                      <a:r>
                        <a:rPr lang="ar-TN" sz="2800" dirty="0" smtClean="0">
                          <a:solidFill>
                            <a:srgbClr val="339966"/>
                          </a:solidFill>
                        </a:rPr>
                        <a:t>تجارية</a:t>
                      </a:r>
                      <a:r>
                        <a:rPr lang="ar-TN" sz="2800" dirty="0" smtClean="0">
                          <a:solidFill>
                            <a:schemeClr val="accent6">
                              <a:lumMod val="25000"/>
                            </a:schemeClr>
                          </a:solidFill>
                        </a:rPr>
                        <a:t> </a:t>
                      </a:r>
                      <a:r>
                        <a:rPr lang="ar-TN" sz="2000" dirty="0" smtClean="0">
                          <a:solidFill>
                            <a:schemeClr val="accent6">
                              <a:lumMod val="25000"/>
                            </a:schemeClr>
                          </a:solidFill>
                        </a:rPr>
                        <a:t>(البندقية، نيويورك...)</a:t>
                      </a:r>
                      <a:r>
                        <a:rPr lang="fr-FR" sz="2800" dirty="0" smtClean="0">
                          <a:solidFill>
                            <a:schemeClr val="accent6">
                              <a:lumMod val="25000"/>
                            </a:schemeClr>
                          </a:solidFill>
                        </a:rPr>
                        <a:t>.</a:t>
                      </a:r>
                    </a:p>
                    <a:p>
                      <a:pPr algn="r" rtl="1"/>
                      <a:endParaRPr lang="fr-FR" sz="2800" dirty="0" smtClean="0">
                        <a:solidFill>
                          <a:schemeClr val="accent6">
                            <a:lumMod val="25000"/>
                          </a:schemeClr>
                        </a:solidFill>
                      </a:endParaRPr>
                    </a:p>
                    <a:p>
                      <a:pPr algn="r" rtl="1"/>
                      <a:r>
                        <a:rPr lang="fr-FR" sz="2800" dirty="0" smtClean="0">
                          <a:solidFill>
                            <a:schemeClr val="accent6">
                              <a:lumMod val="25000"/>
                            </a:schemeClr>
                          </a:solidFill>
                        </a:rPr>
                        <a:t>-</a:t>
                      </a:r>
                      <a:r>
                        <a:rPr lang="ar-TN" sz="2800" dirty="0" smtClean="0">
                          <a:solidFill>
                            <a:schemeClr val="accent6">
                              <a:lumMod val="25000"/>
                            </a:schemeClr>
                          </a:solidFill>
                        </a:rPr>
                        <a:t> مدن </a:t>
                      </a:r>
                      <a:r>
                        <a:rPr lang="ar-TN" sz="2800" dirty="0" smtClean="0">
                          <a:solidFill>
                            <a:srgbClr val="339966"/>
                          </a:solidFill>
                        </a:rPr>
                        <a:t>صناعية</a:t>
                      </a:r>
                      <a:r>
                        <a:rPr lang="ar-TN" sz="2800" dirty="0" smtClean="0">
                          <a:solidFill>
                            <a:schemeClr val="accent6">
                              <a:lumMod val="25000"/>
                            </a:schemeClr>
                          </a:solidFill>
                        </a:rPr>
                        <a:t> </a:t>
                      </a:r>
                      <a:r>
                        <a:rPr lang="ar-TN" sz="2000" dirty="0" smtClean="0">
                          <a:solidFill>
                            <a:schemeClr val="accent6">
                              <a:lumMod val="25000"/>
                            </a:schemeClr>
                          </a:solidFill>
                        </a:rPr>
                        <a:t>(مانشستر، ديترويت،</a:t>
                      </a:r>
                      <a:r>
                        <a:rPr lang="ar-TN" sz="2000" baseline="0" dirty="0" smtClean="0">
                          <a:solidFill>
                            <a:schemeClr val="accent6">
                              <a:lumMod val="25000"/>
                            </a:schemeClr>
                          </a:solidFill>
                        </a:rPr>
                        <a:t> لوس أنجلس...).</a:t>
                      </a:r>
                      <a:endParaRPr lang="fr-FR" sz="2800" baseline="0" dirty="0" smtClean="0">
                        <a:solidFill>
                          <a:schemeClr val="accent6">
                            <a:lumMod val="25000"/>
                          </a:schemeClr>
                        </a:solidFill>
                      </a:endParaRPr>
                    </a:p>
                    <a:p>
                      <a:pPr algn="r" rtl="1"/>
                      <a:r>
                        <a:rPr lang="ar-TN" sz="2800" dirty="0" smtClean="0">
                          <a:solidFill>
                            <a:schemeClr val="accent6">
                              <a:lumMod val="25000"/>
                            </a:schemeClr>
                          </a:solidFill>
                        </a:rPr>
                        <a:t>-</a:t>
                      </a:r>
                      <a:r>
                        <a:rPr lang="fr-FR" sz="2800" dirty="0" smtClean="0">
                          <a:solidFill>
                            <a:schemeClr val="accent6">
                              <a:lumMod val="25000"/>
                            </a:schemeClr>
                          </a:solidFill>
                        </a:rPr>
                        <a:t> </a:t>
                      </a:r>
                      <a:r>
                        <a:rPr lang="ar-TN" sz="2800" dirty="0" smtClean="0">
                          <a:solidFill>
                            <a:schemeClr val="accent6">
                              <a:lumMod val="25000"/>
                            </a:schemeClr>
                          </a:solidFill>
                        </a:rPr>
                        <a:t>موارد</a:t>
                      </a:r>
                      <a:r>
                        <a:rPr lang="ar-TN" sz="2800" dirty="0" smtClean="0">
                          <a:solidFill>
                            <a:srgbClr val="339966"/>
                          </a:solidFill>
                        </a:rPr>
                        <a:t> أولية </a:t>
                      </a:r>
                      <a:r>
                        <a:rPr lang="ar-TN" sz="2800" dirty="0" smtClean="0">
                          <a:solidFill>
                            <a:schemeClr val="accent6">
                              <a:lumMod val="25000"/>
                            </a:schemeClr>
                          </a:solidFill>
                        </a:rPr>
                        <a:t>(استخراجية)،</a:t>
                      </a:r>
                      <a:r>
                        <a:rPr lang="ar-TN" sz="2800" baseline="0" dirty="0" smtClean="0">
                          <a:solidFill>
                            <a:schemeClr val="accent6">
                              <a:lumMod val="25000"/>
                            </a:schemeClr>
                          </a:solidFill>
                        </a:rPr>
                        <a:t> </a:t>
                      </a:r>
                      <a:r>
                        <a:rPr lang="ar-TN" sz="2000" baseline="0" dirty="0" smtClean="0">
                          <a:solidFill>
                            <a:schemeClr val="accent6">
                              <a:lumMod val="25000"/>
                            </a:schemeClr>
                          </a:solidFill>
                        </a:rPr>
                        <a:t>(مدينة نيفادا...).</a:t>
                      </a:r>
                      <a:endParaRPr lang="ar-TN" sz="2800" dirty="0" smtClean="0">
                        <a:solidFill>
                          <a:schemeClr val="accent6">
                            <a:lumMod val="25000"/>
                          </a:schemeClr>
                        </a:solidFill>
                      </a:endParaRPr>
                    </a:p>
                    <a:p>
                      <a:pPr algn="r" rtl="1"/>
                      <a:r>
                        <a:rPr lang="ar-TN" sz="2800" dirty="0" smtClean="0">
                          <a:solidFill>
                            <a:schemeClr val="accent6">
                              <a:lumMod val="25000"/>
                            </a:schemeClr>
                          </a:solidFill>
                        </a:rPr>
                        <a:t>- مدن </a:t>
                      </a:r>
                      <a:r>
                        <a:rPr lang="ar-TN" sz="2800" dirty="0" smtClean="0">
                          <a:solidFill>
                            <a:srgbClr val="339966"/>
                          </a:solidFill>
                        </a:rPr>
                        <a:t>منتجعات</a:t>
                      </a:r>
                      <a:r>
                        <a:rPr lang="ar-TN" sz="2800" dirty="0" smtClean="0">
                          <a:solidFill>
                            <a:schemeClr val="accent6">
                              <a:lumMod val="25000"/>
                            </a:schemeClr>
                          </a:solidFill>
                        </a:rPr>
                        <a:t> </a:t>
                      </a:r>
                      <a:r>
                        <a:rPr lang="ar-TN" sz="2000" dirty="0" smtClean="0">
                          <a:solidFill>
                            <a:schemeClr val="accent6">
                              <a:lumMod val="25000"/>
                            </a:schemeClr>
                          </a:solidFill>
                        </a:rPr>
                        <a:t>(لاس فيغاس، مارسيليا...)</a:t>
                      </a:r>
                      <a:r>
                        <a:rPr lang="ar-TN" sz="2800" dirty="0" smtClean="0">
                          <a:solidFill>
                            <a:schemeClr val="accent6">
                              <a:lumMod val="25000"/>
                            </a:schemeClr>
                          </a:solidFill>
                        </a:rPr>
                        <a:t>. </a:t>
                      </a:r>
                      <a:endParaRPr lang="fr-FR" sz="2800" dirty="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30500573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1454004420"/>
              </p:ext>
            </p:extLst>
          </p:nvPr>
        </p:nvGraphicFramePr>
        <p:xfrm>
          <a:off x="1136576" y="2204864"/>
          <a:ext cx="8352928" cy="2072640"/>
        </p:xfrm>
        <a:graphic>
          <a:graphicData uri="http://schemas.openxmlformats.org/drawingml/2006/table">
            <a:tbl>
              <a:tblPr firstRow="1" bandRow="1">
                <a:tableStyleId>{5C22544A-7EE6-4342-B048-85BDC9FD1C3A}</a:tableStyleId>
              </a:tblPr>
              <a:tblGrid>
                <a:gridCol w="4176464"/>
                <a:gridCol w="4176464"/>
              </a:tblGrid>
              <a:tr h="1265230">
                <a:tc>
                  <a:txBody>
                    <a:bodyPr/>
                    <a:lstStyle/>
                    <a:p>
                      <a:pPr marL="0" marR="0" lvl="0" indent="-342900" algn="l" defTabSz="914400" rtl="0" eaLnBrk="1" fontAlgn="base" latinLnBrk="0" hangingPunct="1">
                        <a:lnSpc>
                          <a:spcPct val="100000"/>
                        </a:lnSpc>
                        <a:spcBef>
                          <a:spcPts val="0"/>
                        </a:spcBef>
                        <a:spcAft>
                          <a:spcPct val="0"/>
                        </a:spcAft>
                        <a:buClr>
                          <a:srgbClr val="FFFFFF"/>
                        </a:buClr>
                        <a:buSzTx/>
                        <a:buFontTx/>
                        <a:buNone/>
                        <a:tabLst/>
                        <a:defRPr/>
                      </a:pPr>
                      <a:r>
                        <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rPr>
                        <a:t>Oldest cities are found in </a:t>
                      </a:r>
                      <a:r>
                        <a:rPr kumimoji="0" lang="en-US" sz="2800" b="1" i="0" u="none" strike="noStrike" kern="0" cap="none" spc="0" normalizeH="0" baseline="0" noProof="0" dirty="0" smtClean="0">
                          <a:ln>
                            <a:noFill/>
                          </a:ln>
                          <a:solidFill>
                            <a:srgbClr val="339966"/>
                          </a:solidFill>
                          <a:effectLst/>
                          <a:uLnTx/>
                          <a:uFillTx/>
                          <a:latin typeface="Arial"/>
                          <a:ea typeface="+mn-ea"/>
                          <a:cs typeface="+mn-cs"/>
                        </a:rPr>
                        <a:t>Mesopotamia</a:t>
                      </a:r>
                      <a:r>
                        <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rPr>
                        <a:t>, Egypt, China and </a:t>
                      </a:r>
                      <a:r>
                        <a:rPr kumimoji="0" lang="en-US" sz="2800" b="1" i="0" u="none" strike="noStrike" kern="0" cap="none" spc="0" normalizeH="0" baseline="0" noProof="0" dirty="0" smtClean="0">
                          <a:ln>
                            <a:noFill/>
                          </a:ln>
                          <a:solidFill>
                            <a:srgbClr val="339966"/>
                          </a:solidFill>
                          <a:effectLst/>
                          <a:uLnTx/>
                          <a:uFillTx/>
                          <a:latin typeface="Arial"/>
                          <a:ea typeface="+mn-ea"/>
                          <a:cs typeface="+mn-cs"/>
                        </a:rPr>
                        <a:t>Indus Valley</a:t>
                      </a:r>
                      <a:r>
                        <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rPr>
                        <a:t>.</a:t>
                      </a:r>
                    </a:p>
                    <a:p>
                      <a:endParaRPr lang="fr-FR" dirty="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TN" sz="2800" dirty="0" smtClean="0">
                          <a:solidFill>
                            <a:schemeClr val="accent6">
                              <a:lumMod val="25000"/>
                            </a:schemeClr>
                          </a:solidFill>
                        </a:rPr>
                        <a:t>تم العثور على أقدم المدن في </a:t>
                      </a:r>
                      <a:r>
                        <a:rPr lang="ar-TN" sz="2800" dirty="0" smtClean="0">
                          <a:solidFill>
                            <a:srgbClr val="339966"/>
                          </a:solidFill>
                        </a:rPr>
                        <a:t>بلاد ما بين النهرين </a:t>
                      </a:r>
                      <a:r>
                        <a:rPr lang="ar-TN" sz="2800" dirty="0" smtClean="0">
                          <a:solidFill>
                            <a:schemeClr val="accent6">
                              <a:lumMod val="25000"/>
                            </a:schemeClr>
                          </a:solidFill>
                        </a:rPr>
                        <a:t>ومصر والصين و</a:t>
                      </a:r>
                      <a:r>
                        <a:rPr lang="ar-TN" sz="2800" dirty="0" smtClean="0">
                          <a:solidFill>
                            <a:srgbClr val="339966"/>
                          </a:solidFill>
                        </a:rPr>
                        <a:t>وادي السند</a:t>
                      </a:r>
                      <a:r>
                        <a:rPr lang="ar-TN" sz="2800" dirty="0" smtClean="0">
                          <a:solidFill>
                            <a:schemeClr val="accent6">
                              <a:lumMod val="25000"/>
                            </a:schemeClr>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Rectangle 4"/>
          <p:cNvSpPr/>
          <p:nvPr/>
        </p:nvSpPr>
        <p:spPr>
          <a:xfrm>
            <a:off x="3181909" y="983891"/>
            <a:ext cx="3698448" cy="95410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smtClean="0">
                <a:ln>
                  <a:noFill/>
                </a:ln>
                <a:solidFill>
                  <a:schemeClr val="accent6">
                    <a:lumMod val="50000"/>
                  </a:schemeClr>
                </a:solidFill>
                <a:effectLst/>
                <a:uLnTx/>
                <a:uFillTx/>
                <a:latin typeface="Arial"/>
                <a:ea typeface="+mj-ea"/>
                <a:cs typeface="+mj-cs"/>
              </a:rPr>
              <a:t>Ancient World Cities</a:t>
            </a:r>
            <a:endParaRPr kumimoji="0" lang="ar-TN" sz="2800" b="1" i="0" u="none" strike="noStrike" kern="0" cap="none" spc="0" normalizeH="0" baseline="0" noProof="0" dirty="0" smtClean="0">
              <a:ln>
                <a:noFill/>
              </a:ln>
              <a:solidFill>
                <a:schemeClr val="accent6">
                  <a:lumMod val="50000"/>
                </a:schemeClr>
              </a:solidFill>
              <a:effectLst/>
              <a:uLnTx/>
              <a:uFillTx/>
              <a:latin typeface="Arial"/>
              <a:ea typeface="+mj-ea"/>
              <a:cs typeface="+mj-cs"/>
            </a:endParaRPr>
          </a:p>
          <a:p>
            <a:pPr marL="0" marR="0" lvl="0" indent="0" algn="ctr" defTabSz="914400" eaLnBrk="1" fontAlgn="auto" latinLnBrk="0" hangingPunct="1">
              <a:lnSpc>
                <a:spcPct val="100000"/>
              </a:lnSpc>
              <a:spcBef>
                <a:spcPts val="0"/>
              </a:spcBef>
              <a:spcAft>
                <a:spcPts val="0"/>
              </a:spcAft>
              <a:buClrTx/>
              <a:buSzTx/>
              <a:buFontTx/>
              <a:buNone/>
              <a:tabLst/>
              <a:defRPr/>
            </a:pPr>
            <a:r>
              <a:rPr lang="ar-TN" sz="2800" b="1" kern="0" dirty="0">
                <a:solidFill>
                  <a:schemeClr val="accent6">
                    <a:lumMod val="50000"/>
                  </a:schemeClr>
                </a:solidFill>
              </a:rPr>
              <a:t>مدن العالم القديمة</a:t>
            </a:r>
            <a:endParaRPr kumimoji="0" lang="fr-FR" sz="2800" b="1" i="0" u="none" strike="noStrike" kern="0" cap="none" spc="0" normalizeH="0" baseline="0" noProof="0" dirty="0" smtClean="0">
              <a:ln>
                <a:noFill/>
              </a:ln>
              <a:solidFill>
                <a:schemeClr val="accent6">
                  <a:lumMod val="50000"/>
                </a:schemeClr>
              </a:solidFill>
              <a:effectLst/>
              <a:uLnTx/>
              <a:uFillTx/>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2042610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6" name="Rectangle 2"/>
          <p:cNvSpPr txBox="1">
            <a:spLocks noChangeArrowheads="1"/>
          </p:cNvSpPr>
          <p:nvPr/>
        </p:nvSpPr>
        <p:spPr>
          <a:xfrm>
            <a:off x="1372649" y="764704"/>
            <a:ext cx="6477000" cy="987195"/>
          </a:xfrm>
          <a:prstGeom prst="rect">
            <a:avLst/>
          </a:prstGeom>
        </p:spPr>
        <p:txBody>
          <a:bodyPr anchor="b"/>
          <a:lst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lgn="ctr"/>
            <a:r>
              <a:rPr lang="en-US" sz="2800" b="1" kern="0" dirty="0">
                <a:solidFill>
                  <a:schemeClr val="accent6">
                    <a:lumMod val="50000"/>
                  </a:schemeClr>
                </a:solidFill>
                <a:latin typeface="Arial"/>
                <a:ea typeface="+mn-ea"/>
                <a:cs typeface="+mn-cs"/>
              </a:rPr>
              <a:t>Medieval World Cities</a:t>
            </a:r>
            <a:endParaRPr lang="ar-TN" sz="2800" b="1" kern="0" dirty="0">
              <a:solidFill>
                <a:schemeClr val="accent6">
                  <a:lumMod val="50000"/>
                </a:schemeClr>
              </a:solidFill>
              <a:latin typeface="Arial"/>
              <a:ea typeface="+mn-ea"/>
              <a:cs typeface="+mn-cs"/>
            </a:endParaRPr>
          </a:p>
          <a:p>
            <a:pPr algn="ctr" rtl="1"/>
            <a:r>
              <a:rPr lang="ar-TN" sz="2800" b="1" kern="0" dirty="0">
                <a:solidFill>
                  <a:schemeClr val="accent6">
                    <a:lumMod val="50000"/>
                  </a:schemeClr>
                </a:solidFill>
                <a:latin typeface="Arial"/>
                <a:ea typeface="+mn-ea"/>
                <a:cs typeface="+mn-cs"/>
              </a:rPr>
              <a:t>مدن العالم في القرون الوسطى</a:t>
            </a:r>
            <a:endParaRPr lang="en-US" sz="2800" b="1" kern="0" dirty="0">
              <a:solidFill>
                <a:schemeClr val="accent6">
                  <a:lumMod val="50000"/>
                </a:schemeClr>
              </a:solidFill>
              <a:latin typeface="Arial"/>
              <a:ea typeface="+mn-ea"/>
              <a:cs typeface="+mn-cs"/>
            </a:endParaRPr>
          </a:p>
        </p:txBody>
      </p:sp>
      <p:graphicFrame>
        <p:nvGraphicFramePr>
          <p:cNvPr id="7" name="Tableau 6"/>
          <p:cNvGraphicFramePr>
            <a:graphicFrameLocks noGrp="1"/>
          </p:cNvGraphicFramePr>
          <p:nvPr>
            <p:extLst>
              <p:ext uri="{D42A27DB-BD31-4B8C-83A1-F6EECF244321}">
                <p14:modId xmlns:p14="http://schemas.microsoft.com/office/powerpoint/2010/main" val="2425150686"/>
              </p:ext>
            </p:extLst>
          </p:nvPr>
        </p:nvGraphicFramePr>
        <p:xfrm>
          <a:off x="527832" y="1844824"/>
          <a:ext cx="8961672" cy="4114800"/>
        </p:xfrm>
        <a:graphic>
          <a:graphicData uri="http://schemas.openxmlformats.org/drawingml/2006/table">
            <a:tbl>
              <a:tblPr firstRow="1" bandRow="1">
                <a:tableStyleId>{5C22544A-7EE6-4342-B048-85BDC9FD1C3A}</a:tableStyleId>
              </a:tblPr>
              <a:tblGrid>
                <a:gridCol w="4480836"/>
                <a:gridCol w="4480836"/>
              </a:tblGrid>
              <a:tr h="2088232">
                <a:tc>
                  <a:txBody>
                    <a:bodyPr/>
                    <a:lstStyle/>
                    <a:p>
                      <a:pPr marL="0" marR="0" lvl="0" indent="-342900" algn="l" defTabSz="914400" rtl="0" eaLnBrk="1" fontAlgn="base" latinLnBrk="0" hangingPunct="1">
                        <a:lnSpc>
                          <a:spcPct val="100000"/>
                        </a:lnSpc>
                        <a:spcBef>
                          <a:spcPts val="0"/>
                        </a:spcBef>
                        <a:spcAft>
                          <a:spcPct val="0"/>
                        </a:spcAft>
                        <a:buClr>
                          <a:srgbClr val="FFFFFF"/>
                        </a:buClr>
                        <a:buSzTx/>
                        <a:buFontTx/>
                        <a:buNone/>
                        <a:tabLst/>
                        <a:defRPr/>
                      </a:pPr>
                      <a:r>
                        <a:rPr kumimoji="0" lang="en-US" sz="2400" b="1" i="0" u="none" strike="noStrike" kern="0" cap="none" spc="0" normalizeH="0" baseline="0" noProof="0" dirty="0" smtClean="0">
                          <a:ln>
                            <a:noFill/>
                          </a:ln>
                          <a:solidFill>
                            <a:schemeClr val="accent6">
                              <a:lumMod val="25000"/>
                            </a:schemeClr>
                          </a:solidFill>
                          <a:effectLst/>
                          <a:uLnTx/>
                          <a:uFillTx/>
                          <a:latin typeface="Arial"/>
                          <a:ea typeface="+mn-ea"/>
                          <a:cs typeface="+mn-cs"/>
                        </a:rPr>
                        <a:t>-</a:t>
                      </a:r>
                      <a:r>
                        <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rPr>
                        <a:t>After collapse of Roman Empire in 5th Century, Europe’s cities were diminished or abandoned.</a:t>
                      </a:r>
                    </a:p>
                    <a:p>
                      <a:pPr marL="0" marR="0" lvl="0" indent="-342900" algn="l" defTabSz="914400" rtl="0" eaLnBrk="1" fontAlgn="base" latinLnBrk="0" hangingPunct="1">
                        <a:lnSpc>
                          <a:spcPct val="100000"/>
                        </a:lnSpc>
                        <a:spcBef>
                          <a:spcPts val="0"/>
                        </a:spcBef>
                        <a:spcAft>
                          <a:spcPct val="0"/>
                        </a:spcAft>
                        <a:buClr>
                          <a:srgbClr val="FFFFFF"/>
                        </a:buClr>
                        <a:buSzTx/>
                        <a:buFontTx/>
                        <a:buNone/>
                        <a:tabLst/>
                        <a:defRPr/>
                      </a:pPr>
                      <a:r>
                        <a:rPr kumimoji="0" lang="en-US" sz="3200" b="1" i="0" u="none" strike="noStrike" kern="0" cap="none" spc="0" normalizeH="0" baseline="0" noProof="0" dirty="0" smtClean="0">
                          <a:ln>
                            <a:noFill/>
                          </a:ln>
                          <a:solidFill>
                            <a:schemeClr val="accent6">
                              <a:lumMod val="25000"/>
                            </a:schemeClr>
                          </a:solidFill>
                          <a:effectLst/>
                          <a:uLnTx/>
                          <a:uFillTx/>
                          <a:latin typeface="Arial"/>
                          <a:ea typeface="+mn-ea"/>
                          <a:cs typeface="+mn-cs"/>
                        </a:rPr>
                        <a:t> </a:t>
                      </a:r>
                    </a:p>
                    <a:p>
                      <a:pPr marL="0" marR="0" lvl="0" indent="-342900" algn="l" defTabSz="914400" rtl="0" eaLnBrk="1" fontAlgn="base" latinLnBrk="0" hangingPunct="1">
                        <a:lnSpc>
                          <a:spcPct val="100000"/>
                        </a:lnSpc>
                        <a:spcBef>
                          <a:spcPts val="0"/>
                        </a:spcBef>
                        <a:spcAft>
                          <a:spcPct val="0"/>
                        </a:spcAft>
                        <a:buClr>
                          <a:srgbClr val="FFFFFF"/>
                        </a:buClr>
                        <a:buSzTx/>
                        <a:buFontTx/>
                        <a:buNone/>
                        <a:tabLst/>
                        <a:defRPr/>
                      </a:pPr>
                      <a:r>
                        <a:rPr kumimoji="0" lang="en-US" sz="3200" b="1" i="0" u="none" strike="noStrike" kern="0" cap="none" spc="0" normalizeH="0" baseline="0" noProof="0" dirty="0" smtClean="0">
                          <a:ln>
                            <a:noFill/>
                          </a:ln>
                          <a:solidFill>
                            <a:schemeClr val="accent6">
                              <a:lumMod val="25000"/>
                            </a:schemeClr>
                          </a:solidFill>
                          <a:effectLst/>
                          <a:uLnTx/>
                          <a:uFillTx/>
                          <a:latin typeface="Arial"/>
                          <a:ea typeface="+mn-ea"/>
                          <a:cs typeface="+mn-cs"/>
                        </a:rPr>
                        <a:t>-European </a:t>
                      </a:r>
                      <a:r>
                        <a:rPr kumimoji="0" lang="en-US" sz="3200" b="1" i="0" u="none" strike="noStrike" kern="0" cap="none" spc="0" normalizeH="0" baseline="0" noProof="0" dirty="0" smtClean="0">
                          <a:ln>
                            <a:noFill/>
                          </a:ln>
                          <a:solidFill>
                            <a:srgbClr val="339966"/>
                          </a:solidFill>
                          <a:effectLst/>
                          <a:uLnTx/>
                          <a:uFillTx/>
                          <a:latin typeface="Arial"/>
                          <a:ea typeface="+mn-ea"/>
                          <a:cs typeface="+mn-cs"/>
                        </a:rPr>
                        <a:t>Feudal Cities</a:t>
                      </a:r>
                      <a:r>
                        <a:rPr kumimoji="0" lang="ar-TN" sz="3200" b="1" i="0" u="none" strike="noStrike" kern="0" cap="none" spc="0" normalizeH="0" baseline="0" noProof="0" dirty="0" smtClean="0">
                          <a:ln>
                            <a:noFill/>
                          </a:ln>
                          <a:solidFill>
                            <a:schemeClr val="accent6">
                              <a:lumMod val="25000"/>
                            </a:schemeClr>
                          </a:solidFill>
                          <a:effectLst/>
                          <a:uLnTx/>
                          <a:uFillTx/>
                          <a:latin typeface="Arial"/>
                          <a:ea typeface="+mn-ea"/>
                          <a:cs typeface="+mn-cs"/>
                        </a:rPr>
                        <a:t> </a:t>
                      </a:r>
                      <a:r>
                        <a:rPr kumimoji="0" lang="fr-FR" sz="3200" b="1" i="0" u="none" strike="noStrike" kern="0" cap="none" spc="0" normalizeH="0" baseline="0" noProof="0" dirty="0" smtClean="0">
                          <a:ln>
                            <a:noFill/>
                          </a:ln>
                          <a:solidFill>
                            <a:schemeClr val="accent6">
                              <a:lumMod val="25000"/>
                            </a:schemeClr>
                          </a:solidFill>
                          <a:effectLst/>
                          <a:uLnTx/>
                          <a:uFillTx/>
                          <a:latin typeface="Arial"/>
                          <a:ea typeface="+mn-ea"/>
                          <a:cs typeface="+mn-cs"/>
                        </a:rPr>
                        <a:t>(</a:t>
                      </a:r>
                      <a:r>
                        <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rPr>
                        <a:t>b</a:t>
                      </a:r>
                      <a:r>
                        <a:rPr kumimoji="0" lang="en-US" sz="2800" b="1" i="0" u="none" strike="noStrike" kern="0" cap="none" spc="0" normalizeH="0" baseline="0" noProof="0" dirty="0" smtClean="0">
                          <a:ln>
                            <a:noFill/>
                          </a:ln>
                          <a:solidFill>
                            <a:schemeClr val="accent6">
                              <a:lumMod val="25000"/>
                            </a:schemeClr>
                          </a:solidFill>
                          <a:effectLst/>
                          <a:uLnTx/>
                          <a:uFillTx/>
                          <a:latin typeface="Arial"/>
                        </a:rPr>
                        <a:t>egin in 11th Century).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TN" dirty="0" smtClean="0">
                          <a:solidFill>
                            <a:schemeClr val="accent6">
                              <a:lumMod val="25000"/>
                            </a:schemeClr>
                          </a:solidFill>
                        </a:rPr>
                        <a:t>- </a:t>
                      </a:r>
                      <a:r>
                        <a:rPr lang="ar-TN" sz="2800" dirty="0" smtClean="0">
                          <a:solidFill>
                            <a:schemeClr val="accent6">
                              <a:lumMod val="25000"/>
                            </a:schemeClr>
                          </a:solidFill>
                        </a:rPr>
                        <a:t>بعد انهيار الإمبراطورية الرومانية في القرن 5م، تضاءل</a:t>
                      </a:r>
                      <a:r>
                        <a:rPr lang="ar-TN" sz="2800" baseline="0" dirty="0" smtClean="0">
                          <a:solidFill>
                            <a:schemeClr val="accent6">
                              <a:lumMod val="25000"/>
                            </a:schemeClr>
                          </a:solidFill>
                        </a:rPr>
                        <a:t> حجم</a:t>
                      </a:r>
                      <a:r>
                        <a:rPr lang="ar-TN" sz="2800" dirty="0" smtClean="0">
                          <a:solidFill>
                            <a:schemeClr val="accent6">
                              <a:lumMod val="25000"/>
                            </a:schemeClr>
                          </a:solidFill>
                        </a:rPr>
                        <a:t> المدن الأوروبية أو هجرت.</a:t>
                      </a:r>
                    </a:p>
                    <a:p>
                      <a:pPr algn="r" rtl="1"/>
                      <a:endParaRPr lang="ar-TN" sz="2800" dirty="0" smtClean="0">
                        <a:solidFill>
                          <a:schemeClr val="accent6">
                            <a:lumMod val="25000"/>
                          </a:schemeClr>
                        </a:solidFill>
                      </a:endParaRPr>
                    </a:p>
                    <a:p>
                      <a:pPr algn="r" rtl="1"/>
                      <a:endParaRPr lang="en-US" sz="2800" dirty="0" smtClean="0">
                        <a:solidFill>
                          <a:schemeClr val="accent6">
                            <a:lumMod val="25000"/>
                          </a:schemeClr>
                        </a:solidFill>
                      </a:endParaRPr>
                    </a:p>
                    <a:p>
                      <a:pPr algn="r" rtl="1"/>
                      <a:endParaRPr lang="ar-TN" sz="2800" dirty="0" smtClean="0">
                        <a:solidFill>
                          <a:schemeClr val="accent6">
                            <a:lumMod val="25000"/>
                          </a:schemeClr>
                        </a:solidFill>
                      </a:endParaRPr>
                    </a:p>
                    <a:p>
                      <a:pPr algn="r" rtl="1"/>
                      <a:r>
                        <a:rPr lang="ar-TN" sz="2800" dirty="0" smtClean="0">
                          <a:solidFill>
                            <a:schemeClr val="accent6">
                              <a:lumMod val="25000"/>
                            </a:schemeClr>
                          </a:solidFill>
                        </a:rPr>
                        <a:t>-ظهرت </a:t>
                      </a:r>
                      <a:r>
                        <a:rPr lang="ar-TN" sz="2800" dirty="0" smtClean="0">
                          <a:solidFill>
                            <a:srgbClr val="339966"/>
                          </a:solidFill>
                        </a:rPr>
                        <a:t>المدن الاقطاعية </a:t>
                      </a:r>
                      <a:r>
                        <a:rPr lang="fr-FR" sz="2800" dirty="0" smtClean="0">
                          <a:solidFill>
                            <a:schemeClr val="accent6">
                              <a:lumMod val="25000"/>
                            </a:schemeClr>
                          </a:solidFill>
                        </a:rPr>
                        <a:t>)</a:t>
                      </a:r>
                      <a:r>
                        <a:rPr lang="ar-TN" sz="2800" dirty="0" smtClean="0">
                          <a:solidFill>
                            <a:schemeClr val="accent6">
                              <a:lumMod val="25000"/>
                            </a:schemeClr>
                          </a:solidFill>
                        </a:rPr>
                        <a:t>منذ</a:t>
                      </a:r>
                      <a:r>
                        <a:rPr lang="ar-TN" sz="2800" baseline="0" dirty="0" smtClean="0">
                          <a:solidFill>
                            <a:schemeClr val="accent6">
                              <a:lumMod val="25000"/>
                            </a:schemeClr>
                          </a:solidFill>
                        </a:rPr>
                        <a:t> القرن 11م</a:t>
                      </a:r>
                      <a:r>
                        <a:rPr lang="fr-FR" sz="2800" baseline="0" dirty="0" smtClean="0">
                          <a:solidFill>
                            <a:schemeClr val="accent6">
                              <a:lumMod val="25000"/>
                            </a:schemeClr>
                          </a:solidFill>
                        </a:rPr>
                        <a:t>(</a:t>
                      </a:r>
                      <a:r>
                        <a:rPr lang="ar-TN" sz="2800" baseline="0" dirty="0" smtClean="0">
                          <a:solidFill>
                            <a:schemeClr val="accent6">
                              <a:lumMod val="25000"/>
                            </a:schemeClr>
                          </a:solidFill>
                        </a:rPr>
                        <a:t>.</a:t>
                      </a:r>
                      <a:endParaRPr lang="fr-FR" sz="2800" dirty="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39237611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3662776211"/>
              </p:ext>
            </p:extLst>
          </p:nvPr>
        </p:nvGraphicFramePr>
        <p:xfrm>
          <a:off x="922301" y="2132856"/>
          <a:ext cx="8568952" cy="3505200"/>
        </p:xfrm>
        <a:graphic>
          <a:graphicData uri="http://schemas.openxmlformats.org/drawingml/2006/table">
            <a:tbl>
              <a:tblPr firstRow="1" bandRow="1">
                <a:tableStyleId>{5C22544A-7EE6-4342-B048-85BDC9FD1C3A}</a:tableStyleId>
              </a:tblPr>
              <a:tblGrid>
                <a:gridCol w="4284476"/>
                <a:gridCol w="4284476"/>
              </a:tblGrid>
              <a:tr h="1625270">
                <a:tc>
                  <a:txBody>
                    <a:bodyPr/>
                    <a:lstStyle/>
                    <a:p>
                      <a:r>
                        <a:rPr lang="ar-TN" sz="2400" dirty="0" smtClean="0">
                          <a:solidFill>
                            <a:schemeClr val="accent6">
                              <a:lumMod val="25000"/>
                            </a:schemeClr>
                          </a:solidFill>
                          <a:cs typeface="+mn-cs"/>
                        </a:rPr>
                        <a:t>-</a:t>
                      </a:r>
                      <a:r>
                        <a:rPr lang="en-US" sz="2800" dirty="0" smtClean="0">
                          <a:solidFill>
                            <a:schemeClr val="accent6">
                              <a:lumMod val="25000"/>
                            </a:schemeClr>
                          </a:solidFill>
                          <a:latin typeface="Arial" pitchFamily="34" charset="0"/>
                          <a:cs typeface="Arial" pitchFamily="34" charset="0"/>
                        </a:rPr>
                        <a:t>Climate, topography, and waterways help determine urban growth.</a:t>
                      </a:r>
                      <a:endParaRPr lang="ar-TN" sz="2800" dirty="0" smtClean="0">
                        <a:solidFill>
                          <a:schemeClr val="accent6">
                            <a:lumMod val="25000"/>
                          </a:schemeClr>
                        </a:solidFill>
                        <a:latin typeface="Arial" pitchFamily="34" charset="0"/>
                        <a:cs typeface="Arial" pitchFamily="34" charset="0"/>
                      </a:endParaRPr>
                    </a:p>
                    <a:p>
                      <a:endParaRPr lang="en-US" sz="2800" dirty="0" smtClean="0">
                        <a:solidFill>
                          <a:schemeClr val="accent6">
                            <a:lumMod val="25000"/>
                          </a:schemeClr>
                        </a:solidFill>
                        <a:latin typeface="Arial" pitchFamily="34" charset="0"/>
                        <a:cs typeface="Arial" pitchFamily="34" charset="0"/>
                      </a:endParaRPr>
                    </a:p>
                    <a:p>
                      <a:r>
                        <a:rPr lang="ar-TN" sz="2800" dirty="0" smtClean="0">
                          <a:solidFill>
                            <a:schemeClr val="accent6">
                              <a:lumMod val="25000"/>
                            </a:schemeClr>
                          </a:solidFill>
                          <a:latin typeface="Arial" pitchFamily="34" charset="0"/>
                          <a:cs typeface="Arial" pitchFamily="34" charset="0"/>
                        </a:rPr>
                        <a:t>-</a:t>
                      </a:r>
                      <a:r>
                        <a:rPr lang="en-US" sz="2800" dirty="0" smtClean="0">
                          <a:solidFill>
                            <a:schemeClr val="accent6">
                              <a:lumMod val="25000"/>
                            </a:schemeClr>
                          </a:solidFill>
                          <a:latin typeface="Arial" pitchFamily="34" charset="0"/>
                          <a:cs typeface="Arial" pitchFamily="34" charset="0"/>
                        </a:rPr>
                        <a:t>Many well-located cities are </a:t>
                      </a:r>
                      <a:r>
                        <a:rPr lang="en-US" sz="2800" dirty="0" smtClean="0">
                          <a:solidFill>
                            <a:srgbClr val="339966"/>
                          </a:solidFill>
                          <a:latin typeface="Arial" pitchFamily="34" charset="0"/>
                          <a:cs typeface="Arial" pitchFamily="34" charset="0"/>
                        </a:rPr>
                        <a:t>linchpins</a:t>
                      </a:r>
                      <a:r>
                        <a:rPr lang="en-US" sz="2800" dirty="0" smtClean="0">
                          <a:solidFill>
                            <a:schemeClr val="accent6">
                              <a:lumMod val="25000"/>
                            </a:schemeClr>
                          </a:solidFill>
                          <a:latin typeface="Arial" pitchFamily="34" charset="0"/>
                          <a:cs typeface="Arial" pitchFamily="34" charset="0"/>
                        </a:rPr>
                        <a:t> in trading networks.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342900" algn="r" rtl="1">
                        <a:buFontTx/>
                        <a:buChar char="-"/>
                      </a:pPr>
                      <a:r>
                        <a:rPr lang="ar-TN" sz="2800" dirty="0" smtClean="0">
                          <a:solidFill>
                            <a:schemeClr val="accent6">
                              <a:lumMod val="25000"/>
                            </a:schemeClr>
                          </a:solidFill>
                        </a:rPr>
                        <a:t>المناخ والتضاريس، والممرات المائية تساعد في تحديد النمو الحضري.</a:t>
                      </a:r>
                    </a:p>
                    <a:p>
                      <a:pPr marL="0" indent="-342900" algn="r" rtl="1">
                        <a:buFontTx/>
                        <a:buChar char="-"/>
                      </a:pPr>
                      <a:endParaRPr lang="ar-TN" sz="2800" dirty="0" smtClean="0">
                        <a:solidFill>
                          <a:schemeClr val="accent6">
                            <a:lumMod val="25000"/>
                          </a:schemeClr>
                        </a:solidFill>
                      </a:endParaRPr>
                    </a:p>
                    <a:p>
                      <a:pPr marL="0" indent="-342900" algn="r" rtl="1">
                        <a:buFontTx/>
                        <a:buChar char="-"/>
                      </a:pPr>
                      <a:endParaRPr lang="ar-TN" sz="2800" dirty="0" smtClean="0">
                        <a:solidFill>
                          <a:schemeClr val="accent6">
                            <a:lumMod val="25000"/>
                          </a:schemeClr>
                        </a:solidFill>
                      </a:endParaRPr>
                    </a:p>
                    <a:p>
                      <a:pPr marL="0" indent="-342900" algn="r" rtl="1">
                        <a:buFontTx/>
                        <a:buChar char="-"/>
                      </a:pPr>
                      <a:r>
                        <a:rPr lang="ar-TN" sz="2800" dirty="0" smtClean="0">
                          <a:solidFill>
                            <a:schemeClr val="accent6">
                              <a:lumMod val="25000"/>
                            </a:schemeClr>
                          </a:solidFill>
                        </a:rPr>
                        <a:t>العديد من المدن مواقعها جيدة وتمثل </a:t>
                      </a:r>
                      <a:r>
                        <a:rPr lang="ar-TN" sz="2800" dirty="0" smtClean="0">
                          <a:solidFill>
                            <a:srgbClr val="339966"/>
                          </a:solidFill>
                        </a:rPr>
                        <a:t>عقد (مرتكزات-محاور)</a:t>
                      </a:r>
                      <a:r>
                        <a:rPr lang="ar-TN" sz="2800" dirty="0" smtClean="0">
                          <a:solidFill>
                            <a:schemeClr val="accent6">
                              <a:lumMod val="25000"/>
                            </a:schemeClr>
                          </a:solidFill>
                        </a:rPr>
                        <a:t> في شبكات التجارة.</a:t>
                      </a:r>
                      <a:endParaRPr lang="fr-FR" sz="2800" dirty="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Rectangle 2"/>
          <p:cNvSpPr txBox="1">
            <a:spLocks noChangeArrowheads="1"/>
          </p:cNvSpPr>
          <p:nvPr/>
        </p:nvSpPr>
        <p:spPr bwMode="auto">
          <a:xfrm>
            <a:off x="992560" y="1052735"/>
            <a:ext cx="80010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sz="3200">
                <a:solidFill>
                  <a:srgbClr val="FFFF66"/>
                </a:solidFill>
                <a:latin typeface="+mj-lt"/>
                <a:ea typeface="+mj-ea"/>
                <a:cs typeface="+mj-cs"/>
              </a:defRPr>
            </a:lvl1pPr>
            <a:lvl2pPr algn="ctr" rtl="0" eaLnBrk="0" fontAlgn="base" hangingPunct="0">
              <a:spcBef>
                <a:spcPct val="0"/>
              </a:spcBef>
              <a:spcAft>
                <a:spcPct val="0"/>
              </a:spcAft>
              <a:defRPr sz="3200">
                <a:solidFill>
                  <a:srgbClr val="FFFF66"/>
                </a:solidFill>
                <a:latin typeface="Arial" charset="0"/>
              </a:defRPr>
            </a:lvl2pPr>
            <a:lvl3pPr algn="ctr" rtl="0" eaLnBrk="0" fontAlgn="base" hangingPunct="0">
              <a:spcBef>
                <a:spcPct val="0"/>
              </a:spcBef>
              <a:spcAft>
                <a:spcPct val="0"/>
              </a:spcAft>
              <a:defRPr sz="3200">
                <a:solidFill>
                  <a:srgbClr val="FFFF66"/>
                </a:solidFill>
                <a:latin typeface="Arial" charset="0"/>
              </a:defRPr>
            </a:lvl3pPr>
            <a:lvl4pPr algn="ctr" rtl="0" eaLnBrk="0" fontAlgn="base" hangingPunct="0">
              <a:spcBef>
                <a:spcPct val="0"/>
              </a:spcBef>
              <a:spcAft>
                <a:spcPct val="0"/>
              </a:spcAft>
              <a:defRPr sz="3200">
                <a:solidFill>
                  <a:srgbClr val="FFFF66"/>
                </a:solidFill>
                <a:latin typeface="Arial" charset="0"/>
              </a:defRPr>
            </a:lvl4pPr>
            <a:lvl5pPr algn="ctr" rtl="0" eaLnBrk="0" fontAlgn="base" hangingPunct="0">
              <a:spcBef>
                <a:spcPct val="0"/>
              </a:spcBef>
              <a:spcAft>
                <a:spcPct val="0"/>
              </a:spcAft>
              <a:defRPr sz="3200">
                <a:solidFill>
                  <a:srgbClr val="FFFF66"/>
                </a:solidFill>
                <a:latin typeface="Arial" charset="0"/>
              </a:defRPr>
            </a:lvl5pPr>
            <a:lvl6pPr marL="457200" algn="ctr" rtl="0" fontAlgn="base">
              <a:spcBef>
                <a:spcPct val="0"/>
              </a:spcBef>
              <a:spcAft>
                <a:spcPct val="0"/>
              </a:spcAft>
              <a:defRPr sz="3200">
                <a:solidFill>
                  <a:srgbClr val="FFFF66"/>
                </a:solidFill>
                <a:latin typeface="Arial" charset="0"/>
              </a:defRPr>
            </a:lvl6pPr>
            <a:lvl7pPr marL="914400" algn="ctr" rtl="0" fontAlgn="base">
              <a:spcBef>
                <a:spcPct val="0"/>
              </a:spcBef>
              <a:spcAft>
                <a:spcPct val="0"/>
              </a:spcAft>
              <a:defRPr sz="3200">
                <a:solidFill>
                  <a:srgbClr val="FFFF66"/>
                </a:solidFill>
                <a:latin typeface="Arial" charset="0"/>
              </a:defRPr>
            </a:lvl7pPr>
            <a:lvl8pPr marL="1371600" algn="ctr" rtl="0" fontAlgn="base">
              <a:spcBef>
                <a:spcPct val="0"/>
              </a:spcBef>
              <a:spcAft>
                <a:spcPct val="0"/>
              </a:spcAft>
              <a:defRPr sz="3200">
                <a:solidFill>
                  <a:srgbClr val="FFFF66"/>
                </a:solidFill>
                <a:latin typeface="Arial" charset="0"/>
              </a:defRPr>
            </a:lvl8pPr>
            <a:lvl9pPr marL="1828800" algn="ctr" rtl="0" fontAlgn="base">
              <a:spcBef>
                <a:spcPct val="0"/>
              </a:spcBef>
              <a:spcAft>
                <a:spcPct val="0"/>
              </a:spcAft>
              <a:defRPr sz="3200">
                <a:solidFill>
                  <a:srgbClr val="FFFF66"/>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accent6">
                    <a:lumMod val="50000"/>
                  </a:schemeClr>
                </a:solidFill>
                <a:effectLst/>
                <a:uLnTx/>
                <a:uFillTx/>
                <a:latin typeface="Arial"/>
              </a:rPr>
              <a:t>Location is a key factor in urban growth</a:t>
            </a:r>
            <a:endParaRPr kumimoji="0" lang="ar-TN" sz="2800" b="1" i="0" u="none" strike="noStrike" kern="0" cap="none" spc="0" normalizeH="0" baseline="0" noProof="0" dirty="0" smtClean="0">
              <a:ln>
                <a:noFill/>
              </a:ln>
              <a:solidFill>
                <a:schemeClr val="accent6">
                  <a:lumMod val="50000"/>
                </a:schemeClr>
              </a:solidFill>
              <a:effectLst/>
              <a:uLnTx/>
              <a:uFillTx/>
              <a:latin typeface="Arial"/>
            </a:endParaRPr>
          </a:p>
          <a:p>
            <a:pPr lvl="0" eaLnBrk="1" hangingPunct="1"/>
            <a:r>
              <a:rPr lang="ar-TN" sz="2800" b="1" kern="0" dirty="0" smtClean="0">
                <a:solidFill>
                  <a:schemeClr val="accent6">
                    <a:lumMod val="50000"/>
                  </a:schemeClr>
                </a:solidFill>
                <a:latin typeface="Arial"/>
              </a:rPr>
              <a:t>الموقع </a:t>
            </a:r>
            <a:r>
              <a:rPr lang="ar-TN" sz="2800" b="1" kern="0" dirty="0">
                <a:solidFill>
                  <a:schemeClr val="accent6">
                    <a:lumMod val="50000"/>
                  </a:schemeClr>
                </a:solidFill>
                <a:latin typeface="Arial"/>
              </a:rPr>
              <a:t>هو عامل رئيسي في النمو الحضري</a:t>
            </a:r>
            <a:endParaRPr kumimoji="0" lang="en-US" sz="2800" b="1" i="0" u="none" strike="noStrike" kern="0" cap="none" spc="0" normalizeH="0" baseline="0" noProof="0" dirty="0" smtClean="0">
              <a:ln>
                <a:noFill/>
              </a:ln>
              <a:solidFill>
                <a:schemeClr val="accent6">
                  <a:lumMod val="50000"/>
                </a:schemeClr>
              </a:solidFill>
              <a:effectLst/>
              <a:uLnTx/>
              <a:uFillTx/>
              <a:latin typeface="Arial"/>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18068803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4" name="Rectangle 2"/>
          <p:cNvSpPr txBox="1">
            <a:spLocks noChangeArrowheads="1"/>
          </p:cNvSpPr>
          <p:nvPr/>
        </p:nvSpPr>
        <p:spPr bwMode="auto">
          <a:xfrm>
            <a:off x="685419" y="908720"/>
            <a:ext cx="82296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sz="3200">
                <a:solidFill>
                  <a:srgbClr val="FFFF66"/>
                </a:solidFill>
                <a:latin typeface="+mj-lt"/>
                <a:ea typeface="+mj-ea"/>
                <a:cs typeface="+mj-cs"/>
              </a:defRPr>
            </a:lvl1pPr>
            <a:lvl2pPr algn="ctr" rtl="0" eaLnBrk="0" fontAlgn="base" hangingPunct="0">
              <a:spcBef>
                <a:spcPct val="0"/>
              </a:spcBef>
              <a:spcAft>
                <a:spcPct val="0"/>
              </a:spcAft>
              <a:defRPr sz="3200">
                <a:solidFill>
                  <a:srgbClr val="FFFF66"/>
                </a:solidFill>
                <a:latin typeface="Arial" charset="0"/>
              </a:defRPr>
            </a:lvl2pPr>
            <a:lvl3pPr algn="ctr" rtl="0" eaLnBrk="0" fontAlgn="base" hangingPunct="0">
              <a:spcBef>
                <a:spcPct val="0"/>
              </a:spcBef>
              <a:spcAft>
                <a:spcPct val="0"/>
              </a:spcAft>
              <a:defRPr sz="3200">
                <a:solidFill>
                  <a:srgbClr val="FFFF66"/>
                </a:solidFill>
                <a:latin typeface="Arial" charset="0"/>
              </a:defRPr>
            </a:lvl3pPr>
            <a:lvl4pPr algn="ctr" rtl="0" eaLnBrk="0" fontAlgn="base" hangingPunct="0">
              <a:spcBef>
                <a:spcPct val="0"/>
              </a:spcBef>
              <a:spcAft>
                <a:spcPct val="0"/>
              </a:spcAft>
              <a:defRPr sz="3200">
                <a:solidFill>
                  <a:srgbClr val="FFFF66"/>
                </a:solidFill>
                <a:latin typeface="Arial" charset="0"/>
              </a:defRPr>
            </a:lvl4pPr>
            <a:lvl5pPr algn="ctr" rtl="0" eaLnBrk="0" fontAlgn="base" hangingPunct="0">
              <a:spcBef>
                <a:spcPct val="0"/>
              </a:spcBef>
              <a:spcAft>
                <a:spcPct val="0"/>
              </a:spcAft>
              <a:defRPr sz="3200">
                <a:solidFill>
                  <a:srgbClr val="FFFF66"/>
                </a:solidFill>
                <a:latin typeface="Arial" charset="0"/>
              </a:defRPr>
            </a:lvl5pPr>
            <a:lvl6pPr marL="457200" algn="ctr" rtl="0" fontAlgn="base">
              <a:spcBef>
                <a:spcPct val="0"/>
              </a:spcBef>
              <a:spcAft>
                <a:spcPct val="0"/>
              </a:spcAft>
              <a:defRPr sz="3200">
                <a:solidFill>
                  <a:srgbClr val="FFFF66"/>
                </a:solidFill>
                <a:latin typeface="Arial" charset="0"/>
              </a:defRPr>
            </a:lvl6pPr>
            <a:lvl7pPr marL="914400" algn="ctr" rtl="0" fontAlgn="base">
              <a:spcBef>
                <a:spcPct val="0"/>
              </a:spcBef>
              <a:spcAft>
                <a:spcPct val="0"/>
              </a:spcAft>
              <a:defRPr sz="3200">
                <a:solidFill>
                  <a:srgbClr val="FFFF66"/>
                </a:solidFill>
                <a:latin typeface="Arial" charset="0"/>
              </a:defRPr>
            </a:lvl7pPr>
            <a:lvl8pPr marL="1371600" algn="ctr" rtl="0" fontAlgn="base">
              <a:spcBef>
                <a:spcPct val="0"/>
              </a:spcBef>
              <a:spcAft>
                <a:spcPct val="0"/>
              </a:spcAft>
              <a:defRPr sz="3200">
                <a:solidFill>
                  <a:srgbClr val="FFFF66"/>
                </a:solidFill>
                <a:latin typeface="Arial" charset="0"/>
              </a:defRPr>
            </a:lvl8pPr>
            <a:lvl9pPr marL="1828800" algn="ctr" rtl="0" fontAlgn="base">
              <a:spcBef>
                <a:spcPct val="0"/>
              </a:spcBef>
              <a:spcAft>
                <a:spcPct val="0"/>
              </a:spcAft>
              <a:defRPr sz="3200">
                <a:solidFill>
                  <a:srgbClr val="FFFF66"/>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accent6">
                    <a:lumMod val="50000"/>
                  </a:schemeClr>
                </a:solidFill>
                <a:effectLst/>
                <a:uLnTx/>
                <a:uFillTx/>
                <a:latin typeface="Arial"/>
              </a:rPr>
              <a:t>Industrialization has driven urbanization</a:t>
            </a:r>
            <a:endParaRPr kumimoji="0" lang="ar-TN" sz="2800" b="1" i="0" u="none" strike="noStrike" kern="0" cap="none" spc="0" normalizeH="0" baseline="0" noProof="0" dirty="0" smtClean="0">
              <a:ln>
                <a:noFill/>
              </a:ln>
              <a:solidFill>
                <a:schemeClr val="accent6">
                  <a:lumMod val="50000"/>
                </a:schemeClr>
              </a:solidFill>
              <a:effectLst/>
              <a:uLnTx/>
              <a:uFillTx/>
              <a:latin typeface="Arial"/>
            </a:endParaRPr>
          </a:p>
          <a:p>
            <a:pPr lvl="0" eaLnBrk="1" hangingPunct="1"/>
            <a:r>
              <a:rPr lang="ar-TN" sz="2800" b="1" kern="0" dirty="0" smtClean="0">
                <a:solidFill>
                  <a:schemeClr val="accent6">
                    <a:lumMod val="50000"/>
                  </a:schemeClr>
                </a:solidFill>
                <a:latin typeface="Arial"/>
              </a:rPr>
              <a:t>دفع </a:t>
            </a:r>
            <a:r>
              <a:rPr lang="ar-TN" sz="2800" b="1" kern="0" dirty="0">
                <a:solidFill>
                  <a:schemeClr val="accent6">
                    <a:lumMod val="50000"/>
                  </a:schemeClr>
                </a:solidFill>
                <a:latin typeface="Arial"/>
              </a:rPr>
              <a:t>التصنيع </a:t>
            </a:r>
            <a:r>
              <a:rPr lang="ar-TN" sz="2800" b="1" kern="0" dirty="0" smtClean="0">
                <a:solidFill>
                  <a:schemeClr val="accent6">
                    <a:lumMod val="50000"/>
                  </a:schemeClr>
                </a:solidFill>
                <a:latin typeface="Arial"/>
              </a:rPr>
              <a:t>التحضر</a:t>
            </a:r>
            <a:endParaRPr kumimoji="0" lang="en-US" sz="2800" b="1" i="0" u="none" strike="noStrike" kern="0" cap="none" spc="0" normalizeH="0" baseline="0" noProof="0" dirty="0" smtClean="0">
              <a:ln>
                <a:noFill/>
              </a:ln>
              <a:solidFill>
                <a:schemeClr val="accent6">
                  <a:lumMod val="50000"/>
                </a:schemeClr>
              </a:solidFill>
              <a:effectLst/>
              <a:uLnTx/>
              <a:uFillTx/>
              <a:latin typeface="Arial"/>
            </a:endParaRPr>
          </a:p>
        </p:txBody>
      </p:sp>
      <p:graphicFrame>
        <p:nvGraphicFramePr>
          <p:cNvPr id="5" name="Tableau 4"/>
          <p:cNvGraphicFramePr>
            <a:graphicFrameLocks noGrp="1"/>
          </p:cNvGraphicFramePr>
          <p:nvPr>
            <p:extLst>
              <p:ext uri="{D42A27DB-BD31-4B8C-83A1-F6EECF244321}">
                <p14:modId xmlns:p14="http://schemas.microsoft.com/office/powerpoint/2010/main" val="2974283654"/>
              </p:ext>
            </p:extLst>
          </p:nvPr>
        </p:nvGraphicFramePr>
        <p:xfrm>
          <a:off x="488504" y="1842502"/>
          <a:ext cx="9259888" cy="3818746"/>
        </p:xfrm>
        <a:graphic>
          <a:graphicData uri="http://schemas.openxmlformats.org/drawingml/2006/table">
            <a:tbl>
              <a:tblPr firstRow="1" bandRow="1">
                <a:tableStyleId>{5C22544A-7EE6-4342-B048-85BDC9FD1C3A}</a:tableStyleId>
              </a:tblPr>
              <a:tblGrid>
                <a:gridCol w="4629944"/>
                <a:gridCol w="4629944"/>
              </a:tblGrid>
              <a:tr h="3818746">
                <a:tc>
                  <a:txBody>
                    <a:bodyPr/>
                    <a:lstStyle/>
                    <a:p>
                      <a:r>
                        <a:rPr lang="ar-TN" dirty="0" smtClean="0">
                          <a:solidFill>
                            <a:schemeClr val="accent6">
                              <a:lumMod val="25000"/>
                            </a:schemeClr>
                          </a:solidFill>
                        </a:rPr>
                        <a:t>-</a:t>
                      </a:r>
                      <a:r>
                        <a:rPr kumimoji="0" lang="en-US" sz="2400" b="1" i="0" u="none" strike="noStrike" kern="0" cap="none" spc="0" normalizeH="0" baseline="0" dirty="0" smtClean="0">
                          <a:ln>
                            <a:noFill/>
                          </a:ln>
                          <a:solidFill>
                            <a:schemeClr val="accent6">
                              <a:lumMod val="25000"/>
                            </a:schemeClr>
                          </a:solidFill>
                          <a:effectLst/>
                          <a:uLnTx/>
                          <a:uFillTx/>
                          <a:latin typeface="Arial"/>
                          <a:ea typeface="+mj-ea"/>
                          <a:cs typeface="+mj-cs"/>
                        </a:rPr>
                        <a:t>Since 1950, urban populations have quadrupled. Due to a growing human population and increased movement to cities</a:t>
                      </a:r>
                      <a:r>
                        <a:rPr kumimoji="0" lang="ar-TN" sz="2400" b="1" i="0" u="none" strike="noStrike" kern="0" cap="none" spc="0" normalizeH="0" baseline="0" dirty="0" smtClean="0">
                          <a:ln>
                            <a:noFill/>
                          </a:ln>
                          <a:solidFill>
                            <a:schemeClr val="accent6">
                              <a:lumMod val="25000"/>
                            </a:schemeClr>
                          </a:solidFill>
                          <a:effectLst/>
                          <a:uLnTx/>
                          <a:uFillTx/>
                          <a:latin typeface="Arial"/>
                          <a:ea typeface="+mj-ea"/>
                          <a:cs typeface="+mj-cs"/>
                        </a:rPr>
                        <a:t>.</a:t>
                      </a:r>
                    </a:p>
                    <a:p>
                      <a:endParaRPr kumimoji="0" lang="en-US" sz="2400" b="1" i="0" u="none" strike="noStrike" kern="0" cap="none" spc="0" normalizeH="0" baseline="0" dirty="0" smtClean="0">
                        <a:ln>
                          <a:noFill/>
                        </a:ln>
                        <a:solidFill>
                          <a:schemeClr val="accent6">
                            <a:lumMod val="25000"/>
                          </a:schemeClr>
                        </a:solidFill>
                        <a:effectLst/>
                        <a:uLnTx/>
                        <a:uFillTx/>
                        <a:latin typeface="Arial"/>
                        <a:ea typeface="+mj-ea"/>
                        <a:cs typeface="+mj-cs"/>
                      </a:endParaRPr>
                    </a:p>
                    <a:p>
                      <a:r>
                        <a:rPr kumimoji="0" lang="ar-TN" sz="2400" b="1" i="0" u="none" strike="noStrike" kern="0" cap="none" spc="0" normalizeH="0" baseline="0" dirty="0" smtClean="0">
                          <a:ln>
                            <a:noFill/>
                          </a:ln>
                          <a:solidFill>
                            <a:schemeClr val="accent6">
                              <a:lumMod val="25000"/>
                            </a:schemeClr>
                          </a:solidFill>
                          <a:effectLst/>
                          <a:uLnTx/>
                          <a:uFillTx/>
                          <a:latin typeface="Arial"/>
                          <a:ea typeface="+mj-ea"/>
                          <a:cs typeface="+mj-cs"/>
                        </a:rPr>
                        <a:t>-</a:t>
                      </a:r>
                      <a:r>
                        <a:rPr kumimoji="0" lang="en-US" sz="2400" b="1" i="0" u="none" strike="noStrike" kern="0" cap="none" spc="0" normalizeH="0" baseline="0" dirty="0" smtClean="0">
                          <a:ln>
                            <a:noFill/>
                          </a:ln>
                          <a:solidFill>
                            <a:schemeClr val="accent6">
                              <a:lumMod val="25000"/>
                            </a:schemeClr>
                          </a:solidFill>
                          <a:effectLst/>
                          <a:uLnTx/>
                          <a:uFillTx/>
                          <a:latin typeface="Arial"/>
                          <a:ea typeface="+mj-ea"/>
                          <a:cs typeface="+mj-cs"/>
                        </a:rPr>
                        <a:t>In </a:t>
                      </a:r>
                      <a:r>
                        <a:rPr kumimoji="0" lang="en-US" sz="2400" b="1" i="0" u="none" strike="noStrike" kern="0" cap="none" spc="0" normalizeH="0" baseline="0" dirty="0" smtClean="0">
                          <a:ln>
                            <a:noFill/>
                          </a:ln>
                          <a:solidFill>
                            <a:srgbClr val="339966"/>
                          </a:solidFill>
                          <a:effectLst/>
                          <a:uLnTx/>
                          <a:uFillTx/>
                          <a:latin typeface="Arial"/>
                          <a:ea typeface="+mj-ea"/>
                          <a:cs typeface="+mj-cs"/>
                        </a:rPr>
                        <a:t>developed nations</a:t>
                      </a:r>
                      <a:r>
                        <a:rPr kumimoji="0" lang="en-US" sz="2400" b="1" i="0" u="none" strike="noStrike" kern="0" cap="none" spc="0" normalizeH="0" baseline="0" dirty="0" smtClean="0">
                          <a:ln>
                            <a:noFill/>
                          </a:ln>
                          <a:solidFill>
                            <a:schemeClr val="accent6">
                              <a:lumMod val="25000"/>
                            </a:schemeClr>
                          </a:solidFill>
                          <a:effectLst/>
                          <a:uLnTx/>
                          <a:uFillTx/>
                          <a:latin typeface="Arial"/>
                          <a:ea typeface="+mj-ea"/>
                          <a:cs typeface="+mj-cs"/>
                        </a:rPr>
                        <a:t>, urbanization has slowed. People are searching for jobs and urban lifestyles.</a:t>
                      </a:r>
                      <a:endParaRPr lang="en-US" dirty="0" smtClean="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TN" sz="2800" dirty="0" smtClean="0">
                          <a:solidFill>
                            <a:schemeClr val="accent6">
                              <a:lumMod val="25000"/>
                            </a:schemeClr>
                          </a:solidFill>
                        </a:rPr>
                        <a:t>- </a:t>
                      </a:r>
                      <a:r>
                        <a:rPr lang="ar-TN" sz="2800" dirty="0" smtClean="0">
                          <a:solidFill>
                            <a:schemeClr val="accent6">
                              <a:lumMod val="25000"/>
                            </a:schemeClr>
                          </a:solidFill>
                        </a:rPr>
                        <a:t>تضاعف </a:t>
                      </a:r>
                      <a:r>
                        <a:rPr lang="ar-TN" sz="2800" dirty="0" smtClean="0">
                          <a:solidFill>
                            <a:schemeClr val="accent6">
                              <a:lumMod val="25000"/>
                            </a:schemeClr>
                          </a:solidFill>
                        </a:rPr>
                        <a:t>منذ عام 1950عدد السكان الحضر أربعة </a:t>
                      </a:r>
                      <a:r>
                        <a:rPr lang="ar-TN" sz="2800" dirty="0" smtClean="0">
                          <a:solidFill>
                            <a:schemeClr val="accent6">
                              <a:lumMod val="25000"/>
                            </a:schemeClr>
                          </a:solidFill>
                        </a:rPr>
                        <a:t>مرات. </a:t>
                      </a:r>
                      <a:r>
                        <a:rPr lang="ar-TN" sz="2800" dirty="0" smtClean="0">
                          <a:solidFill>
                            <a:schemeClr val="accent6">
                              <a:lumMod val="25000"/>
                            </a:schemeClr>
                          </a:solidFill>
                        </a:rPr>
                        <a:t>ويرجع ذلك إلى نمو</a:t>
                      </a:r>
                      <a:r>
                        <a:rPr lang="ar-TN" sz="2800" baseline="0" dirty="0" smtClean="0">
                          <a:solidFill>
                            <a:schemeClr val="accent6">
                              <a:lumMod val="25000"/>
                            </a:schemeClr>
                          </a:solidFill>
                        </a:rPr>
                        <a:t> </a:t>
                      </a:r>
                      <a:r>
                        <a:rPr lang="ar-TN" sz="2800" dirty="0" smtClean="0">
                          <a:solidFill>
                            <a:schemeClr val="accent6">
                              <a:lumMod val="25000"/>
                            </a:schemeClr>
                          </a:solidFill>
                        </a:rPr>
                        <a:t>عدد السكان وزيادة </a:t>
                      </a:r>
                      <a:r>
                        <a:rPr lang="ar-TN" sz="2800" dirty="0" smtClean="0">
                          <a:solidFill>
                            <a:schemeClr val="accent6">
                              <a:lumMod val="25000"/>
                            </a:schemeClr>
                          </a:solidFill>
                        </a:rPr>
                        <a:t>الهجرة </a:t>
                      </a:r>
                      <a:r>
                        <a:rPr lang="ar-TN" sz="2800" dirty="0" smtClean="0">
                          <a:solidFill>
                            <a:schemeClr val="accent6">
                              <a:lumMod val="25000"/>
                            </a:schemeClr>
                          </a:solidFill>
                        </a:rPr>
                        <a:t>نحو مدن.</a:t>
                      </a:r>
                    </a:p>
                    <a:p>
                      <a:pPr algn="r" rtl="1"/>
                      <a:endParaRPr lang="ar-TN" sz="2800" dirty="0" smtClean="0">
                        <a:solidFill>
                          <a:schemeClr val="accent6">
                            <a:lumMod val="25000"/>
                          </a:schemeClr>
                        </a:solidFill>
                      </a:endParaRPr>
                    </a:p>
                    <a:p>
                      <a:pPr algn="r" rtl="1"/>
                      <a:r>
                        <a:rPr lang="ar-TN" sz="2800" dirty="0" smtClean="0">
                          <a:solidFill>
                            <a:schemeClr val="accent6">
                              <a:lumMod val="25000"/>
                            </a:schemeClr>
                          </a:solidFill>
                        </a:rPr>
                        <a:t>- في </a:t>
                      </a:r>
                      <a:r>
                        <a:rPr lang="ar-TN" sz="2800" dirty="0" smtClean="0">
                          <a:solidFill>
                            <a:srgbClr val="339966"/>
                          </a:solidFill>
                        </a:rPr>
                        <a:t>الدول المتقدمة</a:t>
                      </a:r>
                      <a:r>
                        <a:rPr lang="ar-TN" sz="2800" dirty="0" smtClean="0">
                          <a:solidFill>
                            <a:schemeClr val="accent6">
                              <a:lumMod val="25000"/>
                            </a:schemeClr>
                          </a:solidFill>
                        </a:rPr>
                        <a:t>، تباطأ نسق التحضر. حيث أصبح السكان يبحثون عن وظائف وأنماط الحياة الحضرية.</a:t>
                      </a:r>
                      <a:endParaRPr lang="fr-FR" sz="2800" dirty="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20017371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544" y="836711"/>
            <a:ext cx="8018964" cy="547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2144688" y="4625090"/>
            <a:ext cx="7459093" cy="8309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accent6">
                    <a:lumMod val="50000"/>
                  </a:schemeClr>
                </a:solidFill>
              </a:rPr>
              <a:t>Urban population as a percent of total population</a:t>
            </a:r>
            <a:r>
              <a:rPr lang="en-US" sz="2400" b="1" dirty="0" smtClean="0">
                <a:solidFill>
                  <a:schemeClr val="accent6">
                    <a:lumMod val="50000"/>
                  </a:schemeClr>
                </a:solidFill>
              </a:rPr>
              <a:t>.</a:t>
            </a:r>
            <a:endParaRPr lang="ar-TN" sz="2400" b="1" dirty="0" smtClean="0">
              <a:solidFill>
                <a:schemeClr val="accent6">
                  <a:lumMod val="50000"/>
                </a:schemeClr>
              </a:solidFill>
            </a:endParaRPr>
          </a:p>
          <a:p>
            <a:pPr marL="0" marR="0" lvl="0" indent="0" algn="ctr" defTabSz="914400" eaLnBrk="1" fontAlgn="auto" latinLnBrk="0" hangingPunct="1">
              <a:lnSpc>
                <a:spcPct val="100000"/>
              </a:lnSpc>
              <a:spcBef>
                <a:spcPts val="0"/>
              </a:spcBef>
              <a:spcAft>
                <a:spcPts val="0"/>
              </a:spcAft>
              <a:buClrTx/>
              <a:buSzTx/>
              <a:buFontTx/>
              <a:buNone/>
              <a:tabLst/>
              <a:defRPr/>
            </a:pPr>
            <a:r>
              <a:rPr lang="ar-TN" sz="2400" b="1" dirty="0" smtClean="0">
                <a:solidFill>
                  <a:schemeClr val="accent6">
                    <a:lumMod val="50000"/>
                  </a:schemeClr>
                </a:solidFill>
              </a:rPr>
              <a:t>نسبة سكان </a:t>
            </a:r>
            <a:r>
              <a:rPr lang="ar-TN" sz="2400" b="1" dirty="0" smtClean="0">
                <a:solidFill>
                  <a:schemeClr val="accent6">
                    <a:lumMod val="50000"/>
                  </a:schemeClr>
                </a:solidFill>
              </a:rPr>
              <a:t>الأقاليم </a:t>
            </a:r>
            <a:r>
              <a:rPr lang="ar-TN" sz="2400" b="1" dirty="0" smtClean="0">
                <a:solidFill>
                  <a:schemeClr val="accent6">
                    <a:lumMod val="50000"/>
                  </a:schemeClr>
                </a:solidFill>
              </a:rPr>
              <a:t>الحضرية من </a:t>
            </a:r>
            <a:r>
              <a:rPr lang="ar-TN" sz="2400" b="1" dirty="0">
                <a:solidFill>
                  <a:schemeClr val="accent6">
                    <a:lumMod val="50000"/>
                  </a:schemeClr>
                </a:solidFill>
              </a:rPr>
              <a:t>مجموع </a:t>
            </a:r>
            <a:r>
              <a:rPr lang="ar-TN" sz="2400" b="1" dirty="0" smtClean="0">
                <a:solidFill>
                  <a:schemeClr val="accent6">
                    <a:lumMod val="50000"/>
                  </a:schemeClr>
                </a:solidFill>
              </a:rPr>
              <a:t>السكان.</a:t>
            </a:r>
            <a:endParaRPr lang="en-US" sz="2800" b="1" dirty="0">
              <a:solidFill>
                <a:schemeClr val="accent6">
                  <a:lumMod val="50000"/>
                </a:schemeClr>
              </a:solidFill>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23672796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graphicFrame>
        <p:nvGraphicFramePr>
          <p:cNvPr id="5" name="Tableau 4"/>
          <p:cNvGraphicFramePr>
            <a:graphicFrameLocks noGrp="1"/>
          </p:cNvGraphicFramePr>
          <p:nvPr>
            <p:extLst>
              <p:ext uri="{D42A27DB-BD31-4B8C-83A1-F6EECF244321}">
                <p14:modId xmlns:p14="http://schemas.microsoft.com/office/powerpoint/2010/main" val="4251396981"/>
              </p:ext>
            </p:extLst>
          </p:nvPr>
        </p:nvGraphicFramePr>
        <p:xfrm>
          <a:off x="488504" y="1095538"/>
          <a:ext cx="9145016" cy="4663440"/>
        </p:xfrm>
        <a:graphic>
          <a:graphicData uri="http://schemas.openxmlformats.org/drawingml/2006/table">
            <a:tbl>
              <a:tblPr firstRow="1" bandRow="1">
                <a:tableStyleId>{5C22544A-7EE6-4342-B048-85BDC9FD1C3A}</a:tableStyleId>
              </a:tblPr>
              <a:tblGrid>
                <a:gridCol w="4572508"/>
                <a:gridCol w="4572508"/>
              </a:tblGrid>
              <a:tr h="4192528">
                <a:tc>
                  <a:txBody>
                    <a:bodyPr/>
                    <a:lstStyle/>
                    <a:p>
                      <a:r>
                        <a:rPr lang="ar-TN" sz="2400" dirty="0" smtClean="0">
                          <a:solidFill>
                            <a:schemeClr val="accent6">
                              <a:lumMod val="25000"/>
                            </a:schemeClr>
                          </a:solidFill>
                          <a:latin typeface="Arial" pitchFamily="34" charset="0"/>
                          <a:cs typeface="Arial" pitchFamily="34" charset="0"/>
                        </a:rPr>
                        <a:t>-</a:t>
                      </a:r>
                      <a:r>
                        <a:rPr lang="en-US" sz="2300" dirty="0" smtClean="0">
                          <a:solidFill>
                            <a:srgbClr val="339966"/>
                          </a:solidFill>
                          <a:latin typeface="Arial" pitchFamily="34" charset="0"/>
                          <a:cs typeface="Arial" pitchFamily="34" charset="0"/>
                        </a:rPr>
                        <a:t>Low-levels</a:t>
                      </a:r>
                      <a:r>
                        <a:rPr lang="en-US" sz="2300" dirty="0" smtClean="0">
                          <a:solidFill>
                            <a:schemeClr val="accent6">
                              <a:lumMod val="25000"/>
                            </a:schemeClr>
                          </a:solidFill>
                          <a:latin typeface="Arial" pitchFamily="34" charset="0"/>
                          <a:cs typeface="Arial" pitchFamily="34" charset="0"/>
                        </a:rPr>
                        <a:t> in Sub-Saharan Africa.</a:t>
                      </a:r>
                    </a:p>
                    <a:p>
                      <a:endParaRPr lang="en-US" sz="2300" dirty="0" smtClean="0">
                        <a:solidFill>
                          <a:schemeClr val="accent6">
                            <a:lumMod val="25000"/>
                          </a:schemeClr>
                        </a:solidFill>
                        <a:latin typeface="Arial" pitchFamily="34" charset="0"/>
                        <a:cs typeface="Arial" pitchFamily="34" charset="0"/>
                      </a:endParaRPr>
                    </a:p>
                    <a:p>
                      <a:r>
                        <a:rPr lang="ar-TN" sz="2300" dirty="0" smtClean="0">
                          <a:solidFill>
                            <a:schemeClr val="accent6">
                              <a:lumMod val="25000"/>
                            </a:schemeClr>
                          </a:solidFill>
                          <a:latin typeface="Arial" pitchFamily="34" charset="0"/>
                          <a:cs typeface="Arial" pitchFamily="34" charset="0"/>
                        </a:rPr>
                        <a:t>-</a:t>
                      </a:r>
                      <a:r>
                        <a:rPr lang="en-US" sz="2300" dirty="0" smtClean="0">
                          <a:solidFill>
                            <a:srgbClr val="339966"/>
                          </a:solidFill>
                          <a:latin typeface="Arial" pitchFamily="34" charset="0"/>
                          <a:cs typeface="Arial" pitchFamily="34" charset="0"/>
                        </a:rPr>
                        <a:t>Variation</a:t>
                      </a:r>
                      <a:r>
                        <a:rPr lang="en-US" sz="2300" dirty="0" smtClean="0">
                          <a:solidFill>
                            <a:schemeClr val="accent6">
                              <a:lumMod val="25000"/>
                            </a:schemeClr>
                          </a:solidFill>
                          <a:latin typeface="Arial" pitchFamily="34" charset="0"/>
                          <a:cs typeface="Arial" pitchFamily="34" charset="0"/>
                        </a:rPr>
                        <a:t> in urbanization in Southwest Asia/North Africa.</a:t>
                      </a:r>
                    </a:p>
                    <a:p>
                      <a:endParaRPr lang="en-US" sz="2300" dirty="0" smtClean="0">
                        <a:solidFill>
                          <a:schemeClr val="accent6">
                            <a:lumMod val="25000"/>
                          </a:schemeClr>
                        </a:solidFill>
                        <a:latin typeface="Arial" pitchFamily="34" charset="0"/>
                        <a:cs typeface="Arial" pitchFamily="34" charset="0"/>
                      </a:endParaRPr>
                    </a:p>
                    <a:p>
                      <a:r>
                        <a:rPr lang="ar-TN" sz="2300" dirty="0" smtClean="0">
                          <a:solidFill>
                            <a:schemeClr val="accent6">
                              <a:lumMod val="25000"/>
                            </a:schemeClr>
                          </a:solidFill>
                          <a:latin typeface="Arial" pitchFamily="34" charset="0"/>
                          <a:cs typeface="Arial" pitchFamily="34" charset="0"/>
                        </a:rPr>
                        <a:t>-</a:t>
                      </a:r>
                      <a:r>
                        <a:rPr lang="en-US" sz="2300" dirty="0" smtClean="0">
                          <a:solidFill>
                            <a:schemeClr val="accent6">
                              <a:lumMod val="25000"/>
                            </a:schemeClr>
                          </a:solidFill>
                          <a:latin typeface="Arial" pitchFamily="34" charset="0"/>
                          <a:cs typeface="Arial" pitchFamily="34" charset="0"/>
                        </a:rPr>
                        <a:t>Low urbanization in South Asia</a:t>
                      </a:r>
                      <a:r>
                        <a:rPr lang="fr-FR" sz="2300" dirty="0" smtClean="0">
                          <a:solidFill>
                            <a:schemeClr val="accent6">
                              <a:lumMod val="25000"/>
                            </a:schemeClr>
                          </a:solidFill>
                          <a:latin typeface="Arial" pitchFamily="34" charset="0"/>
                          <a:cs typeface="Arial" pitchFamily="34" charset="0"/>
                        </a:rPr>
                        <a:t>.</a:t>
                      </a:r>
                      <a:endParaRPr lang="ar-TN" sz="2300" dirty="0" smtClean="0">
                        <a:solidFill>
                          <a:schemeClr val="accent6">
                            <a:lumMod val="25000"/>
                          </a:schemeClr>
                        </a:solidFill>
                        <a:latin typeface="Arial" pitchFamily="34" charset="0"/>
                        <a:cs typeface="Arial" pitchFamily="34" charset="0"/>
                      </a:endParaRPr>
                    </a:p>
                    <a:p>
                      <a:endParaRPr lang="ar-TN" sz="2300" dirty="0" smtClean="0">
                        <a:solidFill>
                          <a:schemeClr val="accent6">
                            <a:lumMod val="25000"/>
                          </a:schemeClr>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ar-TN" sz="2300" dirty="0" smtClean="0">
                          <a:solidFill>
                            <a:schemeClr val="accent6">
                              <a:lumMod val="25000"/>
                            </a:schemeClr>
                          </a:solidFill>
                          <a:latin typeface="Arial" pitchFamily="34" charset="0"/>
                          <a:cs typeface="Arial" pitchFamily="34" charset="0"/>
                        </a:rPr>
                        <a:t>-</a:t>
                      </a:r>
                      <a:r>
                        <a:rPr lang="en-US" sz="2300" dirty="0" smtClean="0">
                          <a:solidFill>
                            <a:srgbClr val="339966"/>
                          </a:solidFill>
                          <a:latin typeface="Arial" pitchFamily="34" charset="0"/>
                          <a:cs typeface="Arial" pitchFamily="34" charset="0"/>
                        </a:rPr>
                        <a:t>Pacific Rim</a:t>
                      </a:r>
                      <a:r>
                        <a:rPr lang="en-US" sz="2300" dirty="0" smtClean="0">
                          <a:solidFill>
                            <a:schemeClr val="accent6">
                              <a:lumMod val="25000"/>
                            </a:schemeClr>
                          </a:solidFill>
                          <a:latin typeface="Arial" pitchFamily="34" charset="0"/>
                          <a:cs typeface="Arial" pitchFamily="34" charset="0"/>
                        </a:rPr>
                        <a:t>: only Japan, South Korea, and Taiwan are highly urbanized.</a:t>
                      </a:r>
                    </a:p>
                    <a:p>
                      <a:endParaRPr lang="fr-FR" sz="2300" dirty="0" smtClean="0">
                        <a:solidFill>
                          <a:schemeClr val="accent6">
                            <a:lumMod val="25000"/>
                          </a:schemeClr>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TN" sz="2400" dirty="0" smtClean="0">
                          <a:solidFill>
                            <a:schemeClr val="accent6">
                              <a:lumMod val="25000"/>
                            </a:schemeClr>
                          </a:solidFill>
                        </a:rPr>
                        <a:t>-</a:t>
                      </a:r>
                      <a:r>
                        <a:rPr lang="ar-TN" sz="2400" baseline="0" dirty="0" smtClean="0">
                          <a:solidFill>
                            <a:schemeClr val="accent6">
                              <a:lumMod val="25000"/>
                            </a:schemeClr>
                          </a:solidFill>
                        </a:rPr>
                        <a:t> </a:t>
                      </a:r>
                      <a:r>
                        <a:rPr lang="ar-TN" sz="2400" baseline="0" dirty="0" smtClean="0">
                          <a:solidFill>
                            <a:srgbClr val="339966"/>
                          </a:solidFill>
                        </a:rPr>
                        <a:t>مستويات منخفضة </a:t>
                      </a:r>
                      <a:r>
                        <a:rPr lang="ar-TN" sz="2400" baseline="0" dirty="0" smtClean="0">
                          <a:solidFill>
                            <a:schemeClr val="accent6">
                              <a:lumMod val="25000"/>
                            </a:schemeClr>
                          </a:solidFill>
                        </a:rPr>
                        <a:t>في إفريقيا جنوب الصحراء الكبرى.</a:t>
                      </a:r>
                    </a:p>
                    <a:p>
                      <a:pPr algn="r" rtl="1"/>
                      <a:endParaRPr lang="ar-TN" sz="2400" dirty="0" smtClean="0">
                        <a:solidFill>
                          <a:schemeClr val="accent6">
                            <a:lumMod val="25000"/>
                          </a:schemeClr>
                        </a:solidFill>
                      </a:endParaRPr>
                    </a:p>
                    <a:p>
                      <a:pPr algn="r" rtl="1"/>
                      <a:r>
                        <a:rPr lang="ar-TN" sz="2400" dirty="0" smtClean="0">
                          <a:solidFill>
                            <a:schemeClr val="accent6">
                              <a:lumMod val="25000"/>
                            </a:schemeClr>
                          </a:solidFill>
                        </a:rPr>
                        <a:t>- </a:t>
                      </a:r>
                      <a:r>
                        <a:rPr lang="ar-TN" sz="2400" dirty="0" smtClean="0">
                          <a:solidFill>
                            <a:srgbClr val="339966"/>
                          </a:solidFill>
                        </a:rPr>
                        <a:t>التباين</a:t>
                      </a:r>
                      <a:r>
                        <a:rPr lang="ar-TN" sz="2400" dirty="0" smtClean="0">
                          <a:solidFill>
                            <a:schemeClr val="accent6">
                              <a:lumMod val="25000"/>
                            </a:schemeClr>
                          </a:solidFill>
                        </a:rPr>
                        <a:t> في التحضر جنوب غرب آسيا / شمال أفريقيا.</a:t>
                      </a:r>
                    </a:p>
                    <a:p>
                      <a:pPr algn="r" rtl="1"/>
                      <a:endParaRPr lang="ar-TN" sz="2400" dirty="0" smtClean="0">
                        <a:solidFill>
                          <a:schemeClr val="accent6">
                            <a:lumMod val="25000"/>
                          </a:schemeClr>
                        </a:solidFill>
                      </a:endParaRPr>
                    </a:p>
                    <a:p>
                      <a:pPr algn="r" rtl="1"/>
                      <a:r>
                        <a:rPr lang="ar-TN" sz="2400" dirty="0" smtClean="0">
                          <a:solidFill>
                            <a:schemeClr val="accent6">
                              <a:lumMod val="25000"/>
                            </a:schemeClr>
                          </a:solidFill>
                        </a:rPr>
                        <a:t>- نسبة تحضر منخفضة في جنوب آسيا.</a:t>
                      </a:r>
                    </a:p>
                    <a:p>
                      <a:pPr algn="r" rtl="1"/>
                      <a:endParaRPr lang="ar-TN" sz="2400" dirty="0" smtClean="0">
                        <a:solidFill>
                          <a:schemeClr val="accent6">
                            <a:lumMod val="25000"/>
                          </a:schemeClr>
                        </a:solidFill>
                      </a:endParaRPr>
                    </a:p>
                    <a:p>
                      <a:pPr algn="r" rtl="1"/>
                      <a:endParaRPr lang="ar-TN" sz="2400" dirty="0" smtClean="0">
                        <a:solidFill>
                          <a:schemeClr val="accent6">
                            <a:lumMod val="25000"/>
                          </a:schemeClr>
                        </a:solidFill>
                      </a:endParaRPr>
                    </a:p>
                    <a:p>
                      <a:pPr marL="0" marR="0" indent="0" algn="r" defTabSz="914400" rtl="1" eaLnBrk="1" fontAlgn="auto" latinLnBrk="0" hangingPunct="1">
                        <a:lnSpc>
                          <a:spcPct val="100000"/>
                        </a:lnSpc>
                        <a:spcBef>
                          <a:spcPts val="0"/>
                        </a:spcBef>
                        <a:spcAft>
                          <a:spcPts val="0"/>
                        </a:spcAft>
                        <a:buClrTx/>
                        <a:buSzTx/>
                        <a:buFontTx/>
                        <a:buNone/>
                        <a:tabLst/>
                        <a:defRPr/>
                      </a:pPr>
                      <a:r>
                        <a:rPr lang="ar-TN" sz="2400" dirty="0" smtClean="0">
                          <a:solidFill>
                            <a:schemeClr val="accent6">
                              <a:lumMod val="25000"/>
                            </a:schemeClr>
                          </a:solidFill>
                        </a:rPr>
                        <a:t>- </a:t>
                      </a:r>
                      <a:r>
                        <a:rPr lang="ar-TN" sz="2400" dirty="0" smtClean="0">
                          <a:solidFill>
                            <a:srgbClr val="339966"/>
                          </a:solidFill>
                        </a:rPr>
                        <a:t>البلدان المطلة على المحيط الهادي</a:t>
                      </a:r>
                      <a:r>
                        <a:rPr lang="ar-TN" sz="2400" dirty="0" smtClean="0">
                          <a:solidFill>
                            <a:schemeClr val="accent6">
                              <a:lumMod val="25000"/>
                            </a:schemeClr>
                          </a:solidFill>
                        </a:rPr>
                        <a:t>: تعد فقط اليابان وكوريا الجنوبية</a:t>
                      </a:r>
                      <a:r>
                        <a:rPr lang="ar-TN" sz="2400" baseline="0" dirty="0" smtClean="0">
                          <a:solidFill>
                            <a:schemeClr val="accent6">
                              <a:lumMod val="25000"/>
                            </a:schemeClr>
                          </a:solidFill>
                        </a:rPr>
                        <a:t> </a:t>
                      </a:r>
                      <a:r>
                        <a:rPr lang="ar-TN" sz="2400" dirty="0" smtClean="0">
                          <a:solidFill>
                            <a:schemeClr val="accent6">
                              <a:lumMod val="25000"/>
                            </a:schemeClr>
                          </a:solidFill>
                        </a:rPr>
                        <a:t>وتايوان ذات</a:t>
                      </a:r>
                      <a:r>
                        <a:rPr lang="ar-TN" sz="2400" baseline="0" dirty="0" smtClean="0">
                          <a:solidFill>
                            <a:schemeClr val="accent6">
                              <a:lumMod val="25000"/>
                            </a:schemeClr>
                          </a:solidFill>
                        </a:rPr>
                        <a:t> نسب</a:t>
                      </a:r>
                      <a:r>
                        <a:rPr lang="ar-TN" sz="2400" dirty="0" smtClean="0">
                          <a:solidFill>
                            <a:schemeClr val="accent6">
                              <a:lumMod val="25000"/>
                            </a:schemeClr>
                          </a:solidFill>
                        </a:rPr>
                        <a:t> تحضر</a:t>
                      </a:r>
                      <a:r>
                        <a:rPr lang="fr-FR" sz="2400" dirty="0" smtClean="0">
                          <a:solidFill>
                            <a:schemeClr val="accent6">
                              <a:lumMod val="25000"/>
                            </a:schemeClr>
                          </a:solidFill>
                        </a:rPr>
                        <a:t> </a:t>
                      </a:r>
                      <a:r>
                        <a:rPr lang="ar-TN" sz="2400" dirty="0" smtClean="0">
                          <a:solidFill>
                            <a:schemeClr val="accent6">
                              <a:lumMod val="25000"/>
                            </a:schemeClr>
                          </a:solidFill>
                        </a:rPr>
                        <a:t>مرتفعة.</a:t>
                      </a:r>
                      <a:endParaRPr lang="fr-FR" sz="2400" dirty="0" smtClean="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29105350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pic>
        <p:nvPicPr>
          <p:cNvPr id="4" name="Picture 6" descr="D:\Courses\Geog 5\Lectures F00\de Blij figures\IMAGE_55.JPG"/>
          <p:cNvPicPr>
            <a:picLocks noChangeAspect="1" noChangeArrowheads="1"/>
          </p:cNvPicPr>
          <p:nvPr/>
        </p:nvPicPr>
        <p:blipFill>
          <a:blip r:embed="rId2">
            <a:extLst>
              <a:ext uri="{28A0092B-C50C-407E-A947-70E740481C1C}">
                <a14:useLocalDpi xmlns:a14="http://schemas.microsoft.com/office/drawing/2010/main" val="0"/>
              </a:ext>
            </a:extLst>
          </a:blip>
          <a:srcRect l="7004" t="7323" r="5440" b="10693"/>
          <a:stretch>
            <a:fillRect/>
          </a:stretch>
        </p:blipFill>
        <p:spPr bwMode="auto">
          <a:xfrm>
            <a:off x="1064568" y="836712"/>
            <a:ext cx="8378486" cy="546056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862424" y="5013176"/>
            <a:ext cx="4840877" cy="80021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300" b="1" dirty="0">
                <a:solidFill>
                  <a:schemeClr val="accent6">
                    <a:lumMod val="25000"/>
                  </a:schemeClr>
                </a:solidFill>
              </a:rPr>
              <a:t>Distribution of Great World Cities</a:t>
            </a:r>
            <a:endParaRPr lang="ar-TN" sz="2300" b="1" dirty="0">
              <a:solidFill>
                <a:schemeClr val="accent6">
                  <a:lumMod val="25000"/>
                </a:schemeClr>
              </a:solidFill>
            </a:endParaRPr>
          </a:p>
          <a:p>
            <a:pPr marL="0" marR="0" lvl="0" indent="0" algn="ctr" defTabSz="914400" eaLnBrk="1" fontAlgn="auto" latinLnBrk="0" hangingPunct="1">
              <a:lnSpc>
                <a:spcPct val="100000"/>
              </a:lnSpc>
              <a:spcBef>
                <a:spcPts val="0"/>
              </a:spcBef>
              <a:spcAft>
                <a:spcPts val="0"/>
              </a:spcAft>
              <a:buClrTx/>
              <a:buSzTx/>
              <a:buFontTx/>
              <a:buNone/>
              <a:tabLst/>
              <a:defRPr/>
            </a:pPr>
            <a:r>
              <a:rPr lang="ar-TN" sz="2300" b="1" dirty="0">
                <a:solidFill>
                  <a:schemeClr val="accent6">
                    <a:lumMod val="25000"/>
                  </a:schemeClr>
                </a:solidFill>
              </a:rPr>
              <a:t>توزيع المدن الكبرى في العالم</a:t>
            </a:r>
            <a:r>
              <a:rPr lang="en-US" sz="2300" b="1" dirty="0">
                <a:solidFill>
                  <a:schemeClr val="accent6">
                    <a:lumMod val="25000"/>
                  </a:schemeClr>
                </a:solidFill>
              </a:rPr>
              <a:t> </a:t>
            </a:r>
            <a:endParaRPr lang="fr-FR" sz="2300" b="1" dirty="0">
              <a:solidFill>
                <a:schemeClr val="accent6">
                  <a:lumMod val="25000"/>
                </a:schemeClr>
              </a:solidFill>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3949038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1404274048"/>
              </p:ext>
            </p:extLst>
          </p:nvPr>
        </p:nvGraphicFramePr>
        <p:xfrm>
          <a:off x="495300" y="1600200"/>
          <a:ext cx="8850188" cy="3139440"/>
        </p:xfrm>
        <a:graphic>
          <a:graphicData uri="http://schemas.openxmlformats.org/drawingml/2006/table">
            <a:tbl>
              <a:tblPr firstRow="1" bandRow="1">
                <a:tableStyleId>{5C22544A-7EE6-4342-B048-85BDC9FD1C3A}</a:tableStyleId>
              </a:tblPr>
              <a:tblGrid>
                <a:gridCol w="4457700"/>
                <a:gridCol w="4392488"/>
              </a:tblGrid>
              <a:tr h="370840">
                <a:tc>
                  <a:txBody>
                    <a:bodyPr/>
                    <a:lstStyle/>
                    <a:p>
                      <a:r>
                        <a:rPr lang="ar-TN" sz="3200" b="1" kern="1200" dirty="0" smtClean="0">
                          <a:solidFill>
                            <a:schemeClr val="accent6">
                              <a:lumMod val="25000"/>
                            </a:schemeClr>
                          </a:solidFill>
                          <a:latin typeface="Arial" pitchFamily="34" charset="0"/>
                          <a:ea typeface="+mn-ea"/>
                          <a:cs typeface="Arial" pitchFamily="34" charset="0"/>
                        </a:rPr>
                        <a:t>-</a:t>
                      </a:r>
                      <a:r>
                        <a:rPr lang="en-US" sz="2800" b="1" kern="1200" dirty="0" smtClean="0">
                          <a:solidFill>
                            <a:schemeClr val="accent6">
                              <a:lumMod val="25000"/>
                            </a:schemeClr>
                          </a:solidFill>
                          <a:latin typeface="Arial" pitchFamily="34" charset="0"/>
                          <a:ea typeface="+mn-ea"/>
                          <a:cs typeface="Arial" pitchFamily="34" charset="0"/>
                        </a:rPr>
                        <a:t>Many</a:t>
                      </a:r>
                      <a:r>
                        <a:rPr lang="en-US" sz="2800" dirty="0" smtClean="0">
                          <a:solidFill>
                            <a:schemeClr val="accent6">
                              <a:lumMod val="25000"/>
                            </a:schemeClr>
                          </a:solidFill>
                          <a:cs typeface="+mn-cs"/>
                        </a:rPr>
                        <a:t> </a:t>
                      </a:r>
                      <a:r>
                        <a:rPr lang="en-US" sz="2800" b="1" kern="1200" dirty="0" smtClean="0">
                          <a:solidFill>
                            <a:schemeClr val="accent6">
                              <a:lumMod val="25000"/>
                            </a:schemeClr>
                          </a:solidFill>
                          <a:latin typeface="Arial" pitchFamily="34" charset="0"/>
                          <a:ea typeface="+mn-ea"/>
                          <a:cs typeface="Arial" pitchFamily="34" charset="0"/>
                        </a:rPr>
                        <a:t>of largest cities are in </a:t>
                      </a:r>
                      <a:r>
                        <a:rPr lang="en-US" sz="2800" b="1" kern="1200" dirty="0" smtClean="0">
                          <a:solidFill>
                            <a:srgbClr val="339966"/>
                          </a:solidFill>
                          <a:latin typeface="Arial" pitchFamily="34" charset="0"/>
                          <a:ea typeface="+mn-ea"/>
                          <a:cs typeface="Arial" pitchFamily="34" charset="0"/>
                        </a:rPr>
                        <a:t>poorer countries</a:t>
                      </a:r>
                      <a:r>
                        <a:rPr lang="en-US" sz="2800" b="1" kern="1200" dirty="0" smtClean="0">
                          <a:solidFill>
                            <a:schemeClr val="accent6">
                              <a:lumMod val="25000"/>
                            </a:schemeClr>
                          </a:solidFill>
                          <a:latin typeface="Arial" pitchFamily="34" charset="0"/>
                          <a:ea typeface="+mn-ea"/>
                          <a:cs typeface="Arial" pitchFamily="34" charset="0"/>
                        </a:rPr>
                        <a:t>.</a:t>
                      </a:r>
                      <a:endParaRPr lang="ar-TN" sz="2800" b="1" kern="1200" dirty="0" smtClean="0">
                        <a:solidFill>
                          <a:schemeClr val="accent6">
                            <a:lumMod val="25000"/>
                          </a:schemeClr>
                        </a:solidFill>
                        <a:latin typeface="Arial" pitchFamily="34" charset="0"/>
                        <a:ea typeface="+mn-ea"/>
                        <a:cs typeface="Arial" pitchFamily="34" charset="0"/>
                      </a:endParaRPr>
                    </a:p>
                    <a:p>
                      <a:endParaRPr lang="en-US" sz="2800" b="1" kern="1200" dirty="0" smtClean="0">
                        <a:solidFill>
                          <a:schemeClr val="accent6">
                            <a:lumMod val="25000"/>
                          </a:schemeClr>
                        </a:solidFill>
                        <a:latin typeface="Arial" pitchFamily="34" charset="0"/>
                        <a:ea typeface="+mn-ea"/>
                        <a:cs typeface="Arial" pitchFamily="34" charset="0"/>
                      </a:endParaRPr>
                    </a:p>
                    <a:p>
                      <a:r>
                        <a:rPr lang="ar-TN" sz="2800" b="1" kern="1200" dirty="0" smtClean="0">
                          <a:solidFill>
                            <a:schemeClr val="accent6">
                              <a:lumMod val="25000"/>
                            </a:schemeClr>
                          </a:solidFill>
                          <a:latin typeface="Arial" pitchFamily="34" charset="0"/>
                          <a:ea typeface="+mn-ea"/>
                          <a:cs typeface="Arial" pitchFamily="34" charset="0"/>
                        </a:rPr>
                        <a:t>-</a:t>
                      </a:r>
                      <a:r>
                        <a:rPr lang="en-US" sz="2800" b="1" kern="1200" dirty="0" smtClean="0">
                          <a:solidFill>
                            <a:srgbClr val="339966"/>
                          </a:solidFill>
                          <a:latin typeface="Arial" pitchFamily="34" charset="0"/>
                          <a:ea typeface="+mn-ea"/>
                          <a:cs typeface="Arial" pitchFamily="34" charset="0"/>
                        </a:rPr>
                        <a:t>Fast growing </a:t>
                      </a:r>
                      <a:r>
                        <a:rPr lang="en-US" sz="2800" b="1" kern="1200" dirty="0" smtClean="0">
                          <a:solidFill>
                            <a:schemeClr val="accent6">
                              <a:lumMod val="25000"/>
                            </a:schemeClr>
                          </a:solidFill>
                          <a:latin typeface="Arial" pitchFamily="34" charset="0"/>
                          <a:ea typeface="+mn-ea"/>
                          <a:cs typeface="Arial" pitchFamily="34" charset="0"/>
                        </a:rPr>
                        <a:t>cities </a:t>
                      </a:r>
                      <a:r>
                        <a:rPr lang="fr-FR" sz="2800" b="1" kern="1200" dirty="0" smtClean="0">
                          <a:solidFill>
                            <a:schemeClr val="accent6">
                              <a:lumMod val="25000"/>
                            </a:schemeClr>
                          </a:solidFill>
                          <a:latin typeface="Arial" pitchFamily="34" charset="0"/>
                          <a:ea typeface="+mn-ea"/>
                          <a:cs typeface="Arial" pitchFamily="34" charset="0"/>
                        </a:rPr>
                        <a:t>are</a:t>
                      </a:r>
                      <a:r>
                        <a:rPr lang="fr-FR" sz="2800" b="1" kern="1200" baseline="0" dirty="0" smtClean="0">
                          <a:solidFill>
                            <a:schemeClr val="accent6">
                              <a:lumMod val="25000"/>
                            </a:schemeClr>
                          </a:solidFill>
                          <a:latin typeface="Arial" pitchFamily="34" charset="0"/>
                          <a:ea typeface="+mn-ea"/>
                          <a:cs typeface="Arial" pitchFamily="34" charset="0"/>
                        </a:rPr>
                        <a:t> </a:t>
                      </a:r>
                      <a:r>
                        <a:rPr lang="en-US" sz="2800" b="1" kern="1200" dirty="0" smtClean="0">
                          <a:solidFill>
                            <a:schemeClr val="accent6">
                              <a:lumMod val="25000"/>
                            </a:schemeClr>
                          </a:solidFill>
                          <a:latin typeface="Arial" pitchFamily="34" charset="0"/>
                          <a:ea typeface="+mn-ea"/>
                          <a:cs typeface="Arial" pitchFamily="34" charset="0"/>
                        </a:rPr>
                        <a:t>in Asia, Africa, and South America</a:t>
                      </a:r>
                      <a:r>
                        <a:rPr lang="fr-FR" sz="2800" b="1" kern="1200" dirty="0" smtClean="0">
                          <a:solidFill>
                            <a:schemeClr val="accent6">
                              <a:lumMod val="25000"/>
                            </a:schemeClr>
                          </a:solidFill>
                          <a:latin typeface="Arial" pitchFamily="34" charset="0"/>
                          <a:ea typeface="+mn-ea"/>
                          <a:cs typeface="Arial" pitchFamily="34" charset="0"/>
                        </a:rPr>
                        <a:t>.</a:t>
                      </a:r>
                      <a:endParaRPr lang="en-US" sz="2800" b="1" kern="1200" dirty="0" smtClean="0">
                        <a:solidFill>
                          <a:schemeClr val="accent6">
                            <a:lumMod val="25000"/>
                          </a:schemeClr>
                        </a:solidFill>
                        <a:latin typeface="Arial" pitchFamily="34" charset="0"/>
                        <a:ea typeface="+mn-ea"/>
                        <a:cs typeface="Arial" pitchFamily="34" charset="0"/>
                      </a:endParaRPr>
                    </a:p>
                    <a:p>
                      <a:endParaRPr lang="fr-FR" sz="2800" dirty="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TN" sz="2800" b="1" kern="1200" dirty="0" smtClean="0">
                          <a:solidFill>
                            <a:schemeClr val="accent6">
                              <a:lumMod val="25000"/>
                            </a:schemeClr>
                          </a:solidFill>
                          <a:latin typeface="Arial" pitchFamily="34" charset="0"/>
                          <a:ea typeface="+mn-ea"/>
                          <a:cs typeface="Arial" pitchFamily="34" charset="0"/>
                        </a:rPr>
                        <a:t>-</a:t>
                      </a:r>
                      <a:r>
                        <a:rPr lang="ar-TN" sz="2800" dirty="0" smtClean="0">
                          <a:solidFill>
                            <a:schemeClr val="accent6">
                              <a:lumMod val="25000"/>
                            </a:schemeClr>
                          </a:solidFill>
                        </a:rPr>
                        <a:t> </a:t>
                      </a:r>
                      <a:r>
                        <a:rPr lang="ar-TN" sz="2800" b="1" kern="1200" dirty="0" smtClean="0">
                          <a:solidFill>
                            <a:schemeClr val="accent6">
                              <a:lumMod val="25000"/>
                            </a:schemeClr>
                          </a:solidFill>
                          <a:latin typeface="Arial" pitchFamily="34" charset="0"/>
                          <a:ea typeface="+mn-ea"/>
                          <a:cs typeface="Arial" pitchFamily="34" charset="0"/>
                        </a:rPr>
                        <a:t>توجد العديد من المدن الكبرى في </a:t>
                      </a:r>
                      <a:r>
                        <a:rPr lang="ar-TN" sz="2800" b="1" kern="1200" dirty="0" smtClean="0">
                          <a:solidFill>
                            <a:srgbClr val="339966"/>
                          </a:solidFill>
                          <a:latin typeface="Arial" pitchFamily="34" charset="0"/>
                          <a:ea typeface="+mn-ea"/>
                          <a:cs typeface="Arial" pitchFamily="34" charset="0"/>
                        </a:rPr>
                        <a:t>البلدان الأكثر فقرا</a:t>
                      </a:r>
                      <a:r>
                        <a:rPr lang="ar-TN" sz="2800" b="1" kern="1200" dirty="0" smtClean="0">
                          <a:solidFill>
                            <a:schemeClr val="accent6">
                              <a:lumMod val="25000"/>
                            </a:schemeClr>
                          </a:solidFill>
                          <a:latin typeface="Arial" pitchFamily="34" charset="0"/>
                          <a:ea typeface="+mn-ea"/>
                          <a:cs typeface="Arial" pitchFamily="34" charset="0"/>
                        </a:rPr>
                        <a:t>.</a:t>
                      </a:r>
                    </a:p>
                    <a:p>
                      <a:pPr algn="r" rtl="1"/>
                      <a:endParaRPr lang="ar-TN" sz="2800" b="1" kern="1200" dirty="0" smtClean="0">
                        <a:solidFill>
                          <a:schemeClr val="accent6">
                            <a:lumMod val="25000"/>
                          </a:schemeClr>
                        </a:solidFill>
                        <a:latin typeface="Arial" pitchFamily="34" charset="0"/>
                        <a:ea typeface="+mn-ea"/>
                        <a:cs typeface="Arial" pitchFamily="34" charset="0"/>
                      </a:endParaRPr>
                    </a:p>
                    <a:p>
                      <a:pPr algn="r" rtl="1"/>
                      <a:endParaRPr lang="ar-TN" sz="2800" b="1" kern="1200" dirty="0" smtClean="0">
                        <a:solidFill>
                          <a:schemeClr val="accent6">
                            <a:lumMod val="25000"/>
                          </a:schemeClr>
                        </a:solidFill>
                        <a:latin typeface="Arial" pitchFamily="34" charset="0"/>
                        <a:ea typeface="+mn-ea"/>
                        <a:cs typeface="Arial" pitchFamily="34" charset="0"/>
                      </a:endParaRPr>
                    </a:p>
                    <a:p>
                      <a:pPr algn="r" rtl="1"/>
                      <a:r>
                        <a:rPr lang="ar-TN" sz="2800" b="1" kern="1200" dirty="0" smtClean="0">
                          <a:solidFill>
                            <a:schemeClr val="accent6">
                              <a:lumMod val="25000"/>
                            </a:schemeClr>
                          </a:solidFill>
                          <a:latin typeface="Arial" pitchFamily="34" charset="0"/>
                          <a:ea typeface="+mn-ea"/>
                          <a:cs typeface="Arial" pitchFamily="34" charset="0"/>
                        </a:rPr>
                        <a:t>- توجد المدن </a:t>
                      </a:r>
                      <a:r>
                        <a:rPr lang="ar-TN" sz="2800" b="1" kern="1200" dirty="0" smtClean="0">
                          <a:solidFill>
                            <a:srgbClr val="339966"/>
                          </a:solidFill>
                          <a:latin typeface="Arial" pitchFamily="34" charset="0"/>
                          <a:ea typeface="+mn-ea"/>
                          <a:cs typeface="Arial" pitchFamily="34" charset="0"/>
                        </a:rPr>
                        <a:t>سريعة النمو </a:t>
                      </a:r>
                      <a:r>
                        <a:rPr lang="ar-TN" sz="2800" b="1" kern="1200" dirty="0" smtClean="0">
                          <a:solidFill>
                            <a:schemeClr val="accent6">
                              <a:lumMod val="25000"/>
                            </a:schemeClr>
                          </a:solidFill>
                          <a:latin typeface="Arial" pitchFamily="34" charset="0"/>
                          <a:ea typeface="+mn-ea"/>
                          <a:cs typeface="Arial" pitchFamily="34" charset="0"/>
                        </a:rPr>
                        <a:t>في آسيا وأفريقيا وأمريكا الجنوبية.</a:t>
                      </a:r>
                      <a:endParaRPr lang="fr-FR" sz="2800" b="1" kern="1200" dirty="0">
                        <a:solidFill>
                          <a:schemeClr val="accent6">
                            <a:lumMod val="25000"/>
                          </a:schemeClr>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4281792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graphicFrame>
        <p:nvGraphicFramePr>
          <p:cNvPr id="2" name="Tableau 1"/>
          <p:cNvGraphicFramePr>
            <a:graphicFrameLocks noGrp="1"/>
          </p:cNvGraphicFramePr>
          <p:nvPr>
            <p:extLst>
              <p:ext uri="{D42A27DB-BD31-4B8C-83A1-F6EECF244321}">
                <p14:modId xmlns:p14="http://schemas.microsoft.com/office/powerpoint/2010/main" val="2760508441"/>
              </p:ext>
            </p:extLst>
          </p:nvPr>
        </p:nvGraphicFramePr>
        <p:xfrm>
          <a:off x="798014" y="1556792"/>
          <a:ext cx="8483352" cy="2225040"/>
        </p:xfrm>
        <a:graphic>
          <a:graphicData uri="http://schemas.openxmlformats.org/drawingml/2006/table">
            <a:tbl>
              <a:tblPr firstRow="1" bandRow="1">
                <a:tableStyleId>{5C22544A-7EE6-4342-B048-85BDC9FD1C3A}</a:tableStyleId>
              </a:tblPr>
              <a:tblGrid>
                <a:gridCol w="4241676"/>
                <a:gridCol w="4241676"/>
              </a:tblGrid>
              <a:tr h="1800200">
                <a:tc>
                  <a:txBody>
                    <a:bodyPr/>
                    <a:lstStyle/>
                    <a:p>
                      <a:pPr marL="0" marR="0" lvl="0" indent="0" algn="l" defTabSz="914400" rtl="0" eaLnBrk="1" fontAlgn="base" latinLnBrk="0" hangingPunct="1">
                        <a:lnSpc>
                          <a:spcPct val="100000"/>
                        </a:lnSpc>
                        <a:spcBef>
                          <a:spcPct val="20000"/>
                        </a:spcBef>
                        <a:spcAft>
                          <a:spcPct val="0"/>
                        </a:spcAft>
                        <a:buClr>
                          <a:srgbClr val="3333CC"/>
                        </a:buClr>
                        <a:buSzTx/>
                        <a:buFontTx/>
                        <a:buNone/>
                        <a:tabLst/>
                        <a:defRPr/>
                      </a:pPr>
                      <a:r>
                        <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rPr>
                        <a:t>In 1950, 1/3 of the world lived in a ci</a:t>
                      </a:r>
                      <a:r>
                        <a:rPr kumimoji="0" lang="fr-FR" sz="2800" b="1" i="0" u="none" strike="noStrike" kern="0" cap="none" spc="0" normalizeH="0" baseline="0" noProof="0" dirty="0" err="1" smtClean="0">
                          <a:ln>
                            <a:noFill/>
                          </a:ln>
                          <a:solidFill>
                            <a:schemeClr val="accent6">
                              <a:lumMod val="25000"/>
                            </a:schemeClr>
                          </a:solidFill>
                          <a:effectLst/>
                          <a:uLnTx/>
                          <a:uFillTx/>
                          <a:latin typeface="Arial"/>
                          <a:ea typeface="+mn-ea"/>
                          <a:cs typeface="+mn-cs"/>
                        </a:rPr>
                        <a:t>ties</a:t>
                      </a:r>
                      <a:r>
                        <a:rPr kumimoji="0" lang="en-US" sz="2800" b="1" i="0" u="none" strike="noStrike" kern="0" cap="none" spc="0" normalizeH="0" baseline="0" noProof="0" dirty="0" smtClean="0">
                          <a:ln>
                            <a:noFill/>
                          </a:ln>
                          <a:solidFill>
                            <a:schemeClr val="accent6">
                              <a:lumMod val="25000"/>
                            </a:schemeClr>
                          </a:solidFill>
                          <a:effectLst/>
                          <a:uLnTx/>
                          <a:uFillTx/>
                          <a:latin typeface="Arial"/>
                          <a:ea typeface="+mn-ea"/>
                          <a:cs typeface="+mn-cs"/>
                        </a:rPr>
                        <a:t>. Today 1/2 of us live in cities and the number is increasing.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1"/>
                      <a:r>
                        <a:rPr lang="ar-TN" sz="2800" dirty="0" smtClean="0">
                          <a:solidFill>
                            <a:schemeClr val="accent6">
                              <a:lumMod val="25000"/>
                            </a:schemeClr>
                          </a:solidFill>
                        </a:rPr>
                        <a:t>كان ثلث سكان العالم سنة 1950 يعيش في المدن. واليوم يعيش فيها نصف البشرية</a:t>
                      </a:r>
                      <a:r>
                        <a:rPr kumimoji="0" lang="ar-TN" sz="2800" b="1" i="0" u="none" strike="noStrike" kern="1200" cap="none" spc="0" normalizeH="0" baseline="0" noProof="0" dirty="0" smtClean="0">
                          <a:ln>
                            <a:noFill/>
                          </a:ln>
                          <a:solidFill>
                            <a:srgbClr val="E8B7B7">
                              <a:lumMod val="25000"/>
                            </a:srgbClr>
                          </a:solidFill>
                          <a:effectLst/>
                          <a:uLnTx/>
                          <a:uFillTx/>
                          <a:latin typeface="+mn-lt"/>
                          <a:ea typeface="+mn-ea"/>
                          <a:cs typeface="+mn-cs"/>
                        </a:rPr>
                        <a:t> وهذا العدد في ازدياد.</a:t>
                      </a:r>
                      <a:endParaRPr lang="ar-TN" sz="2800" dirty="0" smtClean="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399668819"/>
              </p:ext>
            </p:extLst>
          </p:nvPr>
        </p:nvGraphicFramePr>
        <p:xfrm>
          <a:off x="521616" y="1052736"/>
          <a:ext cx="8738272" cy="4785360"/>
        </p:xfrm>
        <a:graphic>
          <a:graphicData uri="http://schemas.openxmlformats.org/drawingml/2006/table">
            <a:tbl>
              <a:tblPr firstRow="1" bandRow="1">
                <a:tableStyleId>{5C22544A-7EE6-4342-B048-85BDC9FD1C3A}</a:tableStyleId>
              </a:tblPr>
              <a:tblGrid>
                <a:gridCol w="4791424"/>
                <a:gridCol w="3946848"/>
              </a:tblGrid>
              <a:tr h="2978656">
                <a:tc>
                  <a:txBody>
                    <a:bodyPr/>
                    <a:lstStyle/>
                    <a:p>
                      <a:r>
                        <a:rPr lang="fr-FR" sz="2800" dirty="0" smtClean="0">
                          <a:solidFill>
                            <a:schemeClr val="accent6">
                              <a:lumMod val="25000"/>
                            </a:schemeClr>
                          </a:solidFill>
                          <a:latin typeface="Arial" pitchFamily="34" charset="0"/>
                          <a:cs typeface="Arial" pitchFamily="34" charset="0"/>
                        </a:rPr>
                        <a:t>T</a:t>
                      </a:r>
                      <a:r>
                        <a:rPr lang="en-US" sz="2800" dirty="0" smtClean="0">
                          <a:solidFill>
                            <a:schemeClr val="accent6">
                              <a:lumMod val="25000"/>
                            </a:schemeClr>
                          </a:solidFill>
                          <a:latin typeface="Arial" pitchFamily="34" charset="0"/>
                          <a:cs typeface="Arial" pitchFamily="34" charset="0"/>
                        </a:rPr>
                        <a:t>he process of urbanization in </a:t>
                      </a:r>
                      <a:r>
                        <a:rPr lang="en-US" sz="2800" dirty="0" smtClean="0">
                          <a:solidFill>
                            <a:srgbClr val="339966"/>
                          </a:solidFill>
                          <a:latin typeface="Arial" pitchFamily="34" charset="0"/>
                          <a:cs typeface="Arial" pitchFamily="34" charset="0"/>
                        </a:rPr>
                        <a:t>developing countries</a:t>
                      </a:r>
                      <a:r>
                        <a:rPr lang="en-US" sz="2800" dirty="0" smtClean="0">
                          <a:solidFill>
                            <a:schemeClr val="accent6">
                              <a:lumMod val="25000"/>
                            </a:schemeClr>
                          </a:solidFill>
                          <a:latin typeface="Arial" pitchFamily="34" charset="0"/>
                          <a:cs typeface="Arial" pitchFamily="34" charset="0"/>
                        </a:rPr>
                        <a:t> and the growth of large cities and continuing flow of </a:t>
                      </a:r>
                      <a:r>
                        <a:rPr lang="en-US" sz="2800" dirty="0" smtClean="0">
                          <a:solidFill>
                            <a:srgbClr val="339966"/>
                          </a:solidFill>
                          <a:latin typeface="Arial" pitchFamily="34" charset="0"/>
                          <a:cs typeface="Arial" pitchFamily="34" charset="0"/>
                        </a:rPr>
                        <a:t>rural migration </a:t>
                      </a:r>
                      <a:r>
                        <a:rPr lang="en-US" sz="2800" dirty="0" smtClean="0">
                          <a:solidFill>
                            <a:schemeClr val="accent6">
                              <a:lumMod val="25000"/>
                            </a:schemeClr>
                          </a:solidFill>
                          <a:latin typeface="Arial" pitchFamily="34" charset="0"/>
                          <a:cs typeface="Arial" pitchFamily="34" charset="0"/>
                        </a:rPr>
                        <a:t>to urban areas are very different in its aspects with what happened  during the stages of urban growth in </a:t>
                      </a:r>
                      <a:r>
                        <a:rPr lang="en-US" sz="2800" dirty="0" smtClean="0">
                          <a:solidFill>
                            <a:srgbClr val="339966"/>
                          </a:solidFill>
                          <a:latin typeface="Arial" pitchFamily="34" charset="0"/>
                          <a:cs typeface="Arial" pitchFamily="34" charset="0"/>
                        </a:rPr>
                        <a:t>Western countries</a:t>
                      </a:r>
                      <a:r>
                        <a:rPr lang="en-US" sz="2800" dirty="0" smtClean="0">
                          <a:solidFill>
                            <a:schemeClr val="accent6">
                              <a:lumMod val="25000"/>
                            </a:schemeClr>
                          </a:solidFill>
                          <a:latin typeface="Arial" pitchFamily="34" charset="0"/>
                          <a:cs typeface="Arial"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TN" sz="2800" dirty="0" smtClean="0">
                          <a:solidFill>
                            <a:schemeClr val="accent6">
                              <a:lumMod val="25000"/>
                            </a:schemeClr>
                          </a:solidFill>
                        </a:rPr>
                        <a:t>إن عملية التحضر في الدول النامية ونمو المدن كبيرة الحجم واستمرار </a:t>
                      </a:r>
                      <a:r>
                        <a:rPr lang="ar-TN" sz="2800" dirty="0" smtClean="0">
                          <a:solidFill>
                            <a:srgbClr val="339966"/>
                          </a:solidFill>
                        </a:rPr>
                        <a:t>النزوح الريفي </a:t>
                      </a:r>
                      <a:r>
                        <a:rPr lang="ar-TN" sz="2800" dirty="0" smtClean="0">
                          <a:solidFill>
                            <a:schemeClr val="accent6">
                              <a:lumMod val="25000"/>
                            </a:schemeClr>
                          </a:solidFill>
                        </a:rPr>
                        <a:t>نحو المجالات الحضرية يختلف كثيرا في مظاهره</a:t>
                      </a:r>
                      <a:r>
                        <a:rPr lang="ar-TN" sz="2800" baseline="0" dirty="0" smtClean="0">
                          <a:solidFill>
                            <a:schemeClr val="accent6">
                              <a:lumMod val="25000"/>
                            </a:schemeClr>
                          </a:solidFill>
                        </a:rPr>
                        <a:t> </a:t>
                      </a:r>
                      <a:r>
                        <a:rPr lang="ar-TN" sz="2800" dirty="0" smtClean="0">
                          <a:solidFill>
                            <a:schemeClr val="accent6">
                              <a:lumMod val="25000"/>
                            </a:schemeClr>
                          </a:solidFill>
                        </a:rPr>
                        <a:t>عما حدث في </a:t>
                      </a:r>
                      <a:r>
                        <a:rPr lang="ar-TN" sz="2800" dirty="0" smtClean="0">
                          <a:solidFill>
                            <a:srgbClr val="339966"/>
                          </a:solidFill>
                        </a:rPr>
                        <a:t>الدول الغربية </a:t>
                      </a:r>
                      <a:r>
                        <a:rPr lang="ar-TN" sz="2800" dirty="0" smtClean="0">
                          <a:solidFill>
                            <a:schemeClr val="accent6">
                              <a:lumMod val="25000"/>
                            </a:schemeClr>
                          </a:solidFill>
                        </a:rPr>
                        <a:t>إبان مراحل نموها الحضري.</a:t>
                      </a:r>
                    </a:p>
                    <a:p>
                      <a:endParaRPr lang="ar-TN" sz="2800" dirty="0" smtClean="0">
                        <a:solidFill>
                          <a:schemeClr val="accent6">
                            <a:lumMod val="25000"/>
                          </a:schemeClr>
                        </a:solidFill>
                      </a:endParaRPr>
                    </a:p>
                    <a:p>
                      <a:endParaRPr lang="fr-FR" sz="2800" dirty="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162292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843925158"/>
              </p:ext>
            </p:extLst>
          </p:nvPr>
        </p:nvGraphicFramePr>
        <p:xfrm>
          <a:off x="632520" y="1196752"/>
          <a:ext cx="8856984" cy="4358640"/>
        </p:xfrm>
        <a:graphic>
          <a:graphicData uri="http://schemas.openxmlformats.org/drawingml/2006/table">
            <a:tbl>
              <a:tblPr firstRow="1" bandRow="1">
                <a:tableStyleId>{5C22544A-7EE6-4342-B048-85BDC9FD1C3A}</a:tableStyleId>
              </a:tblPr>
              <a:tblGrid>
                <a:gridCol w="4428492"/>
                <a:gridCol w="4428492"/>
              </a:tblGrid>
              <a:tr h="2978656">
                <a:tc>
                  <a:txBody>
                    <a:bodyPr/>
                    <a:lstStyle/>
                    <a:p>
                      <a:r>
                        <a:rPr lang="en-US" sz="2800" dirty="0" smtClean="0">
                          <a:solidFill>
                            <a:schemeClr val="accent6">
                              <a:lumMod val="25000"/>
                            </a:schemeClr>
                          </a:solidFill>
                          <a:latin typeface="Arial" pitchFamily="34" charset="0"/>
                          <a:cs typeface="Arial" pitchFamily="34" charset="0"/>
                        </a:rPr>
                        <a:t>Which highlighted the quality and the nature of </a:t>
                      </a:r>
                      <a:r>
                        <a:rPr lang="en-US" sz="2800" dirty="0" smtClean="0">
                          <a:solidFill>
                            <a:srgbClr val="339966"/>
                          </a:solidFill>
                          <a:latin typeface="Arial" pitchFamily="34" charset="0"/>
                          <a:cs typeface="Arial" pitchFamily="34" charset="0"/>
                        </a:rPr>
                        <a:t>urban life </a:t>
                      </a:r>
                      <a:r>
                        <a:rPr lang="en-US" sz="2800" dirty="0" smtClean="0">
                          <a:solidFill>
                            <a:schemeClr val="accent6">
                              <a:lumMod val="25000"/>
                            </a:schemeClr>
                          </a:solidFill>
                          <a:latin typeface="Arial" pitchFamily="34" charset="0"/>
                          <a:cs typeface="Arial" pitchFamily="34" charset="0"/>
                        </a:rPr>
                        <a:t>in the majority of developing countries,</a:t>
                      </a:r>
                      <a:r>
                        <a:rPr lang="ar-TN" sz="2800" dirty="0" smtClean="0">
                          <a:solidFill>
                            <a:schemeClr val="accent6">
                              <a:lumMod val="25000"/>
                            </a:schemeClr>
                          </a:solidFill>
                          <a:latin typeface="Arial" pitchFamily="34" charset="0"/>
                          <a:cs typeface="Arial" pitchFamily="34" charset="0"/>
                        </a:rPr>
                        <a:t> </a:t>
                      </a:r>
                      <a:r>
                        <a:rPr lang="en-US" sz="2800" dirty="0" smtClean="0">
                          <a:solidFill>
                            <a:schemeClr val="accent6">
                              <a:lumMod val="25000"/>
                            </a:schemeClr>
                          </a:solidFill>
                          <a:latin typeface="Arial" pitchFamily="34" charset="0"/>
                          <a:cs typeface="Arial" pitchFamily="34" charset="0"/>
                        </a:rPr>
                        <a:t>and   the associated problems and harsh conditions  which was not seen in the same way as in the </a:t>
                      </a:r>
                      <a:r>
                        <a:rPr lang="en-US" sz="2800" dirty="0" smtClean="0">
                          <a:solidFill>
                            <a:srgbClr val="339966"/>
                          </a:solidFill>
                          <a:latin typeface="Arial" pitchFamily="34" charset="0"/>
                          <a:cs typeface="Arial" pitchFamily="34" charset="0"/>
                        </a:rPr>
                        <a:t>Western societies</a:t>
                      </a:r>
                      <a:r>
                        <a:rPr lang="en-US" sz="2800" dirty="0" smtClean="0">
                          <a:solidFill>
                            <a:schemeClr val="accent6">
                              <a:lumMod val="25000"/>
                            </a:schemeClr>
                          </a:solidFill>
                          <a:latin typeface="Arial" pitchFamily="34" charset="0"/>
                          <a:cs typeface="Arial"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TN" sz="2800" dirty="0" smtClean="0">
                          <a:solidFill>
                            <a:schemeClr val="accent6">
                              <a:lumMod val="25000"/>
                            </a:schemeClr>
                          </a:solidFill>
                        </a:rPr>
                        <a:t>وهو ما يبرزه نوعية وطبيعة </a:t>
                      </a:r>
                      <a:r>
                        <a:rPr lang="ar-TN" sz="2800" dirty="0" smtClean="0">
                          <a:solidFill>
                            <a:srgbClr val="339966"/>
                          </a:solidFill>
                        </a:rPr>
                        <a:t>الحياة الحضرية </a:t>
                      </a:r>
                      <a:r>
                        <a:rPr lang="ar-TN" sz="2800" dirty="0" smtClean="0">
                          <a:solidFill>
                            <a:schemeClr val="accent6">
                              <a:lumMod val="25000"/>
                            </a:schemeClr>
                          </a:solidFill>
                        </a:rPr>
                        <a:t>في غالبية الدول النامية، وما يصاحبها من مشاكل وظروف قاسية لم تشهدها بنفس الصورة </a:t>
                      </a:r>
                      <a:r>
                        <a:rPr lang="ar-TN" sz="2800" dirty="0" smtClean="0">
                          <a:solidFill>
                            <a:srgbClr val="339966"/>
                          </a:solidFill>
                        </a:rPr>
                        <a:t>المجتمعات الغربية</a:t>
                      </a:r>
                      <a:r>
                        <a:rPr lang="ar-TN" sz="2800" dirty="0" smtClean="0">
                          <a:solidFill>
                            <a:schemeClr val="accent6">
                              <a:lumMod val="25000"/>
                            </a:schemeClr>
                          </a:solidFill>
                        </a:rPr>
                        <a:t>.</a:t>
                      </a:r>
                    </a:p>
                    <a:p>
                      <a:endParaRPr lang="fr-FR" sz="2800" dirty="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3000247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4" name="Rectangle 3"/>
          <p:cNvSpPr/>
          <p:nvPr/>
        </p:nvSpPr>
        <p:spPr>
          <a:xfrm>
            <a:off x="0" y="836712"/>
            <a:ext cx="9906000" cy="954107"/>
          </a:xfrm>
          <a:prstGeom prst="rect">
            <a:avLst/>
          </a:prstGeom>
        </p:spPr>
        <p:txBody>
          <a:bodyPr wrap="square">
            <a:spAutoFit/>
          </a:bodyPr>
          <a:lstStyle/>
          <a:p>
            <a:pPr algn="ctr" rtl="0"/>
            <a:r>
              <a:rPr lang="en-US" sz="2800" b="1" dirty="0" smtClean="0">
                <a:solidFill>
                  <a:schemeClr val="accent6">
                    <a:lumMod val="50000"/>
                  </a:schemeClr>
                </a:solidFill>
              </a:rPr>
              <a:t>The reason in this differences refers to two  main factors</a:t>
            </a:r>
          </a:p>
          <a:p>
            <a:pPr algn="ctr" rtl="0"/>
            <a:r>
              <a:rPr lang="ar-SA" sz="2800" b="1" dirty="0">
                <a:solidFill>
                  <a:schemeClr val="accent6">
                    <a:lumMod val="50000"/>
                  </a:schemeClr>
                </a:solidFill>
              </a:rPr>
              <a:t>والسبب في هذا الاختلاف </a:t>
            </a:r>
            <a:r>
              <a:rPr lang="ar-SA" sz="2800" b="1" dirty="0" smtClean="0">
                <a:solidFill>
                  <a:schemeClr val="accent6">
                    <a:lumMod val="50000"/>
                  </a:schemeClr>
                </a:solidFill>
              </a:rPr>
              <a:t>ي</a:t>
            </a:r>
            <a:r>
              <a:rPr lang="ar-TN" sz="2800" b="1" dirty="0" smtClean="0">
                <a:solidFill>
                  <a:schemeClr val="accent6">
                    <a:lumMod val="50000"/>
                  </a:schemeClr>
                </a:solidFill>
              </a:rPr>
              <a:t>رجع</a:t>
            </a:r>
            <a:r>
              <a:rPr lang="ar-SA" sz="2800" b="1" dirty="0" smtClean="0">
                <a:solidFill>
                  <a:schemeClr val="accent6">
                    <a:lumMod val="50000"/>
                  </a:schemeClr>
                </a:solidFill>
              </a:rPr>
              <a:t> </a:t>
            </a:r>
            <a:r>
              <a:rPr lang="ar-SA" sz="2800" b="1" dirty="0">
                <a:solidFill>
                  <a:schemeClr val="accent6">
                    <a:lumMod val="50000"/>
                  </a:schemeClr>
                </a:solidFill>
              </a:rPr>
              <a:t>إلى عاملين رئيسيين</a:t>
            </a:r>
          </a:p>
        </p:txBody>
      </p:sp>
      <p:graphicFrame>
        <p:nvGraphicFramePr>
          <p:cNvPr id="5" name="Tableau 4"/>
          <p:cNvGraphicFramePr>
            <a:graphicFrameLocks noGrp="1"/>
          </p:cNvGraphicFramePr>
          <p:nvPr>
            <p:extLst>
              <p:ext uri="{D42A27DB-BD31-4B8C-83A1-F6EECF244321}">
                <p14:modId xmlns:p14="http://schemas.microsoft.com/office/powerpoint/2010/main" val="2125791458"/>
              </p:ext>
            </p:extLst>
          </p:nvPr>
        </p:nvGraphicFramePr>
        <p:xfrm>
          <a:off x="344488" y="1790819"/>
          <a:ext cx="9342642" cy="4374485"/>
        </p:xfrm>
        <a:graphic>
          <a:graphicData uri="http://schemas.openxmlformats.org/drawingml/2006/table">
            <a:tbl>
              <a:tblPr firstRow="1" bandRow="1">
                <a:tableStyleId>{5C22544A-7EE6-4342-B048-85BDC9FD1C3A}</a:tableStyleId>
              </a:tblPr>
              <a:tblGrid>
                <a:gridCol w="4968552"/>
                <a:gridCol w="4374090"/>
              </a:tblGrid>
              <a:tr h="4374485">
                <a:tc>
                  <a:txBody>
                    <a:bodyPr/>
                    <a:lstStyle/>
                    <a:p>
                      <a:r>
                        <a:rPr kumimoji="0" lang="fr-FR"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1- </a:t>
                      </a:r>
                      <a:r>
                        <a:rPr kumimoji="0" lang="en-US"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The processes of </a:t>
                      </a:r>
                      <a:r>
                        <a:rPr kumimoji="0" lang="en-US" sz="2800" b="1" i="0" u="none" strike="noStrike" kern="1200" cap="none" spc="0" normalizeH="0" baseline="0" noProof="0" dirty="0" smtClean="0">
                          <a:ln>
                            <a:noFill/>
                          </a:ln>
                          <a:solidFill>
                            <a:srgbClr val="339966"/>
                          </a:solidFill>
                          <a:effectLst/>
                          <a:uLnTx/>
                          <a:uFillTx/>
                          <a:latin typeface="+mn-lt"/>
                          <a:ea typeface="+mn-ea"/>
                          <a:cs typeface="+mn-cs"/>
                        </a:rPr>
                        <a:t>urbanization</a:t>
                      </a:r>
                      <a:r>
                        <a:rPr kumimoji="0" lang="en-US"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in the Western countries provides </a:t>
                      </a:r>
                      <a:r>
                        <a:rPr kumimoji="0" lang="en-US" sz="2800" b="1" i="0" u="none" strike="noStrike" kern="1200" cap="none" spc="0" normalizeH="0" baseline="0" noProof="0" dirty="0" smtClean="0">
                          <a:ln>
                            <a:noFill/>
                          </a:ln>
                          <a:solidFill>
                            <a:srgbClr val="339966"/>
                          </a:solidFill>
                          <a:effectLst/>
                          <a:uLnTx/>
                          <a:uFillTx/>
                          <a:latin typeface="+mn-lt"/>
                          <a:ea typeface="+mn-ea"/>
                          <a:cs typeface="+mn-cs"/>
                        </a:rPr>
                        <a:t>industrial and technological progress </a:t>
                      </a:r>
                      <a:r>
                        <a:rPr kumimoji="0" lang="en-US"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that led the rural population to migrate to urban areas seeking better </a:t>
                      </a:r>
                      <a:r>
                        <a:rPr kumimoji="0" lang="en-US" sz="2800" b="1" i="0" u="none" strike="noStrike" kern="1200" cap="none" spc="0" normalizeH="0" baseline="0" noProof="0" dirty="0" smtClean="0">
                          <a:ln>
                            <a:noFill/>
                          </a:ln>
                          <a:solidFill>
                            <a:srgbClr val="339966"/>
                          </a:solidFill>
                          <a:effectLst/>
                          <a:uLnTx/>
                          <a:uFillTx/>
                          <a:latin typeface="+mn-lt"/>
                          <a:ea typeface="+mn-ea"/>
                          <a:cs typeface="+mn-cs"/>
                        </a:rPr>
                        <a:t>living conditions</a:t>
                      </a:r>
                      <a:r>
                        <a:rPr kumimoji="0" lang="fr-FR"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a:t>
                      </a:r>
                      <a:r>
                        <a:rPr kumimoji="0" lang="en-US"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and meet the real needs of urban areas where employment opportunities and the quick progress.</a:t>
                      </a:r>
                      <a:endPar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prstClr val="black"/>
                          </a:solidFill>
                          <a:effectLst/>
                          <a:uLnTx/>
                          <a:uFillTx/>
                          <a:latin typeface="+mn-lt"/>
                          <a:ea typeface="+mn-ea"/>
                          <a:cs typeface="Arial" charset="0"/>
                        </a:rPr>
                        <a:t>1</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إ</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ن عمليات </a:t>
                      </a:r>
                      <a:r>
                        <a:rPr kumimoji="0" lang="ar-IQ" sz="2800" b="1" i="0" u="none" strike="noStrike" kern="1200" cap="none" spc="0" normalizeH="0" baseline="0" noProof="0" dirty="0" smtClean="0">
                          <a:ln>
                            <a:noFill/>
                          </a:ln>
                          <a:solidFill>
                            <a:srgbClr val="339966"/>
                          </a:solidFill>
                          <a:effectLst/>
                          <a:uLnTx/>
                          <a:uFillTx/>
                          <a:latin typeface="+mn-lt"/>
                          <a:ea typeface="+mn-ea"/>
                          <a:cs typeface="+mn-cs"/>
                        </a:rPr>
                        <a:t>التحضر</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في دول الغرب صاحبها</a:t>
                      </a:r>
                      <a:r>
                        <a:rPr kumimoji="0" lang="ar-IQ" sz="2800" b="1" i="0" u="none" strike="noStrike" kern="1200" cap="none" spc="0" normalizeH="0" baseline="0" noProof="0" dirty="0" smtClean="0">
                          <a:ln>
                            <a:noFill/>
                          </a:ln>
                          <a:solidFill>
                            <a:srgbClr val="339966"/>
                          </a:solidFill>
                          <a:effectLst/>
                          <a:uLnTx/>
                          <a:uFillTx/>
                          <a:latin typeface="+mn-lt"/>
                          <a:ea typeface="+mn-ea"/>
                          <a:cs typeface="+mn-cs"/>
                        </a:rPr>
                        <a:t> تقدم صناعي</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و</a:t>
                      </a:r>
                      <a:r>
                        <a:rPr kumimoji="0" lang="ar-IQ" sz="2800" b="1" i="0" u="none" strike="noStrike" kern="1200" cap="none" spc="0" normalizeH="0" baseline="0" noProof="0" dirty="0" smtClean="0">
                          <a:ln>
                            <a:noFill/>
                          </a:ln>
                          <a:solidFill>
                            <a:srgbClr val="339966"/>
                          </a:solidFill>
                          <a:effectLst/>
                          <a:uLnTx/>
                          <a:uFillTx/>
                          <a:latin typeface="+mn-lt"/>
                          <a:ea typeface="+mn-ea"/>
                          <a:cs typeface="+mn-cs"/>
                        </a:rPr>
                        <a:t>تكنولوجي</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كبير بحيث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أ</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صبح هذا التقدم عامل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جذب</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للسكان الريفيين </a:t>
                      </a:r>
                      <a:r>
                        <a:rPr kumimoji="0" lang="ar-IQ" sz="2800" b="1" i="0" u="none" strike="noStrike" kern="1200" cap="none" spc="0" normalizeH="0" baseline="0" noProof="0" dirty="0" err="1" smtClean="0">
                          <a:ln>
                            <a:noFill/>
                          </a:ln>
                          <a:solidFill>
                            <a:schemeClr val="accent6">
                              <a:lumMod val="25000"/>
                            </a:schemeClr>
                          </a:solidFill>
                          <a:effectLst/>
                          <a:uLnTx/>
                          <a:uFillTx/>
                          <a:latin typeface="+mn-lt"/>
                          <a:ea typeface="+mn-ea"/>
                          <a:cs typeface="+mn-cs"/>
                        </a:rPr>
                        <a:t>لل</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نزوح</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إ</a:t>
                      </a:r>
                      <a:r>
                        <a:rPr kumimoji="0" lang="ar-IQ" sz="2800" b="1" i="0" u="none" strike="noStrike" kern="1200" cap="none" spc="0" normalizeH="0" baseline="0" noProof="0" dirty="0" err="1" smtClean="0">
                          <a:ln>
                            <a:noFill/>
                          </a:ln>
                          <a:solidFill>
                            <a:schemeClr val="accent6">
                              <a:lumMod val="25000"/>
                            </a:schemeClr>
                          </a:solidFill>
                          <a:effectLst/>
                          <a:uLnTx/>
                          <a:uFillTx/>
                          <a:latin typeface="+mn-lt"/>
                          <a:ea typeface="+mn-ea"/>
                          <a:cs typeface="+mn-cs"/>
                        </a:rPr>
                        <a:t>لى</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المناطق الحضرية س</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ع</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يا وراء </a:t>
                      </a:r>
                      <a:r>
                        <a:rPr kumimoji="0" lang="ar-IQ" sz="2800" b="1" i="0" u="none" strike="noStrike" kern="1200" cap="none" spc="0" normalizeH="0" baseline="0" noProof="0" dirty="0" smtClean="0">
                          <a:ln>
                            <a:noFill/>
                          </a:ln>
                          <a:solidFill>
                            <a:srgbClr val="339966"/>
                          </a:solidFill>
                          <a:effectLst/>
                          <a:uLnTx/>
                          <a:uFillTx/>
                          <a:latin typeface="+mn-lt"/>
                          <a:ea typeface="+mn-ea"/>
                          <a:cs typeface="+mn-cs"/>
                        </a:rPr>
                        <a:t>ظروف معيشية </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أفض</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ل،</a:t>
                      </a:r>
                      <a:r>
                        <a:rPr kumimoji="0" lang="en-US"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وسدا لاحتياجات حقيقية في المناطق الحضرية حيث ت</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توفر</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فرص العمل و</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التقدم</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السريع. </a:t>
                      </a:r>
                      <a:endParaRPr kumimoji="0" lang="ar-JO" sz="2800" b="1" i="0" u="none" strike="noStrike" kern="1200" cap="none" spc="0" normalizeH="0" baseline="0" noProof="0" dirty="0" smtClean="0">
                        <a:ln>
                          <a:noFill/>
                        </a:ln>
                        <a:solidFill>
                          <a:schemeClr val="accent6">
                            <a:lumMod val="25000"/>
                          </a:schemeClr>
                        </a:solidFill>
                        <a:effectLst/>
                        <a:uLnTx/>
                        <a:uFillTx/>
                        <a:latin typeface="+mn-lt"/>
                        <a:ea typeface="+mn-ea"/>
                        <a:cs typeface="+mn-cs"/>
                      </a:endParaRPr>
                    </a:p>
                    <a:p>
                      <a:endParaRPr lang="fr-FR" dirty="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930702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918262443"/>
              </p:ext>
            </p:extLst>
          </p:nvPr>
        </p:nvGraphicFramePr>
        <p:xfrm>
          <a:off x="344485" y="1088517"/>
          <a:ext cx="9217026" cy="3931920"/>
        </p:xfrm>
        <a:graphic>
          <a:graphicData uri="http://schemas.openxmlformats.org/drawingml/2006/table">
            <a:tbl>
              <a:tblPr firstRow="1" bandRow="1">
                <a:tableStyleId>{5C22544A-7EE6-4342-B048-85BDC9FD1C3A}</a:tableStyleId>
              </a:tblPr>
              <a:tblGrid>
                <a:gridCol w="4608513"/>
                <a:gridCol w="4608513"/>
              </a:tblGrid>
              <a:tr h="2978656">
                <a:tc>
                  <a:txBody>
                    <a:bodyPr/>
                    <a:lstStyle/>
                    <a:p>
                      <a:pPr marL="0" marR="0" lvl="0" indent="0" algn="l" defTabSz="914400" rtl="1" eaLnBrk="1" fontAlgn="t" latinLnBrk="0" hangingPunct="1">
                        <a:lnSpc>
                          <a:spcPct val="100000"/>
                        </a:lnSpc>
                        <a:spcBef>
                          <a:spcPct val="20000"/>
                        </a:spcBef>
                        <a:spcAft>
                          <a:spcPct val="0"/>
                        </a:spcAft>
                        <a:buClrTx/>
                        <a:buSzTx/>
                        <a:buFont typeface="Arial" pitchFamily="34" charset="0"/>
                        <a:buNone/>
                        <a:tabLst/>
                        <a:defRPr/>
                      </a:pPr>
                      <a:r>
                        <a:rPr kumimoji="0" lang="fr-FR"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2- </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The cities and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urban regions </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was ready and able to absorb the migrant to it. In the sense that the process of urbanization was done naturally, the cities and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urban areas</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absorbing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rural migrants</a:t>
                      </a:r>
                      <a:r>
                        <a:rPr kumimoji="0" lang="en-US" sz="2800" b="1" i="0" u="none" strike="noStrike" kern="1200" cap="none" spc="0" normalizeH="0" baseline="0" noProof="0" dirty="0" smtClean="0">
                          <a:ln>
                            <a:noFill/>
                          </a:ln>
                          <a:solidFill>
                            <a:prstClr val="black"/>
                          </a:solidFill>
                          <a:effectLst/>
                          <a:uLnTx/>
                          <a:uFillTx/>
                          <a:latin typeface="+mn-lt"/>
                          <a:ea typeface="+mn-ea"/>
                          <a:cs typeface="+mn-cs"/>
                        </a:rPr>
                        <a:t>. </a:t>
                      </a:r>
                      <a:endParaRPr kumimoji="0" lang="ar-SA" sz="2800" b="1" i="0" u="none" strike="noStrike" kern="1200" cap="none" spc="0" normalizeH="0" baseline="0" noProof="0" dirty="0" smtClean="0">
                        <a:ln>
                          <a:noFill/>
                        </a:ln>
                        <a:solidFill>
                          <a:prstClr val="black"/>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defRPr/>
                      </a:pPr>
                      <a:r>
                        <a:rPr kumimoji="0" lang="ar-IQ" sz="3200" b="0" i="0" u="none" strike="noStrike" kern="1200" cap="none" spc="0" normalizeH="0" baseline="0" noProof="0" dirty="0" smtClean="0">
                          <a:ln>
                            <a:noFill/>
                          </a:ln>
                          <a:solidFill>
                            <a:prstClr val="black"/>
                          </a:solidFill>
                          <a:effectLst/>
                          <a:uLnTx/>
                          <a:uFillTx/>
                          <a:latin typeface="+mn-lt"/>
                          <a:ea typeface="+mn-ea"/>
                          <a:cs typeface="Arial" charset="0"/>
                        </a:rPr>
                        <a:t>2</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إ</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ن المدن </a:t>
                      </a:r>
                      <a:r>
                        <a:rPr kumimoji="0" lang="ar-IQ" sz="2800" b="1" i="0" u="none" strike="noStrike" kern="1200" cap="none" spc="0" normalizeH="0" baseline="0" noProof="0" dirty="0" smtClean="0">
                          <a:ln>
                            <a:noFill/>
                          </a:ln>
                          <a:solidFill>
                            <a:srgbClr val="339966"/>
                          </a:solidFill>
                          <a:effectLst/>
                          <a:uLnTx/>
                          <a:uFillTx/>
                          <a:latin typeface="+mn-lt"/>
                          <a:ea typeface="+mn-ea"/>
                          <a:cs typeface="+mn-cs"/>
                        </a:rPr>
                        <a:t>والمن</a:t>
                      </a:r>
                      <a:r>
                        <a:rPr kumimoji="0" lang="ar-SA" sz="2800" b="1" i="0" u="none" strike="noStrike" kern="1200" cap="none" spc="0" normalizeH="0" baseline="0" noProof="0" dirty="0" smtClean="0">
                          <a:ln>
                            <a:noFill/>
                          </a:ln>
                          <a:solidFill>
                            <a:srgbClr val="339966"/>
                          </a:solidFill>
                          <a:effectLst/>
                          <a:uLnTx/>
                          <a:uFillTx/>
                          <a:latin typeface="+mn-lt"/>
                          <a:ea typeface="+mn-ea"/>
                          <a:cs typeface="+mn-cs"/>
                        </a:rPr>
                        <a:t>ا</a:t>
                      </a:r>
                      <a:r>
                        <a:rPr kumimoji="0" lang="ar-IQ" sz="2800" b="1" i="0" u="none" strike="noStrike" kern="1200" cap="none" spc="0" normalizeH="0" baseline="0" noProof="0" dirty="0" smtClean="0">
                          <a:ln>
                            <a:noFill/>
                          </a:ln>
                          <a:solidFill>
                            <a:srgbClr val="339966"/>
                          </a:solidFill>
                          <a:effectLst/>
                          <a:uLnTx/>
                          <a:uFillTx/>
                          <a:latin typeface="+mn-lt"/>
                          <a:ea typeface="+mn-ea"/>
                          <a:cs typeface="+mn-cs"/>
                        </a:rPr>
                        <a:t>طق الحضرية</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 كانت مهي</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ئ</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ة وقادرة على استيعاب ال</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م</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هاجرين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إ</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ليها. بمعنى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أ</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ن عملية التحضر كانت تتم بصورة طبيعية حيث تستوعب المدن و</a:t>
                      </a:r>
                      <a:r>
                        <a:rPr kumimoji="0" lang="ar-IQ" sz="2800" b="1" i="0" u="none" strike="noStrike" kern="1200" cap="none" spc="0" normalizeH="0" baseline="0" noProof="0" dirty="0" smtClean="0">
                          <a:ln>
                            <a:noFill/>
                          </a:ln>
                          <a:solidFill>
                            <a:srgbClr val="339966"/>
                          </a:solidFill>
                          <a:effectLst/>
                          <a:uLnTx/>
                          <a:uFillTx/>
                          <a:latin typeface="+mn-lt"/>
                          <a:ea typeface="+mn-ea"/>
                          <a:cs typeface="+mn-cs"/>
                        </a:rPr>
                        <a:t>الم</a:t>
                      </a:r>
                      <a:r>
                        <a:rPr kumimoji="0" lang="ar-TN" sz="2800" b="1" i="0" u="none" strike="noStrike" kern="1200" cap="none" spc="0" normalizeH="0" baseline="0" noProof="0" dirty="0" err="1" smtClean="0">
                          <a:ln>
                            <a:noFill/>
                          </a:ln>
                          <a:solidFill>
                            <a:srgbClr val="339966"/>
                          </a:solidFill>
                          <a:effectLst/>
                          <a:uLnTx/>
                          <a:uFillTx/>
                          <a:latin typeface="+mn-lt"/>
                          <a:ea typeface="+mn-ea"/>
                          <a:cs typeface="+mn-cs"/>
                        </a:rPr>
                        <a:t>جالات</a:t>
                      </a:r>
                      <a:r>
                        <a:rPr kumimoji="0" lang="ar-TN" sz="2800" b="1" i="0" u="none" strike="noStrike" kern="1200" cap="none" spc="0" normalizeH="0" baseline="0" noProof="0" dirty="0" smtClean="0">
                          <a:ln>
                            <a:noFill/>
                          </a:ln>
                          <a:solidFill>
                            <a:srgbClr val="339966"/>
                          </a:solidFill>
                          <a:effectLst/>
                          <a:uLnTx/>
                          <a:uFillTx/>
                          <a:latin typeface="+mn-lt"/>
                          <a:ea typeface="+mn-ea"/>
                          <a:cs typeface="+mn-cs"/>
                        </a:rPr>
                        <a:t> </a:t>
                      </a:r>
                      <a:r>
                        <a:rPr kumimoji="0" lang="ar-IQ" sz="2800" b="1" i="0" u="none" strike="noStrike" kern="1200" cap="none" spc="0" normalizeH="0" baseline="0" noProof="0" dirty="0" smtClean="0">
                          <a:ln>
                            <a:noFill/>
                          </a:ln>
                          <a:solidFill>
                            <a:srgbClr val="339966"/>
                          </a:solidFill>
                          <a:effectLst/>
                          <a:uLnTx/>
                          <a:uFillTx/>
                          <a:latin typeface="+mn-lt"/>
                          <a:ea typeface="+mn-ea"/>
                          <a:cs typeface="+mn-cs"/>
                        </a:rPr>
                        <a:t>الحضرية </a:t>
                      </a:r>
                      <a:r>
                        <a:rPr kumimoji="0" lang="ar-IQ"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ما تحتاجه من </a:t>
                      </a:r>
                      <a:r>
                        <a:rPr kumimoji="0" lang="ar-IQ" sz="2800" b="1" i="0" u="none" strike="noStrike" kern="1200" cap="none" spc="0" normalizeH="0" baseline="0" noProof="0" dirty="0" smtClean="0">
                          <a:ln>
                            <a:noFill/>
                          </a:ln>
                          <a:solidFill>
                            <a:srgbClr val="339966"/>
                          </a:solidFill>
                          <a:effectLst/>
                          <a:uLnTx/>
                          <a:uFillTx/>
                          <a:latin typeface="+mn-lt"/>
                          <a:ea typeface="+mn-ea"/>
                          <a:cs typeface="+mn-cs"/>
                        </a:rPr>
                        <a:t>ال</a:t>
                      </a:r>
                      <a:r>
                        <a:rPr kumimoji="0" lang="ar-TN" sz="2800" b="1" i="0" u="none" strike="noStrike" kern="1200" cap="none" spc="0" normalizeH="0" baseline="0" noProof="0" dirty="0" smtClean="0">
                          <a:ln>
                            <a:noFill/>
                          </a:ln>
                          <a:solidFill>
                            <a:srgbClr val="339966"/>
                          </a:solidFill>
                          <a:effectLst/>
                          <a:uLnTx/>
                          <a:uFillTx/>
                          <a:latin typeface="+mn-lt"/>
                          <a:ea typeface="+mn-ea"/>
                          <a:cs typeface="+mn-cs"/>
                        </a:rPr>
                        <a:t>نازحين</a:t>
                      </a:r>
                      <a:r>
                        <a:rPr kumimoji="0" lang="ar-IQ" sz="2800" b="1" i="0" u="none" strike="noStrike" kern="1200" cap="none" spc="0" normalizeH="0" baseline="0" noProof="0" dirty="0" smtClean="0">
                          <a:ln>
                            <a:noFill/>
                          </a:ln>
                          <a:solidFill>
                            <a:srgbClr val="339966"/>
                          </a:solidFill>
                          <a:effectLst/>
                          <a:uLnTx/>
                          <a:uFillTx/>
                          <a:latin typeface="+mn-lt"/>
                          <a:ea typeface="+mn-ea"/>
                          <a:cs typeface="+mn-cs"/>
                        </a:rPr>
                        <a:t> الريفيين</a:t>
                      </a:r>
                      <a:r>
                        <a:rPr kumimoji="0" lang="en-US" sz="2800" b="1" i="0" u="none" strike="noStrike" kern="1200" cap="none" spc="0" normalizeH="0" baseline="0" noProof="0" dirty="0" smtClean="0">
                          <a:ln>
                            <a:noFill/>
                          </a:ln>
                          <a:solidFill>
                            <a:schemeClr val="accent6">
                              <a:lumMod val="25000"/>
                            </a:schemeClr>
                          </a:solidFill>
                          <a:effectLst/>
                          <a:uLnTx/>
                          <a:uFillTx/>
                          <a:latin typeface="+mn-lt"/>
                          <a:ea typeface="+mn-ea"/>
                          <a:cs typeface="+mn-cs"/>
                        </a:rPr>
                        <a:t>.</a:t>
                      </a:r>
                      <a:endParaRPr kumimoji="0" lang="en-US" sz="3200" b="1" i="0" u="none" strike="noStrike" kern="1200" cap="none" spc="0" normalizeH="0" baseline="0" noProof="0" dirty="0" smtClean="0">
                        <a:ln>
                          <a:noFill/>
                        </a:ln>
                        <a:solidFill>
                          <a:schemeClr val="accent6">
                            <a:lumMod val="25000"/>
                          </a:schemeClr>
                        </a:solidFill>
                        <a:effectLst/>
                        <a:uLnTx/>
                        <a:uFillTx/>
                        <a:latin typeface="+mn-lt"/>
                        <a:ea typeface="+mn-ea"/>
                        <a:cs typeface="+mn-cs"/>
                      </a:endParaRPr>
                    </a:p>
                    <a:p>
                      <a:endParaRPr lang="fr-FR" dirty="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2780258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785710425"/>
              </p:ext>
            </p:extLst>
          </p:nvPr>
        </p:nvGraphicFramePr>
        <p:xfrm>
          <a:off x="560512" y="1124744"/>
          <a:ext cx="8640960" cy="4392488"/>
        </p:xfrm>
        <a:graphic>
          <a:graphicData uri="http://schemas.openxmlformats.org/drawingml/2006/table">
            <a:tbl>
              <a:tblPr firstRow="1" bandRow="1">
                <a:tableStyleId>{5C22544A-7EE6-4342-B048-85BDC9FD1C3A}</a:tableStyleId>
              </a:tblPr>
              <a:tblGrid>
                <a:gridCol w="4320480"/>
                <a:gridCol w="4320480"/>
              </a:tblGrid>
              <a:tr h="4392488">
                <a:tc>
                  <a:txBody>
                    <a:bodyPr/>
                    <a:lstStyle/>
                    <a:p>
                      <a:pPr marL="0" marR="0" lvl="0" indent="0" algn="l" defTabSz="914400" rtl="1" eaLnBrk="1" fontAlgn="t" latinLnBrk="0" hangingPunct="1">
                        <a:lnSpc>
                          <a:spcPct val="100000"/>
                        </a:lnSpc>
                        <a:spcBef>
                          <a:spcPct val="2000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the same time migrant does not constitute a burden, but contributing to the growth, construction and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development</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so it evolved that communities, and has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grown</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and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progressed</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rapidly.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defRPr/>
                      </a:pP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وفي الوقت نفسه لا</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يشكل ه</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ؤ</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لاء عبئا على تلك المن</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ا</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طق بل</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كانوا</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يساهمون في عملية </a:t>
                      </a:r>
                      <a:r>
                        <a:rPr kumimoji="0" lang="ar-IQ"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نموها</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و</a:t>
                      </a:r>
                      <a:r>
                        <a:rPr kumimoji="0" lang="ar-IQ"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بنائها </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و</a:t>
                      </a:r>
                      <a:r>
                        <a:rPr kumimoji="0" lang="ar-IQ"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تطورها</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لذلك تطورت تلك المجتمعات وحققت </a:t>
                      </a:r>
                      <a:r>
                        <a:rPr kumimoji="0" lang="ar-IQ"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نموا</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و</a:t>
                      </a:r>
                      <a:r>
                        <a:rPr kumimoji="0" lang="ar-IQ"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تقدما </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سريعا.</a:t>
                      </a:r>
                      <a:endPar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endParaRPr>
                    </a:p>
                    <a:p>
                      <a:endParaRPr lang="fr-FR" dirty="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740551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3440979725"/>
              </p:ext>
            </p:extLst>
          </p:nvPr>
        </p:nvGraphicFramePr>
        <p:xfrm>
          <a:off x="369960" y="1052736"/>
          <a:ext cx="9145016" cy="4680520"/>
        </p:xfrm>
        <a:graphic>
          <a:graphicData uri="http://schemas.openxmlformats.org/drawingml/2006/table">
            <a:tbl>
              <a:tblPr firstRow="1" bandRow="1">
                <a:tableStyleId>{5C22544A-7EE6-4342-B048-85BDC9FD1C3A}</a:tableStyleId>
              </a:tblPr>
              <a:tblGrid>
                <a:gridCol w="4896544"/>
                <a:gridCol w="4248472"/>
              </a:tblGrid>
              <a:tr h="4680520">
                <a:tc>
                  <a:txBody>
                    <a:bodyPr/>
                    <a:lstStyle/>
                    <a:p>
                      <a:pPr marL="0" marR="0" lvl="0" indent="0" algn="l" defTabSz="914400" rtl="1" eaLnBrk="1" fontAlgn="base" latinLnBrk="0" hangingPunct="1">
                        <a:lnSpc>
                          <a:spcPct val="100000"/>
                        </a:lnSpc>
                        <a:spcBef>
                          <a:spcPct val="20000"/>
                        </a:spcBef>
                        <a:spcAft>
                          <a:spcPct val="0"/>
                        </a:spcAft>
                        <a:buClrTx/>
                        <a:buSzTx/>
                        <a:buFont typeface="Arial" pitchFamily="34" charset="0"/>
                        <a:buNone/>
                        <a:tabLst/>
                        <a:defRPr/>
                      </a:pPr>
                      <a:r>
                        <a:rPr kumimoji="0" lang="en-US" sz="27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While</a:t>
                      </a:r>
                      <a:r>
                        <a:rPr kumimoji="0" lang="fr-FR" sz="27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r>
                        <a:rPr kumimoji="0" lang="en-US" sz="27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the </a:t>
                      </a:r>
                      <a:r>
                        <a:rPr lang="en-US" sz="2700" dirty="0" smtClean="0">
                          <a:solidFill>
                            <a:schemeClr val="accent6">
                              <a:lumMod val="25000"/>
                            </a:schemeClr>
                          </a:solidFill>
                          <a:latin typeface="Arial" pitchFamily="34" charset="0"/>
                          <a:cs typeface="Arial" pitchFamily="34" charset="0"/>
                        </a:rPr>
                        <a:t>developing countries</a:t>
                      </a:r>
                      <a:r>
                        <a:rPr kumimoji="0" lang="en-US" sz="27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experienced urban growth based on the flow of rural migration to urban areas, at the same time these communities were not eligible to accommodate these immigrants, which led to the emergence of many problems within the </a:t>
                      </a:r>
                      <a:r>
                        <a:rPr kumimoji="0" lang="en-US" sz="27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urban community</a:t>
                      </a:r>
                      <a:r>
                        <a:rPr kumimoji="0" lang="fr-FR" sz="27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endParaRPr kumimoji="0" lang="ar-JO" sz="27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400" rtl="1" eaLnBrk="1" fontAlgn="t" latinLnBrk="0" hangingPunct="1">
                        <a:lnSpc>
                          <a:spcPct val="100000"/>
                        </a:lnSpc>
                        <a:spcBef>
                          <a:spcPct val="20000"/>
                        </a:spcBef>
                        <a:spcAft>
                          <a:spcPct val="0"/>
                        </a:spcAft>
                        <a:buClrTx/>
                        <a:buSzTx/>
                        <a:buFont typeface="Arial" pitchFamily="34" charset="0"/>
                        <a:buNone/>
                        <a:tabLst/>
                        <a:defRPr/>
                      </a:pP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في حين </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شهدت</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الدول </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النامية </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نموا حضريا قائما على </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النزوح</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الريفي </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إ</a:t>
                      </a:r>
                      <a:r>
                        <a:rPr kumimoji="0" lang="ar-IQ" sz="28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لى</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المناطق الحضرية</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وفي الوقت نفسه لم تكن </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تلك</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المجتمعات  مؤهلة لاستيعاب هؤلاء ال</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نازحين</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مما </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أ</a:t>
                      </a:r>
                      <a:r>
                        <a:rPr kumimoji="0" lang="ar-IQ" sz="28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دى</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الى </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بروز</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العديد من المش</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اكل</a:t>
                      </a:r>
                      <a:r>
                        <a:rPr kumimoji="0" lang="ar-IQ"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داخل </a:t>
                      </a:r>
                      <a:r>
                        <a:rPr kumimoji="0" lang="ar-IQ"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المجتمع الحضري</a:t>
                      </a:r>
                      <a:r>
                        <a:rPr kumimoji="0" lang="ar-JO"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endPar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endParaRPr>
                    </a:p>
                    <a:p>
                      <a:endParaRPr lang="fr-FR" sz="1600" b="1" dirty="0">
                        <a:solidFill>
                          <a:schemeClr val="accent6">
                            <a:lumMod val="25000"/>
                          </a:schemeClr>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2310760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graphicFrame>
        <p:nvGraphicFramePr>
          <p:cNvPr id="5" name="Tableau 4"/>
          <p:cNvGraphicFramePr>
            <a:graphicFrameLocks noGrp="1"/>
          </p:cNvGraphicFramePr>
          <p:nvPr>
            <p:extLst>
              <p:ext uri="{D42A27DB-BD31-4B8C-83A1-F6EECF244321}">
                <p14:modId xmlns:p14="http://schemas.microsoft.com/office/powerpoint/2010/main" val="2106315674"/>
              </p:ext>
            </p:extLst>
          </p:nvPr>
        </p:nvGraphicFramePr>
        <p:xfrm>
          <a:off x="488504" y="1545394"/>
          <a:ext cx="8843392" cy="2891718"/>
        </p:xfrm>
        <a:graphic>
          <a:graphicData uri="http://schemas.openxmlformats.org/drawingml/2006/table">
            <a:tbl>
              <a:tblPr firstRow="1" bandRow="1">
                <a:tableStyleId>{5C22544A-7EE6-4342-B048-85BDC9FD1C3A}</a:tableStyleId>
              </a:tblPr>
              <a:tblGrid>
                <a:gridCol w="2318860"/>
                <a:gridCol w="2174844"/>
                <a:gridCol w="2174844"/>
                <a:gridCol w="2174844"/>
              </a:tblGrid>
              <a:tr h="1337238">
                <a:tc>
                  <a:txBody>
                    <a:bodyPr/>
                    <a:lstStyle/>
                    <a:p>
                      <a:pPr algn="ctr"/>
                      <a:r>
                        <a:rPr lang="en-US" sz="2200" b="1" kern="1200" dirty="0" smtClean="0">
                          <a:solidFill>
                            <a:schemeClr val="accent6">
                              <a:lumMod val="50000"/>
                            </a:schemeClr>
                          </a:solidFill>
                          <a:effectLst/>
                          <a:latin typeface="Arial" pitchFamily="34" charset="0"/>
                          <a:ea typeface="Times New Roman"/>
                          <a:cs typeface="Arial" pitchFamily="34" charset="0"/>
                        </a:rPr>
                        <a:t>Term in English</a:t>
                      </a:r>
                      <a:endParaRPr lang="fr-FR" sz="2200" dirty="0">
                        <a:solidFill>
                          <a:schemeClr val="accent6">
                            <a:lumMod val="50000"/>
                          </a:schemeClr>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2200" b="1" kern="1200" dirty="0" smtClean="0">
                          <a:solidFill>
                            <a:schemeClr val="accent6">
                              <a:lumMod val="50000"/>
                            </a:schemeClr>
                          </a:solidFill>
                          <a:effectLst/>
                          <a:latin typeface="Arial" pitchFamily="34" charset="0"/>
                          <a:ea typeface="Times New Roman"/>
                          <a:cs typeface="Arial" pitchFamily="34" charset="0"/>
                        </a:rPr>
                        <a:t>The meaning of the term in English</a:t>
                      </a:r>
                      <a:endParaRPr lang="fr-FR" sz="2200" b="1" kern="1200" dirty="0">
                        <a:solidFill>
                          <a:schemeClr val="accent6">
                            <a:lumMod val="50000"/>
                          </a:schemeClr>
                        </a:solidFill>
                        <a:effectLst/>
                        <a:latin typeface="Arial" pitchFamily="34" charset="0"/>
                        <a:ea typeface="Times New Roman"/>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ar-TN" sz="2400" b="1" kern="1200" dirty="0" smtClean="0">
                          <a:solidFill>
                            <a:schemeClr val="accent6">
                              <a:lumMod val="50000"/>
                            </a:schemeClr>
                          </a:solidFill>
                          <a:effectLst/>
                          <a:latin typeface="Arial" pitchFamily="34" charset="0"/>
                          <a:ea typeface="Times New Roman"/>
                          <a:cs typeface="Arial" pitchFamily="34" charset="0"/>
                        </a:rPr>
                        <a:t>معنى المصطلح بالعربية</a:t>
                      </a:r>
                      <a:endParaRPr lang="fr-FR" sz="2400" b="1" kern="1200" dirty="0">
                        <a:solidFill>
                          <a:schemeClr val="accent6">
                            <a:lumMod val="50000"/>
                          </a:schemeClr>
                        </a:solidFill>
                        <a:effectLst/>
                        <a:latin typeface="Arial" pitchFamily="34" charset="0"/>
                        <a:ea typeface="Times New Roman"/>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ar-JO" sz="2400" b="1" kern="1200" dirty="0" smtClean="0">
                          <a:solidFill>
                            <a:schemeClr val="accent6">
                              <a:lumMod val="50000"/>
                            </a:schemeClr>
                          </a:solidFill>
                          <a:effectLst/>
                          <a:latin typeface="Arial" pitchFamily="34" charset="0"/>
                          <a:ea typeface="Times New Roman"/>
                          <a:cs typeface="Arial" pitchFamily="34" charset="0"/>
                        </a:rPr>
                        <a:t>المصطلح بالعربي</a:t>
                      </a:r>
                      <a:r>
                        <a:rPr lang="ar-TN" sz="2400" b="1" kern="1200" dirty="0" smtClean="0">
                          <a:solidFill>
                            <a:schemeClr val="accent6">
                              <a:lumMod val="50000"/>
                            </a:schemeClr>
                          </a:solidFill>
                          <a:effectLst/>
                          <a:latin typeface="Arial" pitchFamily="34" charset="0"/>
                          <a:ea typeface="Times New Roman"/>
                          <a:cs typeface="Arial" pitchFamily="34" charset="0"/>
                        </a:rPr>
                        <a:t>ة</a:t>
                      </a:r>
                      <a:endParaRPr lang="fr-FR" sz="2400" b="1" kern="1200" dirty="0">
                        <a:solidFill>
                          <a:schemeClr val="accent6">
                            <a:lumMod val="50000"/>
                          </a:schemeClr>
                        </a:solidFill>
                        <a:effectLst/>
                        <a:latin typeface="Arial" pitchFamily="34" charset="0"/>
                        <a:ea typeface="Times New Roman"/>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37238">
                <a:tc>
                  <a:txBody>
                    <a:bodyPr/>
                    <a:lstStyle/>
                    <a:p>
                      <a:r>
                        <a:rPr lang="fr-FR" sz="2400" b="1" dirty="0" err="1" smtClean="0">
                          <a:solidFill>
                            <a:schemeClr val="accent6">
                              <a:lumMod val="25000"/>
                            </a:schemeClr>
                          </a:solidFill>
                          <a:latin typeface="Arial" pitchFamily="34" charset="0"/>
                          <a:cs typeface="Arial" pitchFamily="34" charset="0"/>
                        </a:rPr>
                        <a:t>Boundary</a:t>
                      </a:r>
                      <a:endParaRPr lang="fr-FR" sz="2400" b="1" dirty="0">
                        <a:solidFill>
                          <a:schemeClr val="accent6">
                            <a:lumMod val="25000"/>
                          </a:schemeClr>
                        </a:solidFill>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2400" b="1" dirty="0" smtClean="0">
                          <a:solidFill>
                            <a:schemeClr val="accent6">
                              <a:lumMod val="25000"/>
                            </a:schemeClr>
                          </a:solidFill>
                          <a:latin typeface="Arial" pitchFamily="34" charset="0"/>
                          <a:cs typeface="Arial" pitchFamily="34" charset="0"/>
                        </a:rPr>
                        <a:t>L</a:t>
                      </a:r>
                      <a:r>
                        <a:rPr lang="en-US" sz="2400" b="1" dirty="0" err="1" smtClean="0">
                          <a:solidFill>
                            <a:schemeClr val="accent6">
                              <a:lumMod val="25000"/>
                            </a:schemeClr>
                          </a:solidFill>
                          <a:latin typeface="Arial" pitchFamily="34" charset="0"/>
                          <a:cs typeface="Arial" pitchFamily="34" charset="0"/>
                        </a:rPr>
                        <a:t>ine</a:t>
                      </a:r>
                      <a:r>
                        <a:rPr lang="en-US" sz="2400" b="1" dirty="0" smtClean="0">
                          <a:solidFill>
                            <a:schemeClr val="accent6">
                              <a:lumMod val="25000"/>
                            </a:schemeClr>
                          </a:solidFill>
                          <a:latin typeface="Arial" pitchFamily="34" charset="0"/>
                          <a:cs typeface="Arial" pitchFamily="34" charset="0"/>
                        </a:rPr>
                        <a:t> indicating the limit of a country. </a:t>
                      </a:r>
                      <a:endParaRPr lang="fr-FR" sz="2400" b="1" dirty="0">
                        <a:solidFill>
                          <a:schemeClr val="accent6">
                            <a:lumMod val="25000"/>
                          </a:schemeClr>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TN" sz="2400" b="1" dirty="0" smtClean="0">
                          <a:solidFill>
                            <a:schemeClr val="accent6">
                              <a:lumMod val="25000"/>
                            </a:schemeClr>
                          </a:solidFill>
                          <a:cs typeface="+mn-cs"/>
                        </a:rPr>
                        <a:t>خط يشير إلى حدود الدولة.</a:t>
                      </a:r>
                      <a:endParaRPr lang="fr-FR" sz="2400" b="1" dirty="0">
                        <a:solidFill>
                          <a:schemeClr val="accent6">
                            <a:lumMod val="25000"/>
                          </a:schemeClr>
                        </a:solidFill>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TN" sz="2400" b="1" dirty="0" smtClean="0">
                          <a:solidFill>
                            <a:schemeClr val="accent6">
                              <a:lumMod val="25000"/>
                            </a:schemeClr>
                          </a:solidFill>
                          <a:cs typeface="+mn-cs"/>
                        </a:rPr>
                        <a:t>حدود</a:t>
                      </a:r>
                      <a:endParaRPr lang="fr-FR" sz="2400" b="1" dirty="0">
                        <a:solidFill>
                          <a:schemeClr val="accent6">
                            <a:lumMod val="25000"/>
                          </a:schemeClr>
                        </a:solidFill>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6282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388151979"/>
              </p:ext>
            </p:extLst>
          </p:nvPr>
        </p:nvGraphicFramePr>
        <p:xfrm>
          <a:off x="560512" y="1484784"/>
          <a:ext cx="8843392" cy="3257478"/>
        </p:xfrm>
        <a:graphic>
          <a:graphicData uri="http://schemas.openxmlformats.org/drawingml/2006/table">
            <a:tbl>
              <a:tblPr firstRow="1" bandRow="1">
                <a:tableStyleId>{5C22544A-7EE6-4342-B048-85BDC9FD1C3A}</a:tableStyleId>
              </a:tblPr>
              <a:tblGrid>
                <a:gridCol w="2318860"/>
                <a:gridCol w="2174844"/>
                <a:gridCol w="2174844"/>
                <a:gridCol w="2174844"/>
              </a:tblGrid>
              <a:tr h="1337238">
                <a:tc>
                  <a:txBody>
                    <a:bodyPr/>
                    <a:lstStyle/>
                    <a:p>
                      <a:pPr algn="ctr"/>
                      <a:r>
                        <a:rPr lang="en-US" sz="2200" b="1" kern="1200" dirty="0" smtClean="0">
                          <a:solidFill>
                            <a:schemeClr val="accent6">
                              <a:lumMod val="50000"/>
                            </a:schemeClr>
                          </a:solidFill>
                          <a:effectLst/>
                          <a:latin typeface="Arial" pitchFamily="34" charset="0"/>
                          <a:ea typeface="Times New Roman"/>
                          <a:cs typeface="Arial" pitchFamily="34" charset="0"/>
                        </a:rPr>
                        <a:t>Term in English</a:t>
                      </a:r>
                      <a:endParaRPr lang="fr-FR" sz="2200" dirty="0">
                        <a:solidFill>
                          <a:schemeClr val="accent6">
                            <a:lumMod val="50000"/>
                          </a:schemeClr>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2200" b="1" kern="1200" dirty="0" smtClean="0">
                          <a:solidFill>
                            <a:schemeClr val="accent6">
                              <a:lumMod val="50000"/>
                            </a:schemeClr>
                          </a:solidFill>
                          <a:effectLst/>
                          <a:latin typeface="Arial" pitchFamily="34" charset="0"/>
                          <a:ea typeface="Times New Roman"/>
                          <a:cs typeface="Arial" pitchFamily="34" charset="0"/>
                        </a:rPr>
                        <a:t>The meaning of the term in English</a:t>
                      </a:r>
                      <a:endParaRPr lang="fr-FR" sz="2200" b="1" kern="1200" dirty="0">
                        <a:solidFill>
                          <a:schemeClr val="accent6">
                            <a:lumMod val="50000"/>
                          </a:schemeClr>
                        </a:solidFill>
                        <a:effectLst/>
                        <a:latin typeface="Arial" pitchFamily="34" charset="0"/>
                        <a:ea typeface="Times New Roman"/>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ar-TN" sz="2400" b="1" kern="1200" dirty="0" smtClean="0">
                          <a:solidFill>
                            <a:schemeClr val="accent6">
                              <a:lumMod val="50000"/>
                            </a:schemeClr>
                          </a:solidFill>
                          <a:effectLst/>
                          <a:latin typeface="Arial" pitchFamily="34" charset="0"/>
                          <a:ea typeface="Times New Roman"/>
                          <a:cs typeface="Arial" pitchFamily="34" charset="0"/>
                        </a:rPr>
                        <a:t>معنى المصطلح بالعربية</a:t>
                      </a:r>
                      <a:endParaRPr lang="fr-FR" sz="2400" b="1" kern="1200" dirty="0">
                        <a:solidFill>
                          <a:schemeClr val="accent6">
                            <a:lumMod val="50000"/>
                          </a:schemeClr>
                        </a:solidFill>
                        <a:effectLst/>
                        <a:latin typeface="Arial" pitchFamily="34" charset="0"/>
                        <a:ea typeface="Times New Roman"/>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ar-JO" sz="2400" b="1" kern="1200" dirty="0" smtClean="0">
                          <a:solidFill>
                            <a:schemeClr val="accent6">
                              <a:lumMod val="50000"/>
                            </a:schemeClr>
                          </a:solidFill>
                          <a:effectLst/>
                          <a:latin typeface="Arial" pitchFamily="34" charset="0"/>
                          <a:ea typeface="Times New Roman"/>
                          <a:cs typeface="Arial" pitchFamily="34" charset="0"/>
                        </a:rPr>
                        <a:t>المصطلح بالعربي</a:t>
                      </a:r>
                      <a:r>
                        <a:rPr lang="ar-TN" sz="2400" b="1" kern="1200" dirty="0" smtClean="0">
                          <a:solidFill>
                            <a:schemeClr val="accent6">
                              <a:lumMod val="50000"/>
                            </a:schemeClr>
                          </a:solidFill>
                          <a:effectLst/>
                          <a:latin typeface="Arial" pitchFamily="34" charset="0"/>
                          <a:ea typeface="Times New Roman"/>
                          <a:cs typeface="Arial" pitchFamily="34" charset="0"/>
                        </a:rPr>
                        <a:t>ة</a:t>
                      </a:r>
                      <a:endParaRPr lang="fr-FR" sz="2400" b="1" kern="1200" dirty="0">
                        <a:solidFill>
                          <a:schemeClr val="accent6">
                            <a:lumMod val="50000"/>
                          </a:schemeClr>
                        </a:solidFill>
                        <a:effectLst/>
                        <a:latin typeface="Arial" pitchFamily="34" charset="0"/>
                        <a:ea typeface="Times New Roman"/>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37238">
                <a:tc>
                  <a:txBody>
                    <a:bodyPr/>
                    <a:lstStyle/>
                    <a:p>
                      <a:r>
                        <a:rPr lang="fr-FR" sz="2400" b="1" dirty="0" smtClean="0">
                          <a:solidFill>
                            <a:schemeClr val="accent6">
                              <a:lumMod val="25000"/>
                            </a:schemeClr>
                          </a:solidFill>
                          <a:latin typeface="Arial" pitchFamily="34" charset="0"/>
                          <a:cs typeface="Arial" pitchFamily="34" charset="0"/>
                        </a:rPr>
                        <a:t>Heavy </a:t>
                      </a:r>
                      <a:r>
                        <a:rPr lang="fr-FR" sz="2400" b="1" dirty="0" err="1" smtClean="0">
                          <a:solidFill>
                            <a:schemeClr val="accent6">
                              <a:lumMod val="25000"/>
                            </a:schemeClr>
                          </a:solidFill>
                          <a:latin typeface="Arial" pitchFamily="34" charset="0"/>
                          <a:cs typeface="Arial" pitchFamily="34" charset="0"/>
                        </a:rPr>
                        <a:t>industry</a:t>
                      </a:r>
                      <a:endParaRPr lang="fr-FR" sz="2400" b="1" dirty="0">
                        <a:solidFill>
                          <a:schemeClr val="accent6">
                            <a:lumMod val="25000"/>
                          </a:schemeClr>
                        </a:solidFill>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1" kern="1200" dirty="0" smtClean="0">
                          <a:solidFill>
                            <a:schemeClr val="accent6">
                              <a:lumMod val="25000"/>
                            </a:schemeClr>
                          </a:solidFill>
                          <a:latin typeface="Arial" pitchFamily="34" charset="0"/>
                          <a:ea typeface="+mn-ea"/>
                          <a:cs typeface="Arial" pitchFamily="34" charset="0"/>
                        </a:rPr>
                        <a:t>Manufacturing activities engaged in the conversion of large volumes</a:t>
                      </a:r>
                      <a:r>
                        <a:rPr lang="fr-FR" sz="2000" b="1" kern="1200" dirty="0" smtClean="0">
                          <a:solidFill>
                            <a:schemeClr val="accent6">
                              <a:lumMod val="25000"/>
                            </a:schemeClr>
                          </a:solidFill>
                          <a:latin typeface="Arial" pitchFamily="34" charset="0"/>
                          <a:ea typeface="+mn-ea"/>
                          <a:cs typeface="Arial" pitchFamily="34" charset="0"/>
                        </a:rPr>
                        <a:t>.</a:t>
                      </a:r>
                      <a:r>
                        <a:rPr lang="en-US" sz="2000" b="1" kern="1200" dirty="0" smtClean="0">
                          <a:solidFill>
                            <a:schemeClr val="accent6">
                              <a:lumMod val="25000"/>
                            </a:schemeClr>
                          </a:solidFill>
                          <a:latin typeface="Arial" pitchFamily="34" charset="0"/>
                          <a:ea typeface="+mn-ea"/>
                          <a:cs typeface="Arial" pitchFamily="34" charset="0"/>
                        </a:rPr>
                        <a:t> </a:t>
                      </a:r>
                      <a:endParaRPr lang="fr-FR" sz="2000" b="1" kern="1200" dirty="0">
                        <a:solidFill>
                          <a:schemeClr val="accent6">
                            <a:lumMod val="25000"/>
                          </a:schemeClr>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TN" sz="2400" b="1" dirty="0" smtClean="0">
                          <a:solidFill>
                            <a:schemeClr val="accent6">
                              <a:lumMod val="25000"/>
                            </a:schemeClr>
                          </a:solidFill>
                          <a:cs typeface="+mn-cs"/>
                        </a:rPr>
                        <a:t>أنشطة الصناعة التحويلية</a:t>
                      </a:r>
                      <a:r>
                        <a:rPr lang="ar-TN" sz="2400" b="1" baseline="0" dirty="0" smtClean="0">
                          <a:solidFill>
                            <a:schemeClr val="accent6">
                              <a:lumMod val="25000"/>
                            </a:schemeClr>
                          </a:solidFill>
                          <a:cs typeface="+mn-cs"/>
                        </a:rPr>
                        <a:t> والتي تساهم في تحويل كميات كبيرة من المواد الأولية.</a:t>
                      </a:r>
                      <a:endParaRPr lang="fr-FR" sz="2400" b="1" dirty="0">
                        <a:solidFill>
                          <a:schemeClr val="accent6">
                            <a:lumMod val="25000"/>
                          </a:schemeClr>
                        </a:solidFill>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TN" sz="2400" b="1" dirty="0" smtClean="0">
                          <a:solidFill>
                            <a:schemeClr val="accent6">
                              <a:lumMod val="25000"/>
                            </a:schemeClr>
                          </a:solidFill>
                          <a:cs typeface="+mn-cs"/>
                        </a:rPr>
                        <a:t>الصناعات الثقيلة</a:t>
                      </a:r>
                      <a:endParaRPr lang="fr-FR" sz="2400" b="1" dirty="0">
                        <a:solidFill>
                          <a:schemeClr val="accent6">
                            <a:lumMod val="25000"/>
                          </a:schemeClr>
                        </a:solidFill>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548880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1093498142"/>
              </p:ext>
            </p:extLst>
          </p:nvPr>
        </p:nvGraphicFramePr>
        <p:xfrm>
          <a:off x="736153" y="1772816"/>
          <a:ext cx="8555360" cy="4010637"/>
        </p:xfrm>
        <a:graphic>
          <a:graphicData uri="http://schemas.openxmlformats.org/drawingml/2006/table">
            <a:tbl>
              <a:tblPr firstRow="1" bandRow="1">
                <a:tableStyleId>{7DF18680-E054-41AD-8BC1-D1AEF772440D}</a:tableStyleId>
              </a:tblPr>
              <a:tblGrid>
                <a:gridCol w="4277680"/>
                <a:gridCol w="4277680"/>
              </a:tblGrid>
              <a:tr h="564719">
                <a:tc>
                  <a:txBody>
                    <a:bodyPr/>
                    <a:lstStyle/>
                    <a:p>
                      <a:pPr algn="ctr"/>
                      <a:r>
                        <a:rPr lang="en-US" sz="3200" dirty="0" smtClean="0"/>
                        <a:t>Word  in English </a:t>
                      </a:r>
                    </a:p>
                  </a:txBody>
                  <a:tcPr marL="99060" marR="99060">
                    <a:solidFill>
                      <a:schemeClr val="accent6">
                        <a:lumMod val="2500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JO" sz="3200" dirty="0" smtClean="0"/>
                        <a:t>المصطلح بالعربي</a:t>
                      </a:r>
                      <a:r>
                        <a:rPr lang="ar-TN" sz="3200" dirty="0" smtClean="0"/>
                        <a:t>ة</a:t>
                      </a:r>
                      <a:endParaRPr lang="en-US" sz="3200" b="1" dirty="0" smtClean="0"/>
                    </a:p>
                  </a:txBody>
                  <a:tcPr marL="99060" marR="99060">
                    <a:solidFill>
                      <a:schemeClr val="accent6">
                        <a:lumMod val="25000"/>
                      </a:schemeClr>
                    </a:solidFill>
                  </a:tcPr>
                </a:tc>
              </a:tr>
              <a:tr h="564719">
                <a:tc>
                  <a:txBody>
                    <a:bodyPr/>
                    <a:lstStyle/>
                    <a:p>
                      <a:pPr algn="l"/>
                      <a:r>
                        <a:rPr lang="en-US" sz="2800" b="1" kern="1200" dirty="0" smtClean="0">
                          <a:solidFill>
                            <a:schemeClr val="accent6">
                              <a:lumMod val="25000"/>
                            </a:schemeClr>
                          </a:solidFill>
                          <a:effectLst/>
                          <a:latin typeface="Arial" pitchFamily="34" charset="0"/>
                          <a:cs typeface="+mn-cs"/>
                        </a:rPr>
                        <a:t>Importation </a:t>
                      </a:r>
                      <a:endParaRPr lang="en-US" sz="2800" b="1" kern="1200" dirty="0" smtClean="0">
                        <a:solidFill>
                          <a:schemeClr val="accent6">
                            <a:lumMod val="25000"/>
                          </a:schemeClr>
                        </a:solidFill>
                        <a:effectLst/>
                        <a:latin typeface="Arial" pitchFamily="34" charset="0"/>
                        <a:ea typeface="+mn-ea"/>
                        <a:cs typeface="+mn-cs"/>
                      </a:endParaRPr>
                    </a:p>
                  </a:txBody>
                  <a:tcPr marL="99060" marR="99060"/>
                </a:tc>
                <a:tc>
                  <a:txBody>
                    <a:bodyPr/>
                    <a:lstStyle/>
                    <a:p>
                      <a:pPr algn="r" rtl="1"/>
                      <a:r>
                        <a:rPr lang="ar-SA" sz="3200" b="1" kern="1200" dirty="0" smtClean="0">
                          <a:solidFill>
                            <a:schemeClr val="accent6">
                              <a:lumMod val="25000"/>
                            </a:schemeClr>
                          </a:solidFill>
                          <a:effectLst/>
                          <a:latin typeface="+mn-lt"/>
                          <a:ea typeface="+mn-ea"/>
                          <a:cs typeface="+mn-cs"/>
                        </a:rPr>
                        <a:t>استيراد</a:t>
                      </a:r>
                    </a:p>
                  </a:txBody>
                  <a:tcPr marL="99060" marR="99060"/>
                </a:tc>
              </a:tr>
              <a:tr h="564719">
                <a:tc>
                  <a:txBody>
                    <a:bodyPr/>
                    <a:lstStyle/>
                    <a:p>
                      <a:pPr algn="l"/>
                      <a:r>
                        <a:rPr lang="en-US" sz="2800" b="1" kern="1200" dirty="0" smtClean="0">
                          <a:solidFill>
                            <a:schemeClr val="accent6">
                              <a:lumMod val="25000"/>
                            </a:schemeClr>
                          </a:solidFill>
                          <a:effectLst/>
                          <a:latin typeface="Arial" pitchFamily="34" charset="0"/>
                          <a:cs typeface="+mn-cs"/>
                        </a:rPr>
                        <a:t>Main road</a:t>
                      </a:r>
                      <a:endParaRPr lang="en-US" sz="2800" b="1" kern="1200" dirty="0" smtClean="0">
                        <a:solidFill>
                          <a:schemeClr val="accent6">
                            <a:lumMod val="25000"/>
                          </a:schemeClr>
                        </a:solidFill>
                        <a:effectLst/>
                        <a:latin typeface="Arial" pitchFamily="34" charset="0"/>
                        <a:ea typeface="+mn-ea"/>
                        <a:cs typeface="+mn-cs"/>
                      </a:endParaRPr>
                    </a:p>
                  </a:txBody>
                  <a:tcPr marL="99060" marR="99060"/>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3200" b="1" kern="1200" dirty="0" smtClean="0">
                          <a:solidFill>
                            <a:schemeClr val="accent6">
                              <a:lumMod val="25000"/>
                            </a:schemeClr>
                          </a:solidFill>
                          <a:effectLst/>
                          <a:cs typeface="+mn-cs"/>
                        </a:rPr>
                        <a:t>طريق</a:t>
                      </a:r>
                      <a:r>
                        <a:rPr lang="ar-TN" sz="3200" b="1" kern="1200" baseline="0" dirty="0" smtClean="0">
                          <a:solidFill>
                            <a:schemeClr val="accent6">
                              <a:lumMod val="25000"/>
                            </a:schemeClr>
                          </a:solidFill>
                          <a:effectLst/>
                          <a:cs typeface="+mn-cs"/>
                        </a:rPr>
                        <a:t> </a:t>
                      </a:r>
                      <a:r>
                        <a:rPr lang="ar-SA" sz="3200" b="1" kern="1200" dirty="0" smtClean="0">
                          <a:solidFill>
                            <a:schemeClr val="accent6">
                              <a:lumMod val="25000"/>
                            </a:schemeClr>
                          </a:solidFill>
                          <a:effectLst/>
                          <a:cs typeface="+mn-cs"/>
                        </a:rPr>
                        <a:t>رئيسي</a:t>
                      </a:r>
                    </a:p>
                  </a:txBody>
                  <a:tcPr marL="99060" marR="99060"/>
                </a:tc>
              </a:tr>
              <a:tr h="564719">
                <a:tc>
                  <a:txBody>
                    <a:bodyPr/>
                    <a:lstStyle/>
                    <a:p>
                      <a:pPr marL="0" marR="0" lvl="0" indent="0" algn="l" defTabSz="914400" rtl="1" eaLnBrk="1" fontAlgn="b" latinLnBrk="0" hangingPunct="1">
                        <a:lnSpc>
                          <a:spcPct val="100000"/>
                        </a:lnSpc>
                        <a:spcBef>
                          <a:spcPts val="0"/>
                        </a:spcBef>
                        <a:spcAft>
                          <a:spcPts val="0"/>
                        </a:spcAft>
                        <a:buClrTx/>
                        <a:buSzTx/>
                        <a:buFontTx/>
                        <a:buNone/>
                        <a:tabLst/>
                        <a:defRPr/>
                      </a:pPr>
                      <a:r>
                        <a:rPr kumimoji="0" lang="en-US" sz="2800" b="1" u="none" strike="noStrike" kern="1200" cap="none" spc="0" normalizeH="0" baseline="0" noProof="0" dirty="0" smtClean="0">
                          <a:ln>
                            <a:noFill/>
                          </a:ln>
                          <a:solidFill>
                            <a:schemeClr val="accent6">
                              <a:lumMod val="25000"/>
                            </a:schemeClr>
                          </a:solidFill>
                          <a:effectLst/>
                          <a:uLnTx/>
                          <a:uFillTx/>
                          <a:latin typeface="Arial" pitchFamily="34" charset="0"/>
                          <a:cs typeface="+mn-cs"/>
                        </a:rPr>
                        <a:t>Landlocked countries</a:t>
                      </a:r>
                      <a:endPar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mn-cs"/>
                      </a:endParaRPr>
                    </a:p>
                  </a:txBody>
                  <a:tcPr marL="99060" marR="99060"/>
                </a:tc>
                <a:tc>
                  <a:txBody>
                    <a:bodyPr/>
                    <a:lstStyle/>
                    <a:p>
                      <a:pPr algn="r" rtl="1"/>
                      <a:r>
                        <a:rPr lang="ar-TN" sz="3200" b="1" dirty="0" smtClean="0">
                          <a:solidFill>
                            <a:schemeClr val="accent6">
                              <a:lumMod val="25000"/>
                            </a:schemeClr>
                          </a:solidFill>
                          <a:cs typeface="+mn-cs"/>
                        </a:rPr>
                        <a:t>دول</a:t>
                      </a:r>
                      <a:r>
                        <a:rPr lang="fr-FR" sz="3200" b="1" dirty="0" smtClean="0">
                          <a:solidFill>
                            <a:schemeClr val="accent6">
                              <a:lumMod val="25000"/>
                            </a:schemeClr>
                          </a:solidFill>
                          <a:cs typeface="+mn-cs"/>
                        </a:rPr>
                        <a:t> </a:t>
                      </a:r>
                      <a:r>
                        <a:rPr lang="ar-TN" sz="3200" b="1" dirty="0" smtClean="0">
                          <a:solidFill>
                            <a:schemeClr val="accent6">
                              <a:lumMod val="25000"/>
                            </a:schemeClr>
                          </a:solidFill>
                          <a:cs typeface="+mn-cs"/>
                        </a:rPr>
                        <a:t>قارية 	</a:t>
                      </a:r>
                      <a:endParaRPr lang="ar-TN" sz="3200" b="1" dirty="0" smtClean="0">
                        <a:solidFill>
                          <a:schemeClr val="accent6">
                            <a:lumMod val="25000"/>
                          </a:schemeClr>
                        </a:solidFill>
                        <a:latin typeface="+mn-lt"/>
                        <a:cs typeface="+mn-cs"/>
                      </a:endParaRPr>
                    </a:p>
                  </a:txBody>
                  <a:tcPr marL="99060" marR="99060"/>
                </a:tc>
              </a:tr>
              <a:tr h="564719">
                <a:tc>
                  <a:txBody>
                    <a:bodyPr/>
                    <a:lstStyle/>
                    <a:p>
                      <a:pPr algn="l" fontAlgn="b"/>
                      <a:r>
                        <a:rPr lang="en-US" sz="2800" b="1" u="none" strike="noStrike" dirty="0" smtClean="0">
                          <a:solidFill>
                            <a:schemeClr val="accent6">
                              <a:lumMod val="25000"/>
                            </a:schemeClr>
                          </a:solidFill>
                          <a:effectLst/>
                          <a:latin typeface="Arial" pitchFamily="34" charset="0"/>
                          <a:cs typeface="+mn-cs"/>
                        </a:rPr>
                        <a:t>Inflation</a:t>
                      </a:r>
                      <a:endParaRPr lang="en-US" sz="2800" b="1" i="0" u="none" strike="noStrike" dirty="0" smtClean="0">
                        <a:solidFill>
                          <a:schemeClr val="accent6">
                            <a:lumMod val="25000"/>
                          </a:schemeClr>
                        </a:solidFill>
                        <a:effectLst/>
                        <a:latin typeface="Arial" pitchFamily="34" charset="0"/>
                        <a:cs typeface="+mn-cs"/>
                      </a:endParaRPr>
                    </a:p>
                  </a:txBody>
                  <a:tcPr marL="10319" marR="10319" marT="9525" marB="0" anchor="b"/>
                </a:tc>
                <a:tc>
                  <a:txBody>
                    <a:bodyPr/>
                    <a:lstStyle/>
                    <a:p>
                      <a:pPr marL="0" marR="0" lvl="0" indent="0" algn="r" defTabSz="914400" rtl="1" eaLnBrk="1" fontAlgn="ctr" latinLnBrk="0" hangingPunct="1">
                        <a:lnSpc>
                          <a:spcPct val="100000"/>
                        </a:lnSpc>
                        <a:spcBef>
                          <a:spcPts val="0"/>
                        </a:spcBef>
                        <a:spcAft>
                          <a:spcPts val="0"/>
                        </a:spcAft>
                        <a:buClrTx/>
                        <a:buSzTx/>
                        <a:buFontTx/>
                        <a:buNone/>
                        <a:tabLst/>
                        <a:defRPr/>
                      </a:pPr>
                      <a:r>
                        <a:rPr kumimoji="0" lang="ar-SA" sz="3200" b="1" u="none" strike="noStrike" kern="1200" cap="none" spc="0" normalizeH="0" baseline="0" noProof="0" dirty="0" smtClean="0">
                          <a:ln>
                            <a:noFill/>
                          </a:ln>
                          <a:solidFill>
                            <a:schemeClr val="accent6">
                              <a:lumMod val="25000"/>
                            </a:schemeClr>
                          </a:solidFill>
                          <a:effectLst/>
                          <a:uLnTx/>
                          <a:uFillTx/>
                          <a:cs typeface="+mn-cs"/>
                        </a:rPr>
                        <a:t>تضخم</a:t>
                      </a:r>
                      <a:endParaRPr kumimoji="0" lang="ar-SA" sz="3200" b="1" i="0" u="none" strike="noStrike" kern="1200" cap="none" spc="0" normalizeH="0" baseline="0" noProof="0" dirty="0" smtClean="0">
                        <a:ln>
                          <a:noFill/>
                        </a:ln>
                        <a:solidFill>
                          <a:schemeClr val="accent6">
                            <a:lumMod val="25000"/>
                          </a:schemeClr>
                        </a:solidFill>
                        <a:effectLst/>
                        <a:uLnTx/>
                        <a:uFillTx/>
                        <a:latin typeface="+mn-lt"/>
                        <a:ea typeface="+mn-ea"/>
                        <a:cs typeface="+mn-cs"/>
                      </a:endParaRPr>
                    </a:p>
                  </a:txBody>
                  <a:tcPr marL="10319" marR="10319" marT="9525" marB="0" anchor="b"/>
                </a:tc>
              </a:tr>
              <a:tr h="564719">
                <a:tc>
                  <a:txBody>
                    <a:bodyPr/>
                    <a:lstStyle/>
                    <a:p>
                      <a:pPr algn="l" fontAlgn="b"/>
                      <a:r>
                        <a:rPr lang="en-US" sz="2800" b="1" u="none" strike="noStrike" dirty="0" smtClean="0">
                          <a:solidFill>
                            <a:schemeClr val="accent6">
                              <a:lumMod val="25000"/>
                            </a:schemeClr>
                          </a:solidFill>
                          <a:effectLst/>
                          <a:latin typeface="Arial" pitchFamily="34" charset="0"/>
                          <a:cs typeface="+mn-cs"/>
                        </a:rPr>
                        <a:t>Migratory current</a:t>
                      </a:r>
                      <a:endParaRPr lang="en-US" sz="2800" b="1" i="0" u="none" strike="noStrike" dirty="0" smtClean="0">
                        <a:solidFill>
                          <a:schemeClr val="accent6">
                            <a:lumMod val="25000"/>
                          </a:schemeClr>
                        </a:solidFill>
                        <a:effectLst/>
                        <a:latin typeface="Arial" pitchFamily="34" charset="0"/>
                        <a:cs typeface="+mn-cs"/>
                      </a:endParaRPr>
                    </a:p>
                  </a:txBody>
                  <a:tcPr marL="10319" marR="10319" marT="9525" marB="0" anchor="b"/>
                </a:tc>
                <a:tc>
                  <a:txBody>
                    <a:bodyPr/>
                    <a:lstStyle/>
                    <a:p>
                      <a:pPr algn="r" rtl="1" fontAlgn="b"/>
                      <a:r>
                        <a:rPr lang="ar-TN" sz="3200" b="1" u="none" strike="noStrike" dirty="0" smtClean="0">
                          <a:solidFill>
                            <a:schemeClr val="accent6">
                              <a:lumMod val="25000"/>
                            </a:schemeClr>
                          </a:solidFill>
                          <a:effectLst/>
                          <a:cs typeface="+mn-cs"/>
                        </a:rPr>
                        <a:t>تيار هجرة</a:t>
                      </a:r>
                      <a:endParaRPr lang="ar-TN" sz="3200" b="1" i="0" u="none" strike="noStrike" dirty="0" smtClean="0">
                        <a:solidFill>
                          <a:schemeClr val="accent6">
                            <a:lumMod val="25000"/>
                          </a:schemeClr>
                        </a:solidFill>
                        <a:effectLst/>
                        <a:latin typeface="+mn-lt"/>
                        <a:cs typeface="+mn-cs"/>
                      </a:endParaRPr>
                    </a:p>
                  </a:txBody>
                  <a:tcPr marL="10319" marR="10319" marT="9525" marB="0" anchor="b"/>
                </a:tc>
              </a:tr>
              <a:tr h="564719">
                <a:tc>
                  <a:txBody>
                    <a:bodyPr/>
                    <a:lstStyle/>
                    <a:p>
                      <a:pPr algn="l" fontAlgn="b"/>
                      <a:r>
                        <a:rPr lang="fr-FR" sz="2800" b="1" i="0" u="none" strike="noStrike" dirty="0" err="1" smtClean="0">
                          <a:solidFill>
                            <a:schemeClr val="accent6">
                              <a:lumMod val="25000"/>
                            </a:schemeClr>
                          </a:solidFill>
                          <a:effectLst/>
                          <a:latin typeface="Arial" pitchFamily="34" charset="0"/>
                          <a:cs typeface="+mn-cs"/>
                        </a:rPr>
                        <a:t>Town</a:t>
                      </a:r>
                      <a:r>
                        <a:rPr lang="fr-FR" sz="2800" b="1" i="0" u="none" strike="noStrike" baseline="0" dirty="0" smtClean="0">
                          <a:solidFill>
                            <a:schemeClr val="accent6">
                              <a:lumMod val="25000"/>
                            </a:schemeClr>
                          </a:solidFill>
                          <a:effectLst/>
                          <a:latin typeface="Arial" pitchFamily="34" charset="0"/>
                          <a:cs typeface="+mn-cs"/>
                        </a:rPr>
                        <a:t> center </a:t>
                      </a:r>
                      <a:endParaRPr lang="en-US" sz="2800" b="1" i="0" u="none" strike="noStrike" dirty="0" smtClean="0">
                        <a:solidFill>
                          <a:schemeClr val="accent6">
                            <a:lumMod val="25000"/>
                          </a:schemeClr>
                        </a:solidFill>
                        <a:effectLst/>
                        <a:latin typeface="Arial" pitchFamily="34" charset="0"/>
                        <a:cs typeface="+mn-cs"/>
                      </a:endParaRPr>
                    </a:p>
                  </a:txBody>
                  <a:tcPr marL="10319" marR="10319" marT="9525" marB="0" anchor="b"/>
                </a:tc>
                <a:tc>
                  <a:txBody>
                    <a:bodyPr/>
                    <a:lstStyle/>
                    <a:p>
                      <a:pPr algn="r" rtl="1" fontAlgn="b"/>
                      <a:r>
                        <a:rPr lang="ar-TN" sz="3200" b="1" i="0" u="none" strike="noStrike" dirty="0" smtClean="0">
                          <a:solidFill>
                            <a:schemeClr val="accent6">
                              <a:lumMod val="25000"/>
                            </a:schemeClr>
                          </a:solidFill>
                          <a:effectLst/>
                          <a:latin typeface="+mn-lt"/>
                          <a:cs typeface="+mn-cs"/>
                        </a:rPr>
                        <a:t>وسط المدينة</a:t>
                      </a:r>
                    </a:p>
                  </a:txBody>
                  <a:tcPr marL="10319" marR="10319" marT="9525" marB="0" anchor="b"/>
                </a:tc>
              </a:tr>
            </a:tbl>
          </a:graphicData>
        </a:graphic>
      </p:graphicFrame>
      <p:sp>
        <p:nvSpPr>
          <p:cNvPr id="6" name="ZoneTexte 5"/>
          <p:cNvSpPr txBox="1"/>
          <p:nvPr/>
        </p:nvSpPr>
        <p:spPr>
          <a:xfrm>
            <a:off x="1559846" y="1037177"/>
            <a:ext cx="7120860" cy="523220"/>
          </a:xfrm>
          <a:prstGeom prst="rect">
            <a:avLst/>
          </a:prstGeom>
          <a:noFill/>
        </p:spPr>
        <p:txBody>
          <a:bodyPr wrap="none" rtlCol="0">
            <a:spAutoFit/>
          </a:bodyPr>
          <a:lstStyle/>
          <a:p>
            <a:r>
              <a:rPr lang="en-US" sz="2800" b="1" dirty="0" smtClean="0">
                <a:solidFill>
                  <a:schemeClr val="accent6">
                    <a:lumMod val="50000"/>
                  </a:schemeClr>
                </a:solidFill>
                <a:cs typeface="Traditional Arabic" panose="02020603050405020304" pitchFamily="18" charset="-78"/>
              </a:rPr>
              <a:t>Search the </a:t>
            </a:r>
            <a:r>
              <a:rPr lang="en-US" sz="2800" b="1" dirty="0">
                <a:solidFill>
                  <a:schemeClr val="accent6">
                    <a:lumMod val="50000"/>
                  </a:schemeClr>
                </a:solidFill>
                <a:cs typeface="Traditional Arabic" panose="02020603050405020304" pitchFamily="18" charset="-78"/>
              </a:rPr>
              <a:t>translation of these concepts</a:t>
            </a:r>
            <a:endParaRPr lang="fr-FR" sz="2800" b="1" dirty="0">
              <a:solidFill>
                <a:schemeClr val="accent6">
                  <a:lumMod val="50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3624102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1961377291"/>
              </p:ext>
            </p:extLst>
          </p:nvPr>
        </p:nvGraphicFramePr>
        <p:xfrm>
          <a:off x="724496" y="1732918"/>
          <a:ext cx="8555360" cy="3136242"/>
        </p:xfrm>
        <a:graphic>
          <a:graphicData uri="http://schemas.openxmlformats.org/drawingml/2006/table">
            <a:tbl>
              <a:tblPr firstRow="1" bandRow="1">
                <a:tableStyleId>{7DF18680-E054-41AD-8BC1-D1AEF772440D}</a:tableStyleId>
              </a:tblPr>
              <a:tblGrid>
                <a:gridCol w="4277680"/>
                <a:gridCol w="4277680"/>
              </a:tblGrid>
              <a:tr h="564719">
                <a:tc>
                  <a:txBody>
                    <a:bodyPr/>
                    <a:lstStyle/>
                    <a:p>
                      <a:pPr algn="ctr"/>
                      <a:r>
                        <a:rPr lang="en-US" sz="3200" dirty="0" smtClean="0"/>
                        <a:t>Word  in English </a:t>
                      </a:r>
                    </a:p>
                  </a:txBody>
                  <a:tcPr marL="99060" marR="99060">
                    <a:solidFill>
                      <a:schemeClr val="accent6">
                        <a:lumMod val="2500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JO" sz="3200" dirty="0" smtClean="0"/>
                        <a:t>المصطلح بالعربي</a:t>
                      </a:r>
                      <a:r>
                        <a:rPr lang="ar-TN" sz="3200" dirty="0" smtClean="0"/>
                        <a:t>ة</a:t>
                      </a:r>
                      <a:endParaRPr lang="en-US" sz="3200" b="1" dirty="0" smtClean="0"/>
                    </a:p>
                  </a:txBody>
                  <a:tcPr marL="99060" marR="99060">
                    <a:solidFill>
                      <a:schemeClr val="accent6">
                        <a:lumMod val="25000"/>
                      </a:schemeClr>
                    </a:solidFill>
                  </a:tcPr>
                </a:tc>
              </a:tr>
              <a:tr h="564719">
                <a:tc>
                  <a:txBody>
                    <a:bodyPr/>
                    <a:lstStyle/>
                    <a:p>
                      <a:pPr algn="l"/>
                      <a:r>
                        <a:rPr lang="en-US" sz="2800" b="1" kern="1200" dirty="0" smtClean="0">
                          <a:solidFill>
                            <a:schemeClr val="accent6">
                              <a:lumMod val="25000"/>
                            </a:schemeClr>
                          </a:solidFill>
                          <a:effectLst/>
                          <a:latin typeface="Arial" pitchFamily="34" charset="0"/>
                          <a:cs typeface="Arial" pitchFamily="34" charset="0"/>
                        </a:rPr>
                        <a:t>Land reform</a:t>
                      </a:r>
                      <a:endParaRPr lang="en-US" sz="2800" b="1" kern="1200" dirty="0" smtClean="0">
                        <a:solidFill>
                          <a:schemeClr val="accent6">
                            <a:lumMod val="25000"/>
                          </a:schemeClr>
                        </a:solidFill>
                        <a:effectLst/>
                        <a:latin typeface="Arial" pitchFamily="34" charset="0"/>
                        <a:ea typeface="+mn-ea"/>
                        <a:cs typeface="Arial" pitchFamily="34" charset="0"/>
                      </a:endParaRPr>
                    </a:p>
                  </a:txBody>
                  <a:tcPr marL="99060" marR="99060"/>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b="1" kern="1200" dirty="0" smtClean="0">
                          <a:solidFill>
                            <a:schemeClr val="accent6">
                              <a:lumMod val="25000"/>
                            </a:schemeClr>
                          </a:solidFill>
                          <a:effectLst/>
                          <a:latin typeface="+mn-lt"/>
                          <a:ea typeface="+mn-ea"/>
                          <a:cs typeface="+mn-cs"/>
                        </a:rPr>
                        <a:t>إصلاح</a:t>
                      </a:r>
                      <a:r>
                        <a:rPr lang="ar-TN" sz="2800" b="1" kern="1200" baseline="0" dirty="0" smtClean="0">
                          <a:solidFill>
                            <a:schemeClr val="accent6">
                              <a:lumMod val="25000"/>
                            </a:schemeClr>
                          </a:solidFill>
                          <a:effectLst/>
                          <a:latin typeface="+mn-lt"/>
                          <a:ea typeface="+mn-ea"/>
                          <a:cs typeface="+mn-cs"/>
                        </a:rPr>
                        <a:t> </a:t>
                      </a:r>
                      <a:r>
                        <a:rPr lang="ar-SA" sz="2800" b="1" kern="1200" dirty="0" smtClean="0">
                          <a:solidFill>
                            <a:schemeClr val="accent6">
                              <a:lumMod val="25000"/>
                            </a:schemeClr>
                          </a:solidFill>
                          <a:effectLst/>
                          <a:latin typeface="+mn-lt"/>
                          <a:ea typeface="+mn-ea"/>
                          <a:cs typeface="+mn-cs"/>
                        </a:rPr>
                        <a:t>زراعي</a:t>
                      </a:r>
                      <a:r>
                        <a:rPr lang="ar-TN" sz="2800" b="1" kern="1200" dirty="0" smtClean="0">
                          <a:solidFill>
                            <a:schemeClr val="accent6">
                              <a:lumMod val="25000"/>
                            </a:schemeClr>
                          </a:solidFill>
                          <a:effectLst/>
                          <a:latin typeface="+mn-lt"/>
                          <a:ea typeface="+mn-ea"/>
                          <a:cs typeface="+mn-cs"/>
                        </a:rPr>
                        <a:t> </a:t>
                      </a:r>
                      <a:endParaRPr lang="ar-SA" sz="2800" b="1" kern="1200" dirty="0" smtClean="0">
                        <a:solidFill>
                          <a:schemeClr val="accent6">
                            <a:lumMod val="25000"/>
                          </a:schemeClr>
                        </a:solidFill>
                        <a:effectLst/>
                        <a:latin typeface="+mn-lt"/>
                        <a:ea typeface="+mn-ea"/>
                        <a:cs typeface="+mn-cs"/>
                      </a:endParaRPr>
                    </a:p>
                  </a:txBody>
                  <a:tcPr marL="99060" marR="99060"/>
                </a:tc>
              </a:tr>
              <a:tr h="564719">
                <a:tc>
                  <a:txBody>
                    <a:bodyPr/>
                    <a:lstStyle/>
                    <a:p>
                      <a:pPr algn="l"/>
                      <a:r>
                        <a:rPr lang="en-US" sz="2800" b="1" kern="1200" dirty="0" smtClean="0">
                          <a:solidFill>
                            <a:schemeClr val="accent6">
                              <a:lumMod val="25000"/>
                            </a:schemeClr>
                          </a:solidFill>
                          <a:effectLst/>
                          <a:latin typeface="Arial" pitchFamily="34" charset="0"/>
                          <a:cs typeface="Arial" pitchFamily="34" charset="0"/>
                        </a:rPr>
                        <a:t>Land use</a:t>
                      </a:r>
                      <a:endParaRPr lang="en-US" sz="2800" b="1" kern="1200" dirty="0" smtClean="0">
                        <a:solidFill>
                          <a:schemeClr val="accent6">
                            <a:lumMod val="25000"/>
                          </a:schemeClr>
                        </a:solidFill>
                        <a:effectLst/>
                        <a:latin typeface="Arial" pitchFamily="34" charset="0"/>
                        <a:ea typeface="+mn-ea"/>
                        <a:cs typeface="Arial" pitchFamily="34" charset="0"/>
                      </a:endParaRPr>
                    </a:p>
                  </a:txBody>
                  <a:tcPr marL="99060" marR="99060"/>
                </a:tc>
                <a:tc>
                  <a:txBody>
                    <a:bodyPr/>
                    <a:lstStyle/>
                    <a:p>
                      <a:pPr algn="r"/>
                      <a:r>
                        <a:rPr lang="ar-TN" sz="2800" b="1" kern="1200" dirty="0" smtClean="0">
                          <a:solidFill>
                            <a:schemeClr val="accent6">
                              <a:lumMod val="25000"/>
                            </a:schemeClr>
                          </a:solidFill>
                          <a:effectLst/>
                        </a:rPr>
                        <a:t>استخدام</a:t>
                      </a:r>
                      <a:r>
                        <a:rPr lang="ar-TN" sz="2800" b="1" kern="1200" baseline="0" dirty="0" smtClean="0">
                          <a:solidFill>
                            <a:schemeClr val="accent6">
                              <a:lumMod val="25000"/>
                            </a:schemeClr>
                          </a:solidFill>
                          <a:effectLst/>
                        </a:rPr>
                        <a:t> (استغلال الأرض)</a:t>
                      </a:r>
                      <a:endParaRPr lang="ar-SA" sz="2800" b="1" kern="1200" dirty="0" smtClean="0">
                        <a:solidFill>
                          <a:schemeClr val="accent6">
                            <a:lumMod val="25000"/>
                          </a:schemeClr>
                        </a:solidFill>
                        <a:effectLst/>
                      </a:endParaRPr>
                    </a:p>
                  </a:txBody>
                  <a:tcPr marL="99060" marR="99060"/>
                </a:tc>
              </a:tr>
              <a:tr h="564719">
                <a:tc>
                  <a:txBody>
                    <a:bodyPr/>
                    <a:lstStyle/>
                    <a:p>
                      <a:pPr marL="0" marR="0" lvl="0" indent="0" algn="l" defTabSz="914400" rtl="1" eaLnBrk="1" fontAlgn="b" latinLnBrk="0" hangingPunct="1">
                        <a:lnSpc>
                          <a:spcPct val="100000"/>
                        </a:lnSpc>
                        <a:spcBef>
                          <a:spcPts val="0"/>
                        </a:spcBef>
                        <a:spcAft>
                          <a:spcPts val="0"/>
                        </a:spcAft>
                        <a:buClrTx/>
                        <a:buSzTx/>
                        <a:buFontTx/>
                        <a:buNone/>
                        <a:tabLst/>
                        <a:defRPr/>
                      </a:pPr>
                      <a:r>
                        <a:rPr kumimoji="0" lang="en-US" sz="2800" b="1" u="none" strike="noStrike" kern="1200" cap="none" spc="0" normalizeH="0" baseline="0" noProof="0" dirty="0" smtClean="0">
                          <a:ln>
                            <a:noFill/>
                          </a:ln>
                          <a:solidFill>
                            <a:schemeClr val="accent6">
                              <a:lumMod val="25000"/>
                            </a:schemeClr>
                          </a:solidFill>
                          <a:effectLst/>
                          <a:uLnTx/>
                          <a:uFillTx/>
                          <a:latin typeface="Arial" pitchFamily="34" charset="0"/>
                          <a:cs typeface="Arial" pitchFamily="34" charset="0"/>
                        </a:rPr>
                        <a:t>Level of living</a:t>
                      </a:r>
                      <a:endPar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endParaRPr>
                    </a:p>
                  </a:txBody>
                  <a:tcPr marL="99060" marR="99060"/>
                </a:tc>
                <a:tc>
                  <a:txBody>
                    <a:bodyPr/>
                    <a:lstStyle/>
                    <a:p>
                      <a:pPr algn="r" rtl="1"/>
                      <a:r>
                        <a:rPr lang="ar-TN" sz="2800" b="1" dirty="0" smtClean="0">
                          <a:solidFill>
                            <a:schemeClr val="accent6">
                              <a:lumMod val="25000"/>
                            </a:schemeClr>
                          </a:solidFill>
                        </a:rPr>
                        <a:t>مستوى</a:t>
                      </a:r>
                      <a:r>
                        <a:rPr lang="ar-TN" sz="2800" b="1" baseline="0" dirty="0" smtClean="0">
                          <a:solidFill>
                            <a:schemeClr val="accent6">
                              <a:lumMod val="25000"/>
                            </a:schemeClr>
                          </a:solidFill>
                        </a:rPr>
                        <a:t> </a:t>
                      </a:r>
                      <a:r>
                        <a:rPr lang="ar-TN" sz="2800" b="1" dirty="0" smtClean="0">
                          <a:solidFill>
                            <a:schemeClr val="accent6">
                              <a:lumMod val="25000"/>
                            </a:schemeClr>
                          </a:solidFill>
                        </a:rPr>
                        <a:t>المعيشة 	</a:t>
                      </a:r>
                      <a:endParaRPr lang="ar-TN" sz="2800" b="1" dirty="0" smtClean="0">
                        <a:solidFill>
                          <a:schemeClr val="accent6">
                            <a:lumMod val="25000"/>
                          </a:schemeClr>
                        </a:solidFill>
                        <a:latin typeface="+mn-lt"/>
                      </a:endParaRPr>
                    </a:p>
                  </a:txBody>
                  <a:tcPr marL="99060" marR="99060"/>
                </a:tc>
              </a:tr>
              <a:tr h="564719">
                <a:tc>
                  <a:txBody>
                    <a:bodyPr/>
                    <a:lstStyle/>
                    <a:p>
                      <a:pPr marL="0" marR="0" lvl="1" indent="0" algn="l" defTabSz="914400" rtl="0" eaLnBrk="1" fontAlgn="b" latinLnBrk="0" hangingPunct="1">
                        <a:lnSpc>
                          <a:spcPct val="100000"/>
                        </a:lnSpc>
                        <a:spcBef>
                          <a:spcPts val="0"/>
                        </a:spcBef>
                        <a:spcAft>
                          <a:spcPts val="0"/>
                        </a:spcAft>
                        <a:buClrTx/>
                        <a:buSzTx/>
                        <a:buFontTx/>
                        <a:buNone/>
                        <a:tabLst/>
                        <a:defRPr/>
                      </a:pPr>
                      <a:r>
                        <a:rPr lang="fr-FR" sz="2800" b="1" kern="1200" dirty="0" smtClean="0">
                          <a:solidFill>
                            <a:schemeClr val="accent6">
                              <a:lumMod val="25000"/>
                            </a:schemeClr>
                          </a:solidFill>
                          <a:effectLst/>
                          <a:latin typeface="Arial" pitchFamily="34" charset="0"/>
                          <a:ea typeface="Times New Roman"/>
                          <a:cs typeface="Arial" pitchFamily="34" charset="0"/>
                        </a:rPr>
                        <a:t>Immigration</a:t>
                      </a:r>
                    </a:p>
                    <a:p>
                      <a:pPr marL="0" marR="0" lvl="1" indent="0" algn="l" defTabSz="914400" rtl="0" eaLnBrk="1" fontAlgn="b" latinLnBrk="0" hangingPunct="1">
                        <a:lnSpc>
                          <a:spcPct val="100000"/>
                        </a:lnSpc>
                        <a:spcBef>
                          <a:spcPts val="0"/>
                        </a:spcBef>
                        <a:spcAft>
                          <a:spcPts val="0"/>
                        </a:spcAft>
                        <a:buClrTx/>
                        <a:buSzTx/>
                        <a:buFontTx/>
                        <a:buNone/>
                        <a:tabLst/>
                        <a:defRPr/>
                      </a:pPr>
                      <a:endParaRPr lang="fr-FR" sz="2800" b="1" kern="1200" dirty="0" smtClean="0">
                        <a:solidFill>
                          <a:schemeClr val="accent6">
                            <a:lumMod val="25000"/>
                          </a:schemeClr>
                        </a:solidFill>
                        <a:effectLst/>
                        <a:latin typeface="Arial" pitchFamily="34" charset="0"/>
                        <a:ea typeface="Times New Roman"/>
                        <a:cs typeface="Arial" pitchFamily="34" charset="0"/>
                      </a:endParaRPr>
                    </a:p>
                  </a:txBody>
                  <a:tcPr marL="10319" marR="10319" marT="9525" marB="0" anchor="b"/>
                </a:tc>
                <a:tc>
                  <a:txBody>
                    <a:bodyPr/>
                    <a:lstStyle/>
                    <a:p>
                      <a:pPr algn="r" rtl="1" fontAlgn="b"/>
                      <a:r>
                        <a:rPr lang="ar-TN" sz="2800" b="1" i="0" u="none" strike="noStrike" dirty="0" smtClean="0">
                          <a:solidFill>
                            <a:schemeClr val="accent6">
                              <a:lumMod val="25000"/>
                            </a:schemeClr>
                          </a:solidFill>
                          <a:effectLst/>
                          <a:latin typeface="+mn-lt"/>
                        </a:rPr>
                        <a:t>دخول أجانب إلى دولة بهدف الإقامة والعمل.</a:t>
                      </a:r>
                    </a:p>
                  </a:txBody>
                  <a:tcPr marL="10319" marR="10319" marT="9525" marB="0" anchor="b"/>
                </a:tc>
              </a:tr>
            </a:tbl>
          </a:graphicData>
        </a:graphic>
      </p:graphicFrame>
      <p:sp>
        <p:nvSpPr>
          <p:cNvPr id="6" name="ZoneTexte 5"/>
          <p:cNvSpPr txBox="1"/>
          <p:nvPr/>
        </p:nvSpPr>
        <p:spPr>
          <a:xfrm>
            <a:off x="1559846" y="1037177"/>
            <a:ext cx="7120860" cy="523220"/>
          </a:xfrm>
          <a:prstGeom prst="rect">
            <a:avLst/>
          </a:prstGeom>
          <a:noFill/>
        </p:spPr>
        <p:txBody>
          <a:bodyPr wrap="none" rtlCol="0">
            <a:spAutoFit/>
          </a:bodyPr>
          <a:lstStyle/>
          <a:p>
            <a:r>
              <a:rPr lang="en-US" sz="2800" b="1" dirty="0" smtClean="0">
                <a:solidFill>
                  <a:schemeClr val="accent6">
                    <a:lumMod val="50000"/>
                  </a:schemeClr>
                </a:solidFill>
                <a:cs typeface="Traditional Arabic" panose="02020603050405020304" pitchFamily="18" charset="-78"/>
              </a:rPr>
              <a:t>Search the </a:t>
            </a:r>
            <a:r>
              <a:rPr lang="en-US" sz="2800" b="1" dirty="0">
                <a:solidFill>
                  <a:schemeClr val="accent6">
                    <a:lumMod val="50000"/>
                  </a:schemeClr>
                </a:solidFill>
                <a:cs typeface="Traditional Arabic" panose="02020603050405020304" pitchFamily="18" charset="-78"/>
              </a:rPr>
              <a:t>translation of these concepts</a:t>
            </a:r>
            <a:endParaRPr lang="fr-FR" sz="2800" b="1" dirty="0">
              <a:solidFill>
                <a:schemeClr val="accent6">
                  <a:lumMod val="50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الثامنة</a:t>
            </a:r>
            <a:endParaRPr lang="en-US" sz="2000" dirty="0"/>
          </a:p>
        </p:txBody>
      </p:sp>
    </p:spTree>
    <p:extLst>
      <p:ext uri="{BB962C8B-B14F-4D97-AF65-F5344CB8AC3E}">
        <p14:creationId xmlns:p14="http://schemas.microsoft.com/office/powerpoint/2010/main" val="332143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1312</TotalTime>
  <Words>1517</Words>
  <Application>Microsoft Office PowerPoint</Application>
  <PresentationFormat>A4 Paper (210x297 mm)</PresentationFormat>
  <Paragraphs>200</Paragraphs>
  <Slides>24</Slides>
  <Notes>2</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24</vt:i4>
      </vt:variant>
    </vt:vector>
  </HeadingPairs>
  <TitlesOfParts>
    <vt:vector size="32" baseType="lpstr">
      <vt:lpstr>ae_AlMateen</vt:lpstr>
      <vt:lpstr>Arial</vt:lpstr>
      <vt:lpstr>AYM Wadiy S_U normal.</vt:lpstr>
      <vt:lpstr>Calibri</vt:lpstr>
      <vt:lpstr>Monotype Sorts</vt:lpstr>
      <vt:lpstr>Times New Roman</vt:lpstr>
      <vt:lpstr>Traditional Arabic</vt:lpstr>
      <vt:lpstr>Office Theme</vt:lpstr>
      <vt:lpstr>عرض تقديمي في PowerPoint</vt:lpstr>
      <vt:lpstr> المحاضرة  8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Walid Alhadi Chouari</cp:lastModifiedBy>
  <cp:revision>98</cp:revision>
  <dcterms:created xsi:type="dcterms:W3CDTF">2014-09-11T06:30:06Z</dcterms:created>
  <dcterms:modified xsi:type="dcterms:W3CDTF">2015-03-08T12:38:11Z</dcterms:modified>
</cp:coreProperties>
</file>