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92" r:id="rId3"/>
    <p:sldId id="337" r:id="rId4"/>
    <p:sldId id="320" r:id="rId5"/>
    <p:sldId id="321" r:id="rId6"/>
    <p:sldId id="322" r:id="rId7"/>
    <p:sldId id="323" r:id="rId8"/>
    <p:sldId id="324" r:id="rId9"/>
    <p:sldId id="326" r:id="rId10"/>
    <p:sldId id="328" r:id="rId11"/>
    <p:sldId id="329" r:id="rId12"/>
    <p:sldId id="330" r:id="rId13"/>
    <p:sldId id="331" r:id="rId14"/>
    <p:sldId id="332" r:id="rId15"/>
    <p:sldId id="338" r:id="rId16"/>
    <p:sldId id="339" r:id="rId17"/>
    <p:sldId id="340" r:id="rId18"/>
    <p:sldId id="341" r:id="rId19"/>
    <p:sldId id="353" r:id="rId20"/>
    <p:sldId id="354" r:id="rId21"/>
    <p:sldId id="355" r:id="rId22"/>
    <p:sldId id="356" r:id="rId23"/>
    <p:sldId id="357" r:id="rId24"/>
    <p:sldId id="343" r:id="rId25"/>
    <p:sldId id="344" r:id="rId26"/>
    <p:sldId id="346" r:id="rId27"/>
    <p:sldId id="347" r:id="rId28"/>
    <p:sldId id="348" r:id="rId29"/>
    <p:sldId id="349" r:id="rId30"/>
    <p:sldId id="350" r:id="rId31"/>
    <p:sldId id="351" r:id="rId32"/>
    <p:sldId id="266" r:id="rId3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8000"/>
    <a:srgbClr val="FF9900"/>
    <a:srgbClr val="D98061"/>
    <a:srgbClr val="8E6334"/>
    <a:srgbClr val="ECA02F"/>
    <a:srgbClr val="313B4A"/>
    <a:srgbClr val="43A79C"/>
    <a:srgbClr val="EDBD1F"/>
    <a:srgbClr val="F043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4664" autoAdjust="0"/>
  </p:normalViewPr>
  <p:slideViewPr>
    <p:cSldViewPr>
      <p:cViewPr>
        <p:scale>
          <a:sx n="60" d="100"/>
          <a:sy n="60" d="100"/>
        </p:scale>
        <p:origin x="-1362" y="-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3/8/2015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نصوص جغرافية باللغة 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الانجليزية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(2)</a:t>
            </a:r>
            <a:endParaRPr lang="ar-SA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Geographic Texts- in English (2)</a:t>
            </a:r>
          </a:p>
          <a:p>
            <a:pPr algn="ctr"/>
            <a:r>
              <a:rPr lang="ar-TN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</a:t>
            </a:r>
            <a:r>
              <a:rPr lang="ar-SA" sz="3700" b="1" dirty="0" err="1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ستاذ</a:t>
            </a:r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</a:t>
            </a:r>
            <a:r>
              <a:rPr lang="ar-TN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وليد الهادي محمد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شواري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9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TN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مصطلحات في الخرائط </a:t>
            </a:r>
            <a:r>
              <a:rPr lang="ar-TN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ورسم الخرائط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Terms in maps and cartography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ar-TN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113152"/>
              </p:ext>
            </p:extLst>
          </p:nvPr>
        </p:nvGraphicFramePr>
        <p:xfrm>
          <a:off x="560512" y="1700808"/>
          <a:ext cx="8843392" cy="3135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3456384"/>
                <a:gridCol w="2160240"/>
                <a:gridCol w="1282552"/>
              </a:tblGrid>
              <a:tr h="133723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endParaRPr lang="fr-FR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Map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 a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representation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the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earth’s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surface or part of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it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on a flat surface.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هي تمثيل لسطح الكرة الأرضية أو لجزء منها على سطح مستو.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b="1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/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الخريطة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41411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702275"/>
              </p:ext>
            </p:extLst>
          </p:nvPr>
        </p:nvGraphicFramePr>
        <p:xfrm>
          <a:off x="1064568" y="1844824"/>
          <a:ext cx="819532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7669"/>
                <a:gridCol w="3777651"/>
              </a:tblGrid>
              <a:tr h="1841294"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There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are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many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different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types of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to show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different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types of 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information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endParaRPr lang="fr-FR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Political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Maps</a:t>
                      </a:r>
                      <a:endParaRPr lang="fr-FR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Physical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Thematic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Topographic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هناك عديد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أنواع المختلفة من الخرائط لتمثيل أنواع مختلفة من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المعلومات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: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خرائط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 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</a:rPr>
                        <a:t>سياسية </a:t>
                      </a:r>
                    </a:p>
                    <a:p>
                      <a:pPr algn="r" rtl="1"/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خرائط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 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</a:rPr>
                        <a:t>طبيعية </a:t>
                      </a:r>
                    </a:p>
                    <a:p>
                      <a:pPr algn="r" rtl="1"/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خرائط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</a:rPr>
                        <a:t> موضوعية</a:t>
                      </a:r>
                    </a:p>
                    <a:p>
                      <a:pPr algn="r" rtl="1"/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خرائط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 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</a:rPr>
                        <a:t>طبوغرافية</a:t>
                      </a:r>
                      <a:endParaRPr lang="fr-FR" sz="2800" dirty="0">
                        <a:solidFill>
                          <a:srgbClr val="33996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433576" y="1124744"/>
            <a:ext cx="27564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</a:rPr>
              <a:t>Types 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</a:rPr>
              <a:t>of 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</a:rPr>
              <a:t>Maps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fr-FR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324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573464"/>
              </p:ext>
            </p:extLst>
          </p:nvPr>
        </p:nvGraphicFramePr>
        <p:xfrm>
          <a:off x="704528" y="1412776"/>
          <a:ext cx="885698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492"/>
                <a:gridCol w="4428492"/>
              </a:tblGrid>
              <a:tr h="1841294">
                <a:tc>
                  <a:txBody>
                    <a:bodyPr/>
                    <a:lstStyle/>
                    <a:p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Maps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showing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cities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,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towns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and villages, and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different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countries of the world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with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their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boundaries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are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called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</a:rPr>
                        <a:t>political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</a:rPr>
                        <a:t>maps</a:t>
                      </a:r>
                      <a:r>
                        <a:rPr lang="fr-FR" sz="2800" baseline="0" dirty="0" smtClean="0">
                          <a:solidFill>
                            <a:schemeClr val="tx1"/>
                          </a:solidFill>
                        </a:rPr>
                        <a:t>.  </a:t>
                      </a:r>
                      <a:endParaRPr lang="ar-TN" sz="28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ar-TN" sz="28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The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maps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may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be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black and white, or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they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may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use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color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to show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different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countries. 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تسمى الخرائط التي تبين المدن والبلدات والقرى ودول العالم وحدودها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بالخرائط السياسية</a:t>
                      </a:r>
                      <a:r>
                        <a:rPr lang="fr-FR" sz="2800" dirty="0" smtClean="0">
                          <a:solidFill>
                            <a:srgbClr val="339966"/>
                          </a:solidFill>
                        </a:rPr>
                        <a:t> 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</a:rPr>
                        <a:t> 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</a:rPr>
                        <a:t>(الإدارية)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rtl="1"/>
                      <a:endParaRPr lang="fr-FR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الخرائط قد تكون بالأبيض والأسود، أو أنها تستخدم اللون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لتمييز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البلدان المختلفة.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0217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990928"/>
              </p:ext>
            </p:extLst>
          </p:nvPr>
        </p:nvGraphicFramePr>
        <p:xfrm>
          <a:off x="704528" y="1052736"/>
          <a:ext cx="855536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7680"/>
                <a:gridCol w="4277680"/>
              </a:tblGrid>
              <a:tr h="1841294">
                <a:tc>
                  <a:txBody>
                    <a:bodyPr/>
                    <a:lstStyle/>
                    <a:p>
                      <a:r>
                        <a:rPr lang="fr-FR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Maps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showing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natural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features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of the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earth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such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as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mountains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,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plateaus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, plains,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rivers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,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oceans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… are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called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cs typeface="+mn-cs"/>
                        </a:rPr>
                        <a:t>physical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or 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relief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maps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. </a:t>
                      </a:r>
                      <a:endParaRPr lang="ar-TN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endParaRPr lang="ar-TN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Green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usually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used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at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lower</a:t>
                      </a:r>
                      <a:r>
                        <a:rPr lang="fr-FR" sz="28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elevations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and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brown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show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higher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elevations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وتسمى الخرائط التي تبين معالم الأرض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الطبيعية مثل الجبال والهضاب والسهول والأنهار والمحيطات ...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cs typeface="+mn-cs"/>
                        </a:rPr>
                        <a:t>بالخرائط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cs typeface="+mn-cs"/>
                        </a:rPr>
                        <a:t>الطبيعية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أو ا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cs typeface="+mn-cs"/>
                        </a:rPr>
                        <a:t>لتضارسية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.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rtl="1"/>
                      <a:endParaRPr lang="fr-FR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وعادة ما يستخدم اللون الأخضر لتمثيل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التضاريس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المنخفضة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، والبني لإظهار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المرتفعات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3171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301954"/>
              </p:ext>
            </p:extLst>
          </p:nvPr>
        </p:nvGraphicFramePr>
        <p:xfrm>
          <a:off x="776536" y="1412776"/>
          <a:ext cx="8483352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1676"/>
                <a:gridCol w="4241676"/>
              </a:tblGrid>
              <a:tr h="1841294">
                <a:tc>
                  <a:txBody>
                    <a:bodyPr/>
                    <a:lstStyle/>
                    <a:p>
                      <a:r>
                        <a:rPr lang="fr-FR" sz="2800" b="1" kern="12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Thematic</a:t>
                      </a:r>
                      <a:r>
                        <a:rPr lang="fr-FR" sz="2800" b="1" kern="12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maps</a:t>
                      </a:r>
                      <a:r>
                        <a:rPr lang="fr-FR" sz="2800" b="1" kern="12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can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represent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 </a:t>
                      </a:r>
                      <a:r>
                        <a:rPr lang="fr-FR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variety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of information </a:t>
                      </a:r>
                      <a:r>
                        <a:rPr lang="fr-FR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including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fr-FR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climate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fr-FR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precipitation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fr-FR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vegetation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fr-FR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elevation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population, life </a:t>
                      </a:r>
                      <a:r>
                        <a:rPr lang="fr-FR" sz="2800" b="1" kern="12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expectancy</a:t>
                      </a:r>
                      <a:r>
                        <a:rPr lang="fr-FR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…</a:t>
                      </a:r>
                      <a:endParaRPr lang="ar-TN" sz="2800" b="1" kern="12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يمكن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للخرائط الموضوعية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أن تمثل مجموعة متنوعة من المعلومات بما في ذلك المناخ والتساقطات، والغطاء النباتي، والارتفاع، والسكان، وأمل الحياة عند الولادة...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4155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062557"/>
              </p:ext>
            </p:extLst>
          </p:nvPr>
        </p:nvGraphicFramePr>
        <p:xfrm>
          <a:off x="632520" y="1196752"/>
          <a:ext cx="8784976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4248472">
                <a:tc>
                  <a:txBody>
                    <a:bodyPr/>
                    <a:lstStyle/>
                    <a:p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Topographic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Maps</a:t>
                      </a:r>
                      <a:endParaRPr lang="fr-FR" sz="2800" baseline="0" dirty="0" smtClean="0">
                        <a:solidFill>
                          <a:srgbClr val="3399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Include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contour </a:t>
                      </a:r>
                      <a:r>
                        <a:rPr lang="fr-FR" sz="2800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lines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to show the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shape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elevation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an area. </a:t>
                      </a:r>
                    </a:p>
                    <a:p>
                      <a:endParaRPr lang="ar-TN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Lines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that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are close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together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show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steep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terrain, and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lines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that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are far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apart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show flat terrain.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الخرائط الطبوغرافية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تشمل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الخطوط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الكنتورية (خطوط تساوي الارتفاع)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لتمثيل شكل وارتفاع مساحة ما.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تظهر الخطوط  المتقاربة التضاريس شديدة الانحدار، وتظهر الخطوط المتباعدة التضاريس المسطحة.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4509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74495"/>
              </p:ext>
            </p:extLst>
          </p:nvPr>
        </p:nvGraphicFramePr>
        <p:xfrm>
          <a:off x="704528" y="1270640"/>
          <a:ext cx="8712968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/>
                <a:gridCol w="4356484"/>
              </a:tblGrid>
              <a:tr h="1440160">
                <a:tc>
                  <a:txBody>
                    <a:bodyPr/>
                    <a:lstStyle/>
                    <a:p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Engineers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use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topographic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when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they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are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planing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roads</a:t>
                      </a:r>
                      <a:r>
                        <a:rPr lang="fr-FR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buildings…</a:t>
                      </a:r>
                      <a:endParaRPr lang="ar-TN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يستخدم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المهندسون الخرائط الطبوغرافية عندما يخططون للطرق والمباني...</a:t>
                      </a:r>
                      <a:endParaRPr lang="fr-FR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4" y="3140968"/>
            <a:ext cx="9144000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3765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2030163" y="836944"/>
            <a:ext cx="48798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err="1" smtClean="0">
                <a:solidFill>
                  <a:schemeClr val="accent6">
                    <a:lumMod val="25000"/>
                  </a:schemeClr>
                </a:solidFill>
              </a:rPr>
              <a:t>Examples</a:t>
            </a:r>
            <a:r>
              <a:rPr lang="fr-FR" sz="2800" b="1" dirty="0" smtClean="0">
                <a:solidFill>
                  <a:schemeClr val="accent6">
                    <a:lumMod val="25000"/>
                  </a:schemeClr>
                </a:solidFill>
              </a:rPr>
              <a:t> : </a:t>
            </a:r>
            <a:r>
              <a:rPr lang="fr-FR" sz="2800" b="1" dirty="0" err="1" smtClean="0">
                <a:solidFill>
                  <a:srgbClr val="339966"/>
                </a:solidFill>
              </a:rPr>
              <a:t>Thematic</a:t>
            </a:r>
            <a:r>
              <a:rPr lang="fr-FR" sz="2800" b="1" dirty="0" smtClean="0">
                <a:solidFill>
                  <a:srgbClr val="339966"/>
                </a:solidFill>
              </a:rPr>
              <a:t> </a:t>
            </a:r>
            <a:r>
              <a:rPr lang="fr-FR" sz="2800" b="1" dirty="0" err="1">
                <a:solidFill>
                  <a:srgbClr val="339966"/>
                </a:solidFill>
              </a:rPr>
              <a:t>M</a:t>
            </a:r>
            <a:r>
              <a:rPr lang="fr-FR" sz="2800" b="1" dirty="0" err="1" smtClean="0">
                <a:solidFill>
                  <a:srgbClr val="339966"/>
                </a:solidFill>
              </a:rPr>
              <a:t>aps</a:t>
            </a:r>
            <a:r>
              <a:rPr lang="fr-FR" sz="2800" b="1" dirty="0" smtClean="0">
                <a:solidFill>
                  <a:srgbClr val="339966"/>
                </a:solidFill>
              </a:rPr>
              <a:t> </a:t>
            </a:r>
            <a:endParaRPr lang="fr-FR" dirty="0">
              <a:solidFill>
                <a:srgbClr val="339966"/>
              </a:solidFill>
            </a:endParaRPr>
          </a:p>
        </p:txBody>
      </p:sp>
      <p:pic>
        <p:nvPicPr>
          <p:cNvPr id="6" name="Picture 5" descr="sah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07" y="1359814"/>
            <a:ext cx="4357687" cy="4894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sz="half" idx="4294967295"/>
          </p:nvPr>
        </p:nvSpPr>
        <p:spPr>
          <a:xfrm>
            <a:off x="4702175" y="1484784"/>
            <a:ext cx="5003353" cy="48965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What is the unifying characteristic for all countries in the </a:t>
            </a: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Sahara Region?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 unifying characteristics are: climate and landform.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TN" altLang="ar-SA" sz="2000" kern="0" dirty="0">
              <a:solidFill>
                <a:schemeClr val="accent6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ar-TN" altLang="ar-SA" sz="2800" b="1" kern="0" dirty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ما </a:t>
            </a:r>
            <a:r>
              <a:rPr lang="ar-TN" altLang="ar-SA" sz="2800" b="1" kern="0" dirty="0" smtClean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هي </a:t>
            </a:r>
            <a:r>
              <a:rPr lang="ar-TN" altLang="ar-SA" sz="2800" b="1" kern="0" dirty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السمة الموحدة لجميع </a:t>
            </a:r>
            <a:r>
              <a:rPr lang="ar-TN" altLang="ar-SA" sz="2800" b="1" kern="0" dirty="0" smtClean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بلدان </a:t>
            </a:r>
            <a:r>
              <a:rPr lang="ar-TN" altLang="ar-SA" sz="2800" b="1" kern="0" dirty="0" smtClean="0">
                <a:solidFill>
                  <a:srgbClr val="339966"/>
                </a:solidFill>
                <a:latin typeface="Arial" pitchFamily="34" charset="0"/>
                <a:cs typeface="Arial" pitchFamily="34" charset="0"/>
              </a:rPr>
              <a:t>منطقة الصحراء الكبرى</a:t>
            </a:r>
            <a:r>
              <a:rPr lang="ar-TN" altLang="ar-SA" sz="2800" b="1" kern="0" dirty="0" smtClean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؟</a:t>
            </a:r>
            <a:endParaRPr lang="ar-TN" altLang="ar-SA" sz="2800" b="1" kern="0" dirty="0">
              <a:solidFill>
                <a:schemeClr val="accent6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ar-TN" altLang="ar-SA" sz="2800" b="1" kern="0" dirty="0" smtClean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الخصائص الموحدة هي : </a:t>
            </a:r>
            <a:r>
              <a:rPr lang="ar-TN" altLang="ar-SA" sz="2800" b="1" kern="0" dirty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المناخ </a:t>
            </a:r>
            <a:r>
              <a:rPr lang="ar-TN" altLang="ar-SA" sz="2800" b="1" kern="0" dirty="0" smtClean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والتضاريس.</a:t>
            </a:r>
            <a:endParaRPr kumimoji="0" lang="en-US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48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915988" y="1055907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Arial"/>
                <a:ea typeface="ＭＳ Ｐゴシック"/>
              </a:rPr>
              <a:t>Rainforest</a:t>
            </a: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latin typeface="Arial"/>
              <a:ea typeface="ＭＳ Ｐゴシック"/>
            </a:endParaRPr>
          </a:p>
          <a:p>
            <a:pPr eaLnBrk="1" hangingPunct="1"/>
            <a:r>
              <a:rPr lang="ar-TN" sz="2800" b="1" dirty="0">
                <a:solidFill>
                  <a:schemeClr val="accent6">
                    <a:lumMod val="25000"/>
                  </a:schemeClr>
                </a:solidFill>
              </a:rPr>
              <a:t>الغابات المطيرة</a:t>
            </a:r>
            <a:endParaRPr lang="fr-FR" sz="2800" b="1" dirty="0">
              <a:solidFill>
                <a:schemeClr val="accent6">
                  <a:lumMod val="25000"/>
                </a:schemeClr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latin typeface="Arial"/>
              <a:ea typeface="ＭＳ Ｐゴシック"/>
            </a:endParaRPr>
          </a:p>
        </p:txBody>
      </p:sp>
      <p:pic>
        <p:nvPicPr>
          <p:cNvPr id="7" name="Picture 4" descr="rainforest_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778510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353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pic>
        <p:nvPicPr>
          <p:cNvPr id="5" name="Picture 4" descr="greatplai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1200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915988" y="819807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320000"/>
                </a:solidFill>
                <a:effectLst/>
                <a:uLnTx/>
                <a:uFillTx/>
                <a:latin typeface="Arial"/>
                <a:ea typeface="ＭＳ Ｐゴシック"/>
              </a:rPr>
              <a:t>The Great Plains</a:t>
            </a: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rgbClr val="320000"/>
              </a:solidFill>
              <a:effectLst/>
              <a:uLnTx/>
              <a:uFillTx/>
              <a:latin typeface="Arial"/>
              <a:ea typeface="ＭＳ Ｐゴシック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TN" altLang="ar-SA" sz="2800" b="1" kern="0" dirty="0" smtClean="0">
                <a:solidFill>
                  <a:srgbClr val="320000"/>
                </a:solidFill>
                <a:latin typeface="Arial"/>
                <a:ea typeface="ＭＳ Ｐゴシック"/>
              </a:rPr>
              <a:t>السهول الكبرى</a:t>
            </a:r>
            <a:endParaRPr kumimoji="0" lang="en-US" altLang="ar-SA" sz="2800" b="1" i="0" u="none" strike="noStrike" kern="0" cap="none" spc="0" normalizeH="0" baseline="0" noProof="0" dirty="0" smtClean="0">
              <a:ln>
                <a:noFill/>
              </a:ln>
              <a:solidFill>
                <a:srgbClr val="320000"/>
              </a:solidFill>
              <a:effectLst/>
              <a:uLnTx/>
              <a:uFillTx/>
              <a:latin typeface="Arial"/>
              <a:ea typeface="ＭＳ Ｐゴシック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half" idx="4294967295"/>
          </p:nvPr>
        </p:nvSpPr>
        <p:spPr>
          <a:xfrm>
            <a:off x="4648200" y="1981200"/>
            <a:ext cx="4985320" cy="4114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 Great Plains </a:t>
            </a: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extend from Canada to Texas.  This region is extremely flat and it is covered primarily by prairies.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lv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ar-TN" altLang="ar-SA" sz="2800" b="1" kern="0" dirty="0">
                <a:solidFill>
                  <a:srgbClr val="339966"/>
                </a:solidFill>
                <a:latin typeface="Arial" pitchFamily="34" charset="0"/>
                <a:cs typeface="Arial" pitchFamily="34" charset="0"/>
              </a:rPr>
              <a:t>السهول الكبرى </a:t>
            </a:r>
            <a:r>
              <a:rPr lang="ar-TN" altLang="ar-SA" sz="2800" b="1" kern="0" dirty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تمتد من كندا إلى تكساس. </a:t>
            </a:r>
            <a:r>
              <a:rPr lang="ar-TN" altLang="ar-SA" sz="2800" b="1" kern="0" dirty="0" smtClean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وهي منطقة مسطحة </a:t>
            </a:r>
            <a:r>
              <a:rPr lang="ar-TN" altLang="ar-SA" sz="2800" b="1" kern="0" dirty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للغاية </a:t>
            </a:r>
            <a:r>
              <a:rPr lang="ar-TN" altLang="ar-SA" sz="2800" b="1" kern="0" dirty="0" smtClean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ومغطاة </a:t>
            </a:r>
            <a:r>
              <a:rPr lang="ar-TN" altLang="ar-SA" sz="2800" b="1" kern="0" dirty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في المقام الأول </a:t>
            </a:r>
            <a:r>
              <a:rPr lang="ar-TN" altLang="ar-SA" sz="2800" b="1" kern="0" dirty="0" smtClean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بالمراعي (المروج-البراري).</a:t>
            </a:r>
            <a:endParaRPr kumimoji="0" lang="en-US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82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5988" y="764704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/>
              </a:rPr>
              <a:t>The Low Countries</a:t>
            </a: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ＭＳ Ｐゴシック"/>
            </a:endParaRPr>
          </a:p>
          <a:p>
            <a:pPr lvl="0" rtl="1" eaLnBrk="1" hangingPunct="1">
              <a:defRPr/>
            </a:pPr>
            <a:r>
              <a:rPr lang="ar-TN" altLang="ar-SA" sz="2800" b="1" kern="0" dirty="0" smtClean="0">
                <a:solidFill>
                  <a:schemeClr val="accent6">
                    <a:lumMod val="50000"/>
                  </a:schemeClr>
                </a:solidFill>
                <a:latin typeface="Arial"/>
                <a:ea typeface="ＭＳ Ｐゴシック"/>
              </a:rPr>
              <a:t>البلدان </a:t>
            </a:r>
            <a:r>
              <a:rPr lang="ar-TN" altLang="ar-SA" sz="2800" b="1" kern="0" dirty="0" smtClean="0">
                <a:solidFill>
                  <a:schemeClr val="accent6">
                    <a:lumMod val="50000"/>
                  </a:schemeClr>
                </a:solidFill>
                <a:latin typeface="Arial"/>
                <a:ea typeface="ＭＳ Ｐゴシック"/>
              </a:rPr>
              <a:t>(</a:t>
            </a:r>
            <a:r>
              <a:rPr lang="ar-TN" altLang="ar-SA" sz="2800" b="1" kern="0" dirty="0" smtClean="0">
                <a:solidFill>
                  <a:srgbClr val="E8B7B7">
                    <a:lumMod val="50000"/>
                  </a:srgbClr>
                </a:solidFill>
                <a:latin typeface="Arial"/>
                <a:ea typeface="ＭＳ Ｐゴシック"/>
                <a:cs typeface="Arial" pitchFamily="34" charset="0"/>
              </a:rPr>
              <a:t>الأراضي</a:t>
            </a:r>
            <a:r>
              <a:rPr lang="ar-TN" altLang="ar-SA" sz="2800" b="1" kern="0" dirty="0" smtClean="0">
                <a:solidFill>
                  <a:schemeClr val="accent6">
                    <a:lumMod val="50000"/>
                  </a:schemeClr>
                </a:solidFill>
                <a:latin typeface="Arial"/>
                <a:ea typeface="ＭＳ Ｐゴシック"/>
              </a:rPr>
              <a:t>) المنخفضة</a:t>
            </a:r>
            <a:endParaRPr kumimoji="0" lang="en-US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ＭＳ Ｐゴシック"/>
            </a:endParaRPr>
          </a:p>
        </p:txBody>
      </p:sp>
      <p:pic>
        <p:nvPicPr>
          <p:cNvPr id="6" name="Picture 4" descr="lowcountr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51" y="1883478"/>
            <a:ext cx="3324225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60912" y="2047715"/>
            <a:ext cx="5472608" cy="4173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 eaLnBrk="0" hangingPunct="0">
              <a:spcBef>
                <a:spcPct val="20000"/>
              </a:spcBef>
            </a:pPr>
            <a:r>
              <a:rPr kumimoji="1" lang="en-US" altLang="ar-SA" sz="2600" b="1" kern="0" dirty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The low countries are Belgium and The Netherlands in Europe.  These countries are very flat and low in elevation</a:t>
            </a:r>
            <a:r>
              <a:rPr kumimoji="1" lang="en-US" altLang="ar-SA" sz="2600" b="1" kern="0" dirty="0" smtClean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. </a:t>
            </a:r>
            <a:r>
              <a:rPr kumimoji="1" lang="en-US" altLang="ar-SA" sz="2600" b="1" kern="0" dirty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In fact, parts of The Netherlands are </a:t>
            </a:r>
            <a:r>
              <a:rPr kumimoji="1" lang="en-US" altLang="ar-SA" sz="2600" b="1" kern="0" dirty="0">
                <a:solidFill>
                  <a:srgbClr val="339966"/>
                </a:solidFill>
                <a:ea typeface="ＭＳ Ｐゴシック"/>
              </a:rPr>
              <a:t>below sea level</a:t>
            </a:r>
            <a:r>
              <a:rPr kumimoji="1" lang="en-US" altLang="ar-SA" sz="2600" b="1" kern="0" dirty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. </a:t>
            </a:r>
            <a:endParaRPr kumimoji="1" lang="ar-TN" altLang="ar-SA" sz="2600" b="1" kern="0" dirty="0" smtClean="0">
              <a:solidFill>
                <a:schemeClr val="accent6">
                  <a:lumMod val="25000"/>
                </a:schemeClr>
              </a:solidFill>
              <a:ea typeface="ＭＳ Ｐゴシック"/>
            </a:endParaRPr>
          </a:p>
          <a:p>
            <a:pPr lvl="0" rtl="0" eaLnBrk="0" hangingPunct="0">
              <a:spcBef>
                <a:spcPct val="20000"/>
              </a:spcBef>
            </a:pPr>
            <a:r>
              <a:rPr kumimoji="1" lang="ar-TN" altLang="ar-SA" sz="2600" b="1" kern="0" dirty="0" smtClean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البلدان المنخفضة هي بلجيكا </a:t>
            </a:r>
            <a:r>
              <a:rPr kumimoji="1" lang="ar-TN" altLang="ar-SA" sz="2600" b="1" kern="0" dirty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وهولندا </a:t>
            </a:r>
            <a:r>
              <a:rPr kumimoji="1" lang="ar-TN" altLang="ar-SA" sz="2600" b="1" kern="0" dirty="0" smtClean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في قارة </a:t>
            </a:r>
            <a:r>
              <a:rPr kumimoji="1" lang="ar-TN" altLang="ar-SA" sz="2600" b="1" kern="0" dirty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أوروبا. هذه البلدان </a:t>
            </a:r>
            <a:r>
              <a:rPr kumimoji="1" lang="ar-TN" altLang="ar-SA" sz="2600" b="1" kern="0" dirty="0" smtClean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ذات طبوغرافيا </a:t>
            </a:r>
            <a:r>
              <a:rPr kumimoji="1" lang="ar-TN" altLang="ar-SA" sz="2600" b="1" kern="0" dirty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مسطحة جدا </a:t>
            </a:r>
            <a:r>
              <a:rPr kumimoji="1" lang="ar-TN" altLang="ar-SA" sz="2600" b="1" kern="0" dirty="0" smtClean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ومنخفضة. وفي </a:t>
            </a:r>
            <a:r>
              <a:rPr kumimoji="1" lang="ar-TN" altLang="ar-SA" sz="2600" b="1" kern="0" dirty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الواقع، </a:t>
            </a:r>
            <a:r>
              <a:rPr kumimoji="1" lang="ar-TN" altLang="ar-SA" sz="2600" b="1" kern="0" dirty="0" smtClean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بعض الأجزاء </a:t>
            </a:r>
            <a:r>
              <a:rPr kumimoji="1" lang="ar-TN" altLang="ar-SA" sz="2600" b="1" kern="0" dirty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من هولندا </a:t>
            </a:r>
            <a:r>
              <a:rPr kumimoji="1" lang="ar-TN" altLang="ar-SA" sz="2600" b="1" kern="0" dirty="0" smtClean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توجد </a:t>
            </a:r>
            <a:r>
              <a:rPr kumimoji="1" lang="ar-TN" altLang="ar-SA" sz="2600" b="1" kern="0" dirty="0" smtClean="0">
                <a:solidFill>
                  <a:srgbClr val="339966"/>
                </a:solidFill>
                <a:ea typeface="ＭＳ Ｐゴシック"/>
              </a:rPr>
              <a:t>تحت مستوى </a:t>
            </a:r>
            <a:r>
              <a:rPr kumimoji="1" lang="ar-TN" altLang="ar-SA" sz="2600" b="1" kern="0" dirty="0">
                <a:solidFill>
                  <a:srgbClr val="339966"/>
                </a:solidFill>
                <a:ea typeface="ＭＳ Ｐゴシック"/>
              </a:rPr>
              <a:t>سطح البحر</a:t>
            </a:r>
            <a:r>
              <a:rPr kumimoji="1" lang="ar-TN" altLang="ar-SA" sz="2600" b="1" kern="0" dirty="0">
                <a:solidFill>
                  <a:schemeClr val="accent6">
                    <a:lumMod val="25000"/>
                  </a:schemeClr>
                </a:solidFill>
                <a:ea typeface="ＭＳ Ｐゴシック"/>
              </a:rPr>
              <a:t>.</a:t>
            </a:r>
            <a:endParaRPr kumimoji="1" lang="en-US" altLang="ar-SA" sz="2600" b="1" kern="0" dirty="0">
              <a:solidFill>
                <a:schemeClr val="accent6">
                  <a:lumMod val="25000"/>
                </a:schemeClr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75241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95308" y="90872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Latin America</a:t>
            </a: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TN" altLang="ar-SA" sz="2800" b="1" kern="0" dirty="0" smtClean="0">
                <a:solidFill>
                  <a:schemeClr val="accent6">
                    <a:lumMod val="50000"/>
                  </a:schemeClr>
                </a:solidFill>
                <a:latin typeface="Arial"/>
                <a:ea typeface="ＭＳ Ｐゴシック"/>
                <a:cs typeface="+mn-cs"/>
              </a:rPr>
              <a:t>أمريكا اللاتينية</a:t>
            </a:r>
            <a:endParaRPr kumimoji="0" lang="en-US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pic>
        <p:nvPicPr>
          <p:cNvPr id="6" name="Picture 4" descr="la_langu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1200"/>
            <a:ext cx="345122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097016" y="2492896"/>
            <a:ext cx="3829895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ＭＳ Ｐゴシック" pitchFamily="92" charset="-128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ＭＳ Ｐゴシック" pitchFamily="92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ＭＳ Ｐゴシック" pitchFamily="92" charset="-128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ＭＳ Ｐゴシック" pitchFamily="92" charset="-128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ＭＳ Ｐゴシック" pitchFamily="92" charset="-128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92" charset="-128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92" charset="-128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92" charset="-128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92" charset="-128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</a:rPr>
              <a:t>Green = Spanish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</a:rPr>
              <a:t>Orange = Portuguese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Blue = French </a:t>
            </a: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TN" altLang="ar-SA" sz="2800" b="1" kern="0" dirty="0" smtClean="0">
              <a:solidFill>
                <a:srgbClr val="330000"/>
              </a:solidFill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TN" altLang="ar-SA" sz="2800" b="1" kern="0" dirty="0">
                <a:solidFill>
                  <a:srgbClr val="008000"/>
                </a:solidFill>
              </a:rPr>
              <a:t>أخضر = الإسبانية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TN" altLang="ar-SA" sz="2800" b="1" kern="0" dirty="0">
                <a:solidFill>
                  <a:srgbClr val="FF9900"/>
                </a:solidFill>
              </a:rPr>
              <a:t>البرتقالي = البرتغالية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TN" altLang="ar-SA" sz="2800" b="1" kern="0" dirty="0">
                <a:solidFill>
                  <a:srgbClr val="0070C0"/>
                </a:solidFill>
              </a:rPr>
              <a:t>أزرق = </a:t>
            </a:r>
            <a:r>
              <a:rPr kumimoji="0" lang="ar-TN" altLang="ar-SA" sz="2800" b="1" kern="0" dirty="0" smtClean="0">
                <a:solidFill>
                  <a:srgbClr val="0070C0"/>
                </a:solidFill>
              </a:rPr>
              <a:t>الفرنسية</a:t>
            </a:r>
            <a:endParaRPr kumimoji="0" lang="en-US" altLang="ar-SA" sz="28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75626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48544" y="90872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/>
              </a:rPr>
              <a:t>Francophone World</a:t>
            </a: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ＭＳ Ｐゴシック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TN" altLang="ar-SA" sz="2800" b="1" kern="0" dirty="0" smtClean="0">
                <a:solidFill>
                  <a:schemeClr val="accent6">
                    <a:lumMod val="50000"/>
                  </a:schemeClr>
                </a:solidFill>
                <a:latin typeface="Arial"/>
                <a:ea typeface="ＭＳ Ｐゴシック"/>
              </a:rPr>
              <a:t>العالم </a:t>
            </a:r>
            <a:r>
              <a:rPr lang="ar-TN" altLang="ar-SA" sz="2800" b="1" kern="0" dirty="0" err="1" smtClean="0">
                <a:solidFill>
                  <a:schemeClr val="accent6">
                    <a:lumMod val="50000"/>
                  </a:schemeClr>
                </a:solidFill>
                <a:latin typeface="Arial"/>
                <a:ea typeface="ＭＳ Ｐゴシック"/>
              </a:rPr>
              <a:t>الفرنكوفوني</a:t>
            </a:r>
            <a:endParaRPr kumimoji="0" lang="en-US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ＭＳ Ｐゴシック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pic>
        <p:nvPicPr>
          <p:cNvPr id="6" name="Picture 4" descr="francoph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2209800"/>
            <a:ext cx="7977187" cy="349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768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905000"/>
            <a:ext cx="5760640" cy="369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74788" y="692696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The Arab World/Region</a:t>
            </a: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TN" altLang="ar-SA" sz="2800" b="1" kern="0" dirty="0" smtClean="0">
                <a:solidFill>
                  <a:schemeClr val="accent6">
                    <a:lumMod val="50000"/>
                  </a:schemeClr>
                </a:solidFill>
                <a:latin typeface="Arial"/>
                <a:ea typeface="ＭＳ Ｐゴシック"/>
                <a:cs typeface="+mn-cs"/>
              </a:rPr>
              <a:t>العالم/المنطقة العربية</a:t>
            </a:r>
            <a:endParaRPr kumimoji="0" lang="en-US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4294967295"/>
          </p:nvPr>
        </p:nvSpPr>
        <p:spPr>
          <a:xfrm>
            <a:off x="5961112" y="1693069"/>
            <a:ext cx="3944888" cy="4114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</a:rPr>
              <a:t>The </a:t>
            </a: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/>
                <a:uLnTx/>
                <a:uFillTx/>
              </a:rPr>
              <a:t>Arab Region</a:t>
            </a: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</a:rPr>
              <a:t>, also known as the </a:t>
            </a: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339966"/>
                </a:solidFill>
                <a:effectLst/>
                <a:uLnTx/>
                <a:uFillTx/>
              </a:rPr>
              <a:t>Arab World</a:t>
            </a: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</a:rPr>
              <a:t>, consists of the Arabic-speaking countries.</a:t>
            </a: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</a:endParaRPr>
          </a:p>
          <a:p>
            <a:pPr marL="0" lv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ar-TN" altLang="ar-SA" sz="2800" b="1" kern="0" dirty="0">
                <a:solidFill>
                  <a:srgbClr val="339966"/>
                </a:solidFill>
              </a:rPr>
              <a:t>المنطقة العربية</a:t>
            </a:r>
            <a:r>
              <a:rPr lang="ar-TN" altLang="ar-SA" sz="2800" b="1" kern="0" dirty="0">
                <a:solidFill>
                  <a:schemeClr val="accent6">
                    <a:lumMod val="25000"/>
                  </a:schemeClr>
                </a:solidFill>
              </a:rPr>
              <a:t>، المعروفة أيضا باسم </a:t>
            </a:r>
            <a:r>
              <a:rPr lang="ar-TN" altLang="ar-SA" sz="2800" b="1" kern="0" dirty="0">
                <a:solidFill>
                  <a:srgbClr val="339966"/>
                </a:solidFill>
              </a:rPr>
              <a:t>العالم العربي</a:t>
            </a:r>
            <a:r>
              <a:rPr lang="ar-TN" altLang="ar-SA" sz="2800" b="1" kern="0" dirty="0">
                <a:solidFill>
                  <a:schemeClr val="accent6">
                    <a:lumMod val="25000"/>
                  </a:schemeClr>
                </a:solidFill>
              </a:rPr>
              <a:t>، </a:t>
            </a:r>
            <a:r>
              <a:rPr lang="ar-TN" altLang="ar-SA" sz="2800" b="1" kern="0" dirty="0" smtClean="0">
                <a:solidFill>
                  <a:schemeClr val="accent6">
                    <a:lumMod val="25000"/>
                  </a:schemeClr>
                </a:solidFill>
              </a:rPr>
              <a:t>تتكون </a:t>
            </a:r>
            <a:r>
              <a:rPr lang="ar-TN" altLang="ar-SA" sz="2800" b="1" kern="0" dirty="0">
                <a:solidFill>
                  <a:schemeClr val="accent6">
                    <a:lumMod val="25000"/>
                  </a:schemeClr>
                </a:solidFill>
              </a:rPr>
              <a:t>من الدول الناطقة </a:t>
            </a:r>
            <a:r>
              <a:rPr lang="ar-TN" altLang="ar-SA" sz="2800" b="1" kern="0" dirty="0" smtClean="0">
                <a:solidFill>
                  <a:schemeClr val="accent6">
                    <a:lumMod val="25000"/>
                  </a:schemeClr>
                </a:solidFill>
              </a:rPr>
              <a:t>بالعربية.</a:t>
            </a:r>
            <a:endParaRPr kumimoji="0" lang="en-US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92616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pic>
        <p:nvPicPr>
          <p:cNvPr id="6" name="Picture 4" descr="muslimwor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1585317"/>
            <a:ext cx="7758112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62944" y="4407261"/>
            <a:ext cx="8654552" cy="190205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l" rtl="0">
              <a:spcBef>
                <a:spcPct val="20000"/>
              </a:spcBef>
            </a:pPr>
            <a:r>
              <a:rPr kumimoji="1" lang="en-US" altLang="ar-SA" sz="2800" b="1" kern="0" dirty="0">
                <a:solidFill>
                  <a:srgbClr val="330000"/>
                </a:solidFill>
                <a:ea typeface="ＭＳ Ｐゴシック"/>
              </a:rPr>
              <a:t>The Islamic World (Southwest Asia, North Africa, Central Asia, Pakistan, Bangladesh, Indonesia</a:t>
            </a:r>
            <a:r>
              <a:rPr kumimoji="1" lang="en-US" altLang="ar-SA" sz="2800" b="1" kern="0" dirty="0" smtClean="0">
                <a:solidFill>
                  <a:srgbClr val="330000"/>
                </a:solidFill>
                <a:ea typeface="ＭＳ Ｐゴシック"/>
              </a:rPr>
              <a:t>.</a:t>
            </a:r>
            <a:endParaRPr kumimoji="1" lang="ar-TN" altLang="ar-SA" sz="2800" b="1" kern="0" dirty="0" smtClean="0">
              <a:solidFill>
                <a:srgbClr val="330000"/>
              </a:solidFill>
              <a:ea typeface="ＭＳ Ｐゴシック"/>
            </a:endParaRPr>
          </a:p>
          <a:p>
            <a:pPr lvl="0" rtl="0">
              <a:spcBef>
                <a:spcPct val="20000"/>
              </a:spcBef>
            </a:pPr>
            <a:r>
              <a:rPr kumimoji="1" lang="ar-TN" altLang="ar-SA" sz="2800" b="1" kern="0" dirty="0">
                <a:solidFill>
                  <a:srgbClr val="330000"/>
                </a:solidFill>
                <a:ea typeface="ＭＳ Ｐゴシック"/>
              </a:rPr>
              <a:t>العالم الإسلامي (جنوب غرب آسيا وشمال أفريقيا وآسيا الوسطى وباكستان وبنغلاديش </a:t>
            </a:r>
            <a:r>
              <a:rPr kumimoji="1" lang="ar-TN" altLang="ar-SA" sz="2800" b="1" kern="0" dirty="0" smtClean="0">
                <a:solidFill>
                  <a:srgbClr val="330000"/>
                </a:solidFill>
                <a:ea typeface="ＭＳ Ｐゴシック"/>
              </a:rPr>
              <a:t>وإندونيسيا).</a:t>
            </a:r>
            <a:endParaRPr kumimoji="1" lang="en-US" altLang="ar-SA" sz="2800" b="1" kern="0" dirty="0">
              <a:solidFill>
                <a:srgbClr val="330000"/>
              </a:solidFill>
              <a:ea typeface="ＭＳ Ｐゴシック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96128" y="692696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92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320000"/>
                </a:solidFill>
                <a:effectLst/>
                <a:uLnTx/>
                <a:uFillTx/>
                <a:latin typeface="Arial"/>
                <a:ea typeface="ＭＳ Ｐゴシック"/>
              </a:rPr>
              <a:t>The Muslim World</a:t>
            </a: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rgbClr val="320000"/>
              </a:solidFill>
              <a:effectLst/>
              <a:uLnTx/>
              <a:uFillTx/>
              <a:latin typeface="Arial"/>
              <a:ea typeface="ＭＳ Ｐゴシック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TN" altLang="ar-SA" sz="2800" b="1" kern="0" dirty="0" smtClean="0">
                <a:solidFill>
                  <a:srgbClr val="320000"/>
                </a:solidFill>
                <a:latin typeface="Arial"/>
                <a:ea typeface="ＭＳ Ｐゴシック"/>
              </a:rPr>
              <a:t>العالم الاسلامي</a:t>
            </a:r>
            <a:endParaRPr kumimoji="0" lang="en-US" altLang="ar-SA" sz="2800" b="1" i="0" u="none" strike="noStrike" kern="0" cap="none" spc="0" normalizeH="0" baseline="0" noProof="0" dirty="0" smtClean="0">
              <a:ln>
                <a:noFill/>
              </a:ln>
              <a:solidFill>
                <a:srgbClr val="320000"/>
              </a:solidFill>
              <a:effectLst/>
              <a:uLnTx/>
              <a:uFillTx/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65800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03400" y="908720"/>
            <a:ext cx="341952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320000"/>
                </a:solidFill>
                <a:effectLst/>
                <a:uLnTx/>
                <a:uFillTx/>
                <a:latin typeface="Arial"/>
                <a:ea typeface="ＭＳ Ｐゴシック"/>
                <a:cs typeface="+mj-cs"/>
              </a:rPr>
              <a:t>Economic Regions</a:t>
            </a: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rgbClr val="3200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TN" sz="2800" b="1" kern="0" dirty="0" smtClean="0">
                <a:solidFill>
                  <a:srgbClr val="320000"/>
                </a:solidFill>
                <a:latin typeface="Arial"/>
                <a:ea typeface="ＭＳ Ｐゴシック"/>
                <a:cs typeface="+mj-cs"/>
              </a:rPr>
              <a:t>المناطق الاقتصادية</a:t>
            </a:r>
            <a:endParaRPr kumimoji="0" lang="fr-FR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4" descr="grainbe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00" y="1862827"/>
            <a:ext cx="61722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817096" y="1844824"/>
            <a:ext cx="4032448" cy="431502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ea typeface="ＭＳ Ｐゴシック"/>
              </a:rPr>
              <a:t>Wheat Belt</a:t>
            </a:r>
            <a:endParaRPr kumimoji="0" lang="ar-TN" altLang="ar-SA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ea typeface="ＭＳ Ｐゴシック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TN" sz="2800" b="1" kern="0" dirty="0" smtClean="0">
                <a:solidFill>
                  <a:schemeClr val="accent6">
                    <a:lumMod val="25000"/>
                  </a:schemeClr>
                </a:solidFill>
              </a:rPr>
              <a:t>حزام القمح</a:t>
            </a:r>
          </a:p>
          <a:p>
            <a:pPr lvl="0" algn="l" rtl="0">
              <a:spcBef>
                <a:spcPct val="20000"/>
              </a:spcBef>
            </a:pPr>
            <a:r>
              <a:rPr kumimoji="1" lang="en-US" altLang="ar-SA" sz="2400" b="1" kern="0" dirty="0">
                <a:solidFill>
                  <a:schemeClr val="accent6">
                    <a:lumMod val="25000"/>
                  </a:schemeClr>
                </a:solidFill>
                <a:latin typeface="Arial"/>
                <a:ea typeface="ＭＳ Ｐゴシック"/>
                <a:cs typeface="+mn-cs"/>
              </a:rPr>
              <a:t>This is an area in the central US where wheat </a:t>
            </a:r>
            <a:r>
              <a:rPr kumimoji="1" lang="en-US" altLang="ar-SA" sz="2400" b="1" kern="0" dirty="0" smtClean="0">
                <a:solidFill>
                  <a:schemeClr val="accent6">
                    <a:lumMod val="25000"/>
                  </a:schemeClr>
                </a:solidFill>
                <a:latin typeface="Arial"/>
                <a:ea typeface="ＭＳ Ｐゴシック"/>
                <a:cs typeface="+mn-cs"/>
              </a:rPr>
              <a:t>is </a:t>
            </a:r>
            <a:r>
              <a:rPr kumimoji="1" lang="en-US" altLang="ar-SA" sz="2400" b="1" kern="0" dirty="0">
                <a:solidFill>
                  <a:schemeClr val="accent6">
                    <a:lumMod val="25000"/>
                  </a:schemeClr>
                </a:solidFill>
                <a:latin typeface="Arial"/>
                <a:ea typeface="ＭＳ Ｐゴシック"/>
                <a:cs typeface="+mn-cs"/>
              </a:rPr>
              <a:t>the primary agricultural product</a:t>
            </a:r>
            <a:r>
              <a:rPr kumimoji="1" lang="en-US" altLang="ar-SA" sz="2000" b="1" kern="0" dirty="0" smtClean="0">
                <a:solidFill>
                  <a:schemeClr val="accent6">
                    <a:lumMod val="25000"/>
                  </a:schemeClr>
                </a:solidFill>
                <a:latin typeface="Arial"/>
                <a:ea typeface="ＭＳ Ｐゴシック"/>
                <a:cs typeface="+mn-cs"/>
              </a:rPr>
              <a:t>.</a:t>
            </a:r>
          </a:p>
          <a:p>
            <a:pPr lvl="0" algn="l" rtl="0">
              <a:spcBef>
                <a:spcPct val="20000"/>
              </a:spcBef>
            </a:pPr>
            <a:endParaRPr lang="ar-TN" sz="2800" b="1" kern="0" dirty="0" smtClean="0">
              <a:solidFill>
                <a:schemeClr val="accent6">
                  <a:lumMod val="25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TN" sz="2800" b="1" kern="0" dirty="0" smtClean="0">
                <a:solidFill>
                  <a:schemeClr val="accent6">
                    <a:lumMod val="25000"/>
                  </a:schemeClr>
                </a:solidFill>
              </a:rPr>
              <a:t>يوجد هذا المجال </a:t>
            </a:r>
            <a:r>
              <a:rPr lang="ar-TN" sz="2800" b="1" kern="0" dirty="0">
                <a:solidFill>
                  <a:schemeClr val="accent6">
                    <a:lumMod val="25000"/>
                  </a:schemeClr>
                </a:solidFill>
              </a:rPr>
              <a:t>في وسط الولايات المتحدة، حيث القمح هو المنتج الزراعي الأساسي.</a:t>
            </a:r>
            <a:endParaRPr kumimoji="0" lang="fr-FR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92268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7813"/>
              </p:ext>
            </p:extLst>
          </p:nvPr>
        </p:nvGraphicFramePr>
        <p:xfrm>
          <a:off x="416496" y="1340768"/>
          <a:ext cx="8843392" cy="4415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736304"/>
                <a:gridCol w="2160240"/>
                <a:gridCol w="1930624"/>
              </a:tblGrid>
              <a:tr h="133723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Projection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Mathematical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model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represents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 </a:t>
                      </a:r>
                      <a:r>
                        <a:rPr lang="fr-FR" sz="2800" b="1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spherical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surface of the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Earth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on a flat surface.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نموذج رياضي يمثل سطح الأرض</a:t>
                      </a:r>
                      <a:r>
                        <a:rPr lang="ar-TN" sz="2800" b="1" dirty="0" smtClean="0">
                          <a:solidFill>
                            <a:srgbClr val="339966"/>
                          </a:solidFill>
                          <a:cs typeface="+mn-cs"/>
                        </a:rPr>
                        <a:t> الكروي 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على سطح مستو.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مسقط الخريطة 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931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845513"/>
              </p:ext>
            </p:extLst>
          </p:nvPr>
        </p:nvGraphicFramePr>
        <p:xfrm>
          <a:off x="416496" y="1628800"/>
          <a:ext cx="8843392" cy="3700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/>
                <a:gridCol w="3672408"/>
                <a:gridCol w="2088232"/>
                <a:gridCol w="1354560"/>
              </a:tblGrid>
              <a:tr h="1049206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scale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 the ratio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between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the </a:t>
                      </a:r>
                      <a:r>
                        <a:rPr lang="fr-FR" sz="2800" b="1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lengths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8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dimensions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on the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the real dimensions on the surface of the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Earth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هو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النسبة بين </a:t>
                      </a:r>
                      <a:r>
                        <a:rPr lang="ar-TN" sz="2800" b="1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الأطوال والأبعاد 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على الخريطة وبين الأبعاد الحقيقية على سطح الأرض.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مقياس الخريطة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48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02086"/>
              </p:ext>
            </p:extLst>
          </p:nvPr>
        </p:nvGraphicFramePr>
        <p:xfrm>
          <a:off x="419128" y="1412776"/>
          <a:ext cx="8843392" cy="3988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860"/>
                <a:gridCol w="2793708"/>
                <a:gridCol w="2157608"/>
                <a:gridCol w="1573216"/>
              </a:tblGrid>
              <a:tr h="133723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Spatial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Analysis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Process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modeling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8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examination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8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interpretation</a:t>
                      </a:r>
                      <a:r>
                        <a:rPr lang="fr-FR" sz="28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of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results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عملية </a:t>
                      </a:r>
                      <a:r>
                        <a:rPr lang="ar-TN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النمذجة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و</a:t>
                      </a:r>
                      <a:r>
                        <a:rPr lang="ar-TN" sz="2800" b="1" dirty="0" smtClean="0">
                          <a:solidFill>
                            <a:srgbClr val="339966"/>
                          </a:solidFill>
                          <a:cs typeface="+mn-cs"/>
                        </a:rPr>
                        <a:t>الفحص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و</a:t>
                      </a:r>
                      <a:r>
                        <a:rPr lang="ar-TN" sz="2800" b="1" dirty="0" smtClean="0">
                          <a:solidFill>
                            <a:srgbClr val="339966"/>
                          </a:solidFill>
                          <a:cs typeface="+mn-cs"/>
                        </a:rPr>
                        <a:t>تفسير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النتائج.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التحليل المكاني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10108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970357"/>
              </p:ext>
            </p:extLst>
          </p:nvPr>
        </p:nvGraphicFramePr>
        <p:xfrm>
          <a:off x="416496" y="1008856"/>
          <a:ext cx="8843392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3672408"/>
                <a:gridCol w="2304256"/>
                <a:gridCol w="1282552"/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2313">
                <a:tc>
                  <a:txBody>
                    <a:bodyPr/>
                    <a:lstStyle/>
                    <a:p>
                      <a:r>
                        <a:rPr lang="fr-FR" sz="25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Symbols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fr-FR" sz="25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Shapes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appear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on 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designed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to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represent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the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geographical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features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ar-TN" sz="2500" b="1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Drawings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appear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in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three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kinds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fr-FR" sz="25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point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fr-FR" sz="25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linear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5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spatial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and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also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shows the </a:t>
                      </a:r>
                      <a:r>
                        <a:rPr lang="fr-FR" sz="25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quantity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the </a:t>
                      </a:r>
                      <a:r>
                        <a:rPr lang="fr-FR" sz="25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quality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characteristic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5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500" b="1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أشكال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تظهر على الخريطة 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وهي مصممة 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لتمثيل المعالم 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الجغرافية.  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وتظهر الرسوم 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حسب 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ثلاثة 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أنواع: </a:t>
                      </a:r>
                      <a:r>
                        <a:rPr lang="ar-TN" sz="2500" b="1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نقطية وخطية ومساحية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وتبين كذلك الخصائص </a:t>
                      </a:r>
                      <a:r>
                        <a:rPr lang="ar-TN" sz="2500" b="1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الكمية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و</a:t>
                      </a:r>
                      <a:r>
                        <a:rPr lang="ar-TN" sz="2500" b="1" baseline="0" dirty="0" smtClean="0">
                          <a:solidFill>
                            <a:srgbClr val="339966"/>
                          </a:solidFill>
                          <a:cs typeface="+mn-cs"/>
                        </a:rPr>
                        <a:t>النوعية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. </a:t>
                      </a:r>
                      <a:endParaRPr lang="fr-FR" sz="25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5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الرموز</a:t>
                      </a:r>
                      <a:endParaRPr lang="fr-FR" sz="25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399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528228"/>
              </p:ext>
            </p:extLst>
          </p:nvPr>
        </p:nvGraphicFramePr>
        <p:xfrm>
          <a:off x="416496" y="1268760"/>
          <a:ext cx="9217024" cy="4423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3888432"/>
                <a:gridCol w="2448272"/>
                <a:gridCol w="1512168"/>
              </a:tblGrid>
              <a:tr h="903181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r>
                        <a:rPr lang="fr-FR" sz="25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Legend</a:t>
                      </a:r>
                      <a:r>
                        <a:rPr lang="fr-FR" sz="25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fr-FR" sz="25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5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 </a:t>
                      </a:r>
                      <a:r>
                        <a:rPr lang="fr-FR" sz="2500" b="1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evidence</a:t>
                      </a:r>
                      <a:r>
                        <a:rPr lang="fr-FR" sz="25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the </a:t>
                      </a:r>
                      <a:r>
                        <a:rPr lang="fr-FR" sz="25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r>
                        <a:rPr lang="fr-FR" sz="25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shows the </a:t>
                      </a:r>
                      <a:r>
                        <a:rPr lang="fr-FR" sz="25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colors</a:t>
                      </a:r>
                      <a:r>
                        <a:rPr lang="fr-FR" sz="25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5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symbols</a:t>
                      </a:r>
                      <a:r>
                        <a:rPr lang="fr-FR" sz="25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patterns of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lines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ans </a:t>
                      </a:r>
                      <a:r>
                        <a:rPr lang="fr-FR" sz="25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shading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includes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footnote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used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also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5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fr-FR" sz="25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key</a:t>
                      </a:r>
                      <a:r>
                        <a:rPr lang="fr-FR" sz="25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of the </a:t>
                      </a:r>
                      <a:r>
                        <a:rPr lang="fr-FR" sz="25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the </a:t>
                      </a:r>
                      <a:r>
                        <a:rPr lang="fr-FR" sz="25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5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scale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lang="fr-FR" sz="25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direction of the </a:t>
                      </a:r>
                      <a:r>
                        <a:rPr lang="fr-FR" sz="2500" b="1" baseline="0" dirty="0" err="1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north</a:t>
                      </a:r>
                      <a:r>
                        <a:rPr lang="fr-FR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5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5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هو دليل الخريطة من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ألوان ورموز وأنواع الخطوط و</a:t>
                      </a:r>
                      <a:r>
                        <a:rPr lang="ar-TN" sz="25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التظليل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والحاشية المستخدمة، ويتضمن </a:t>
                      </a:r>
                      <a:r>
                        <a:rPr lang="ar-TN" sz="25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مفتاح الخريطة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أيضا </a:t>
                      </a:r>
                      <a:r>
                        <a:rPr lang="ar-TN" sz="25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المقياس</a:t>
                      </a:r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و</a:t>
                      </a:r>
                      <a:r>
                        <a:rPr lang="ar-TN" sz="25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اتجاه الشمال</a:t>
                      </a:r>
                      <a:r>
                        <a:rPr lang="ar-TN" sz="25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fr-FR" sz="25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5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مفتاح الخريطة</a:t>
                      </a:r>
                      <a:endParaRPr lang="fr-FR" sz="25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65528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4607404"/>
              </p:ext>
            </p:extLst>
          </p:nvPr>
        </p:nvGraphicFramePr>
        <p:xfrm>
          <a:off x="704528" y="1052736"/>
          <a:ext cx="8555360" cy="50968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77680"/>
                <a:gridCol w="4277680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Point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نقطة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Linear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معلم خطي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Polygon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مضلع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(رمز مساحي)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Layout 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تصميم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Conic Projection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إسقاط مخروطي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Conformal Projection</a:t>
                      </a: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إسقاط مطابق</a:t>
                      </a: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Planer Projection</a:t>
                      </a: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إسقاط مستو</a:t>
                      </a: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Cylindrical Projection</a:t>
                      </a: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إسقاط أسطواني</a:t>
                      </a: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485221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1831021"/>
              </p:ext>
            </p:extLst>
          </p:nvPr>
        </p:nvGraphicFramePr>
        <p:xfrm>
          <a:off x="704528" y="980728"/>
          <a:ext cx="8555360" cy="50968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77680"/>
                <a:gridCol w="4277680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Quantitative Maps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خرائط كمية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Qualitative Maps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خرائط نوعية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Contour Lines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الخطوط الكنتورية/تساوي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الارتفاع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Iso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  <a:r>
                        <a:rPr lang="en-US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ines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خطوط التساوي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Aerial Navigation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ملاحة جوية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Aerial Surveying</a:t>
                      </a: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مساحة جوية</a:t>
                      </a: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Marine Surveying</a:t>
                      </a: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مساحة بحرية</a:t>
                      </a:r>
                    </a:p>
                  </a:txBody>
                  <a:tcPr marL="10319" marR="10319" marT="9525" marB="0" anchor="b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Plane Surveying</a:t>
                      </a: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المساحة المستوية</a:t>
                      </a: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54834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478474"/>
              </p:ext>
            </p:extLst>
          </p:nvPr>
        </p:nvGraphicFramePr>
        <p:xfrm>
          <a:off x="704528" y="1167068"/>
          <a:ext cx="8555360" cy="283799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77680"/>
                <a:gridCol w="4277680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Cartography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</a:rPr>
                        <a:t>علم رسم الخرائط 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High Resolution 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</a:rPr>
                        <a:t>دقة تمييز عالية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Base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أساس الخريطة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Land use map </a:t>
                      </a:r>
                    </a:p>
                  </a:txBody>
                  <a:tcPr marL="10319" marR="10319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ar-TN" sz="2800" b="1" u="none" strike="noStrike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</a:rPr>
                        <a:t>خريطة استغلال الأراضي</a:t>
                      </a:r>
                    </a:p>
                  </a:txBody>
                  <a:tcPr marL="10319" marR="10319" marT="9525" marB="0" anchor="b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7116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299871"/>
              </p:ext>
            </p:extLst>
          </p:nvPr>
        </p:nvGraphicFramePr>
        <p:xfrm>
          <a:off x="344489" y="1268760"/>
          <a:ext cx="9145014" cy="4175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48338"/>
                <a:gridCol w="2712301"/>
                <a:gridCol w="3384375"/>
              </a:tblGrid>
              <a:tr h="29108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3200" dirty="0" smtClean="0"/>
                        <a:t>المصطلح بالعربي</a:t>
                      </a:r>
                      <a:r>
                        <a:rPr lang="ar-TN" sz="3200" dirty="0" smtClean="0"/>
                        <a:t>ة</a:t>
                      </a:r>
                      <a:endParaRPr lang="en-US" sz="32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kumimoji="0" lang="fr-FR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Base</a:t>
                      </a:r>
                      <a:r>
                        <a:rPr lang="fr-FR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baseline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أساس الخريطة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خريطة أولية تحمل العناصر الجغرافية الأساسية كالحدود الإدارية وشبكة الأودية والمساحات المائية ومواقع المدن.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Atlas</a:t>
                      </a:r>
                      <a:endParaRPr kumimoji="0" lang="en-US" sz="28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أطلس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مجوعة من الخرائط لموضوع أو مواضيع معينة لمجال جغرافي محدد.</a:t>
                      </a:r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34376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2867601"/>
              </p:ext>
            </p:extLst>
          </p:nvPr>
        </p:nvGraphicFramePr>
        <p:xfrm>
          <a:off x="344487" y="908720"/>
          <a:ext cx="9289032" cy="49682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96344"/>
                <a:gridCol w="2592289"/>
                <a:gridCol w="3600399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2800" dirty="0" smtClean="0"/>
                        <a:t>المصطلح بالعربي</a:t>
                      </a:r>
                      <a:r>
                        <a:rPr lang="ar-TN" sz="2800" dirty="0" smtClean="0"/>
                        <a:t>ة</a:t>
                      </a:r>
                      <a:endParaRPr lang="en-US" sz="28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Cartography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علم</a:t>
                      </a:r>
                      <a:r>
                        <a:rPr lang="ar-TN" sz="28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الخرائط</a:t>
                      </a:r>
                      <a:endParaRPr lang="ar-TN" sz="2800" b="1" dirty="0" smtClean="0">
                        <a:solidFill>
                          <a:srgbClr val="3399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يهتم بوضع الخرائط بدء بتصورها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وبدراسة أصنافها وأسس صياغتها وإنجازها. وتجسم</a:t>
                      </a:r>
                      <a:r>
                        <a:rPr lang="ar-TN" sz="2800" b="1" baseline="0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 الخرائطية 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برسم الخرائط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Mapping</a:t>
                      </a:r>
                      <a:endParaRPr kumimoji="0" lang="en-US" sz="28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rgbClr val="339966"/>
                          </a:solidFill>
                          <a:latin typeface="Arial" pitchFamily="34" charset="0"/>
                          <a:cs typeface="Arial" pitchFamily="34" charset="0"/>
                        </a:rPr>
                        <a:t>رسم الخرائط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مختلف التقنيات والعمليات الفنية المعتمدة في إنجاز الخرائط 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انطلاقا 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من المسودة ووصولا إلى مرحلة الطباعة.</a:t>
                      </a:r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76618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4362491"/>
              </p:ext>
            </p:extLst>
          </p:nvPr>
        </p:nvGraphicFramePr>
        <p:xfrm>
          <a:off x="344488" y="1340768"/>
          <a:ext cx="8915400" cy="37346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71800"/>
                <a:gridCol w="2428799"/>
                <a:gridCol w="3514801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2800" dirty="0" smtClean="0"/>
                        <a:t>المصطلح بالعربي</a:t>
                      </a:r>
                      <a:r>
                        <a:rPr lang="ar-TN" sz="2800" dirty="0" smtClean="0"/>
                        <a:t>ة</a:t>
                      </a:r>
                      <a:endParaRPr lang="en-US" sz="2800" b="1" dirty="0" smtClean="0"/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/>
                        <a:t>معنى المصطلح بالعربية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Derived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خريطة مشتقة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خريطة ترسم الظواهر الجغرافية انطلاقا من المعطيات المدونة بالخرائط القاعدية التي تنحدر منها.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Synoptic</a:t>
                      </a: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fr-FR" sz="28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endParaRPr kumimoji="0" lang="en-US" sz="28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خريطة شمولية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خريطة إجمالية عن أحوال الطقس لمجال معين وفي وقت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محدد.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162560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5911654"/>
              </p:ext>
            </p:extLst>
          </p:nvPr>
        </p:nvGraphicFramePr>
        <p:xfrm>
          <a:off x="344488" y="1081890"/>
          <a:ext cx="8915400" cy="416135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96343"/>
                <a:gridCol w="2664296"/>
                <a:gridCol w="3154761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pitchFamily="34" charset="0"/>
                          <a:cs typeface="Arial" pitchFamily="34" charset="0"/>
                        </a:rPr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2800" dirty="0" smtClean="0">
                          <a:latin typeface="Arial" pitchFamily="34" charset="0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800" dirty="0" smtClean="0">
                          <a:latin typeface="Arial" pitchFamily="34" charset="0"/>
                          <a:cs typeface="Arial" pitchFamily="34" charset="0"/>
                        </a:rPr>
                        <a:t>ة</a:t>
                      </a:r>
                      <a:endParaRPr lang="en-US" sz="2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>
                          <a:latin typeface="Arial" pitchFamily="34" charset="0"/>
                          <a:cs typeface="Arial" pitchFamily="34" charset="0"/>
                        </a:rPr>
                        <a:t>معنى المصطلح بالعربية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Sketch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خريطة 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مقتضبة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رسم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أو خريطة مقتضبة تحتوي على أهم خصائص الظاهرة الجغرافية أو المجال المرسوم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Nautical</a:t>
                      </a: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fr-FR" sz="28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endParaRPr kumimoji="0" lang="en-US" sz="28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خريطة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بحرية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خريطة مستعملة في الملاحة البحرية وترسم السواحل وقاع البحار والمحيطات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42493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9371908"/>
              </p:ext>
            </p:extLst>
          </p:nvPr>
        </p:nvGraphicFramePr>
        <p:xfrm>
          <a:off x="344489" y="1273209"/>
          <a:ext cx="8915400" cy="330791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68351"/>
                <a:gridCol w="2520280"/>
                <a:gridCol w="3226769"/>
              </a:tblGrid>
              <a:tr h="56471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pitchFamily="34" charset="0"/>
                          <a:cs typeface="Arial" pitchFamily="34" charset="0"/>
                        </a:rPr>
                        <a:t>Word  in English 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2800" dirty="0" smtClean="0">
                          <a:latin typeface="Arial" pitchFamily="34" charset="0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800" dirty="0" smtClean="0">
                          <a:latin typeface="Arial" pitchFamily="34" charset="0"/>
                          <a:cs typeface="Arial" pitchFamily="34" charset="0"/>
                        </a:rPr>
                        <a:t>ة</a:t>
                      </a:r>
                      <a:endParaRPr lang="en-US" sz="2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800" b="1" dirty="0" smtClean="0">
                          <a:latin typeface="Arial" pitchFamily="34" charset="0"/>
                          <a:cs typeface="Arial" pitchFamily="34" charset="0"/>
                        </a:rPr>
                        <a:t>معنى المصطلح بالعربية</a:t>
                      </a:r>
                    </a:p>
                  </a:txBody>
                  <a:tcPr marL="99060" marR="99060"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64719"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Map</a:t>
                      </a:r>
                      <a:r>
                        <a:rPr lang="fr-FR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8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lettering</a:t>
                      </a:r>
                      <a:endParaRPr lang="en-US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كساء الخريطة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مجموع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الأسماء والكتابات الموجودة بالخريطة.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  <a:tr h="564719">
                <a:tc>
                  <a:txBody>
                    <a:bodyPr/>
                    <a:lstStyle/>
                    <a:p>
                      <a:pPr marL="0" marR="0" lvl="0" indent="0" algn="l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Cadastral plan</a:t>
                      </a:r>
                      <a:endParaRPr kumimoji="0" lang="en-US" sz="28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مثال مسح</a:t>
                      </a: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رسم لتوزيع المجال حسب مختلف الملكيات</a:t>
                      </a:r>
                      <a:r>
                        <a:rPr lang="ar-TN" sz="28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العقارية مبنية وغير مبنية عمومية وخاصة.</a:t>
                      </a:r>
                      <a:endParaRPr lang="ar-TN" sz="28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(2)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التاسعة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484582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1192</TotalTime>
  <Words>1656</Words>
  <Application>Microsoft Office PowerPoint</Application>
  <PresentationFormat>Format A4 (210 x 297 mm)</PresentationFormat>
  <Paragraphs>308</Paragraphs>
  <Slides>32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Office Theme</vt:lpstr>
      <vt:lpstr>Présentation PowerPoint</vt:lpstr>
      <vt:lpstr> المحاضرة  9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SYFACTE</cp:lastModifiedBy>
  <cp:revision>102</cp:revision>
  <dcterms:created xsi:type="dcterms:W3CDTF">2014-09-11T06:30:06Z</dcterms:created>
  <dcterms:modified xsi:type="dcterms:W3CDTF">2015-03-08T10:33:33Z</dcterms:modified>
</cp:coreProperties>
</file>