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19" r:id="rId5"/>
    <p:sldId id="336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7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43A79C"/>
    <a:srgbClr val="D98061"/>
    <a:srgbClr val="8E6334"/>
    <a:srgbClr val="ECA02F"/>
    <a:srgbClr val="313B4A"/>
    <a:srgbClr val="EDBD1F"/>
    <a:srgbClr val="F04316"/>
    <a:srgbClr val="81AA52"/>
    <a:srgbClr val="0E4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>
        <p:scale>
          <a:sx n="100" d="100"/>
          <a:sy n="100" d="100"/>
        </p:scale>
        <p:origin x="1596" y="4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10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704528" y="3573016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الاستشعار </a:t>
            </a: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 </a:t>
            </a: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بعد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وتطبيقاته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Remote sensing and its applications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TN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371920"/>
              </p:ext>
            </p:extLst>
          </p:nvPr>
        </p:nvGraphicFramePr>
        <p:xfrm>
          <a:off x="510414" y="2627784"/>
          <a:ext cx="87746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7304"/>
                <a:gridCol w="4387304"/>
              </a:tblGrid>
              <a:tr h="17281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Remote sensing is the collection of information about an object </a:t>
                      </a:r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without being in direct physical </a:t>
                      </a:r>
                    </a:p>
                    <a:p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contact 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with this object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27432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8CDD7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الاستشعار عن بعد هو جمع المعلومات حول هدف محدد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دون الاتصال المادي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المباشر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مع هذا الهدف.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عنوان 1"/>
          <p:cNvSpPr txBox="1">
            <a:spLocks/>
          </p:cNvSpPr>
          <p:nvPr/>
        </p:nvSpPr>
        <p:spPr>
          <a:xfrm>
            <a:off x="344488" y="1484784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Definition of Remote Sensing</a:t>
            </a:r>
          </a:p>
          <a:p>
            <a:pPr algn="ctr"/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تعريف الاستشعار عن بعد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</a:t>
            </a:r>
            <a:endParaRPr lang="ar-SA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251062"/>
              </p:ext>
            </p:extLst>
          </p:nvPr>
        </p:nvGraphicFramePr>
        <p:xfrm>
          <a:off x="546920" y="1196752"/>
          <a:ext cx="8942584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2144"/>
                <a:gridCol w="3960440"/>
              </a:tblGrid>
              <a:tr h="1440160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Remote Sensing is a technology for sampling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electromagnetic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radiation to acquire and interpret non-immediate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geospatial data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to extract information about features, information and objects on the earth's land surface, oceans, and atmosphere.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الاستشعار عن بعد هو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تقنية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لأخذ العينات تستعمل الإشعاع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الكهرومغناطيسي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للحصول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ولتحليل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البيانات الجغرافية المكانية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غير المباشرة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،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</a:t>
                      </a: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ستخلاص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الخصائص  المعلومات</a:t>
                      </a:r>
                      <a:r>
                        <a:rPr kumimoji="0" lang="ar-TN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والمعلومات وال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أشياء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Majalla UI"/>
                          <a:cs typeface="Arial" charset="0"/>
                        </a:rPr>
                        <a:t> على سطح الكرة الأرضية والمحيطات والغلاف الجوي.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6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654387"/>
              </p:ext>
            </p:extLst>
          </p:nvPr>
        </p:nvGraphicFramePr>
        <p:xfrm>
          <a:off x="560512" y="1227666"/>
          <a:ext cx="885698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492"/>
                <a:gridCol w="4428492"/>
              </a:tblGrid>
              <a:tr h="764758">
                <a:tc>
                  <a:txBody>
                    <a:bodyPr/>
                    <a:lstStyle/>
                    <a:p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Remote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sensing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capture radiation in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different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wavelength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reflected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emitted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by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earth’s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surface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features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record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either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directly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the film as in case of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aerial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photography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or in 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digital medium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يلتقط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الاستشعار</a:t>
                      </a:r>
                      <a:r>
                        <a:rPr lang="en-C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عن بعد الإشعاع في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موجات  بأطوال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مختلفة </a:t>
                      </a:r>
                      <a:r>
                        <a:rPr lang="ar-TN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منعكسة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/ </a:t>
                      </a:r>
                      <a:r>
                        <a:rPr lang="ar-TN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منبعثة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من ملامح سطح الأرض ويسجلها إما مباشرة على الفيلم كما هو الحال في حالة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التصوير الجوي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أو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بطريقة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رقمية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407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44488" y="869383"/>
            <a:ext cx="8915400" cy="93610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Satellite Images Evaluation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تقييم الصور الفضائية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081224"/>
              </p:ext>
            </p:extLst>
          </p:nvPr>
        </p:nvGraphicFramePr>
        <p:xfrm>
          <a:off x="704528" y="2060848"/>
          <a:ext cx="8555360" cy="28379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Advantages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3200" b="1" dirty="0" smtClean="0"/>
                        <a:t>الإيجابيات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Covers large areas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تغطي مساحات واسعة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Cost effective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فعالة من حيث التكلفة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- Time efficient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فعالية الوقت (مربح للوقت)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Multi-temporal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التكرارية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65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148687"/>
              </p:ext>
            </p:extLst>
          </p:nvPr>
        </p:nvGraphicFramePr>
        <p:xfrm>
          <a:off x="704528" y="1772816"/>
          <a:ext cx="8555360" cy="33318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Disadvantages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3200" b="1" dirty="0" smtClean="0"/>
                        <a:t>السلبيات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Needs ground verification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تحتاج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إلى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التحقق على أرض الواقع</a:t>
                      </a:r>
                      <a:endParaRPr lang="ar-TN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- Not the best tool for small areas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ليست أفضل وسيلة في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مناطق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الصغيرة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Needs expert system to</a:t>
                      </a: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extract data 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تحتاج خبرة لاستخراج البيانات</a:t>
                      </a:r>
                      <a:endParaRPr lang="ar-TN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7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436" y="404664"/>
            <a:ext cx="9489504" cy="886186"/>
          </a:xfrm>
          <a:prstGeom prst="rect">
            <a:avLst/>
          </a:prstGeom>
        </p:spPr>
        <p:txBody>
          <a:bodyPr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أمثلة على تطبيقات الاستشعار عن بعد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Examples for Applied Remote sensing </a:t>
            </a:r>
            <a:b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ar-SA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645158"/>
              </p:ext>
            </p:extLst>
          </p:nvPr>
        </p:nvGraphicFramePr>
        <p:xfrm>
          <a:off x="632520" y="2060848"/>
          <a:ext cx="862736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658816"/>
              </a:tblGrid>
              <a:tr h="2304256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Monitoring environmental risk. 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-Management of 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watersheds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floodplains,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wetlands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forests and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aquifers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Environmental Impact Analysis.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Tx/>
                        <a:buChar char="-"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رصد المخاطر البيئية.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457200" indent="-457200" algn="r" rtl="1">
                        <a:buFontTx/>
                        <a:buChar char="-"/>
                      </a:pP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- التصرف في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تجمعات المياه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والسهول </a:t>
                      </a: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الفيضية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الأراضي الرطبة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والغابات و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طبقات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المياه الجوفية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 تحليل الأثر البيئي.</a:t>
                      </a:r>
                      <a:b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</a:b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660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382725"/>
              </p:ext>
            </p:extLst>
          </p:nvPr>
        </p:nvGraphicFramePr>
        <p:xfrm>
          <a:off x="344488" y="1227666"/>
          <a:ext cx="9289032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5750"/>
                <a:gridCol w="4683282"/>
              </a:tblGrid>
              <a:tr h="1697278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LANDSAT</a:t>
                      </a:r>
                    </a:p>
                    <a:p>
                      <a:pPr marL="0" marR="0" lvl="0" indent="0" algn="l" defTabSz="914400" rtl="1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group of American satellites which take photographs to the land.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1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1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fr-FR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SPOT</a:t>
                      </a:r>
                    </a:p>
                    <a:p>
                      <a:pPr marL="0" marR="0" lvl="0" indent="0" algn="l" defTabSz="914400" rtl="1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group of French  satellites which take photographs to the land.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لاندسات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: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مجموعة من الاقمار الاصطناعية الأمريكية التي تلتقط صورا للأرض. 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سبوت: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مجموعة من الاقمار الاصطناعية الفرنسية التي تلتقط صورا للأرض. 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3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420582"/>
              </p:ext>
            </p:extLst>
          </p:nvPr>
        </p:nvGraphicFramePr>
        <p:xfrm>
          <a:off x="344488" y="980728"/>
          <a:ext cx="9289032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  <a:gridCol w="4392488"/>
              </a:tblGrid>
              <a:tr h="2160240">
                <a:tc>
                  <a:txBody>
                    <a:bodyPr/>
                    <a:lstStyle/>
                    <a:p>
                      <a:r>
                        <a:rPr lang="fr-FR" sz="27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Raster Model </a:t>
                      </a:r>
                      <a:r>
                        <a:rPr lang="ar-TN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fr-FR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 spatial data model appear</a:t>
                      </a:r>
                      <a:r>
                        <a:rPr lang="fr-FR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as an array of equally sized </a:t>
                      </a:r>
                      <a:r>
                        <a:rPr lang="en-US" sz="27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cells</a:t>
                      </a:r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 arranged in </a:t>
                      </a:r>
                      <a:r>
                        <a:rPr lang="en-US" sz="27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rows</a:t>
                      </a:r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en-US" sz="27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columns</a:t>
                      </a:r>
                      <a:r>
                        <a:rPr lang="fr-FR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70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النموذج الشبكي</a:t>
                      </a:r>
                      <a:r>
                        <a:rPr lang="ar-TN" sz="2700" dirty="0" smtClean="0">
                          <a:solidFill>
                            <a:srgbClr val="339966"/>
                          </a:solidFill>
                          <a:cs typeface="+mn-cs"/>
                        </a:rPr>
                        <a:t> </a:t>
                      </a:r>
                      <a:r>
                        <a:rPr lang="ar-TN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(صورة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ذات خلايا)</a:t>
                      </a:r>
                      <a:r>
                        <a:rPr lang="ar-SA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: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نموذج من البيانات المكانية  تظهر</a:t>
                      </a:r>
                      <a:r>
                        <a:rPr lang="ar-SA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على شكل مجموعة من </a:t>
                      </a:r>
                      <a:r>
                        <a:rPr lang="ar-TN" sz="2700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الخلايا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متساوية 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الحجم </a:t>
                      </a:r>
                      <a:r>
                        <a:rPr lang="ar-SA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مرتبة في </a:t>
                      </a:r>
                      <a:r>
                        <a:rPr lang="ar-TN" sz="2700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صفوف  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</a:t>
                      </a:r>
                      <a:r>
                        <a:rPr lang="ar-TN" sz="2700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أعمدة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Object 307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0792" y="3215847"/>
            <a:ext cx="3240360" cy="278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457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806229"/>
              </p:ext>
            </p:extLst>
          </p:nvPr>
        </p:nvGraphicFramePr>
        <p:xfrm>
          <a:off x="344488" y="980728"/>
          <a:ext cx="9289032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/>
                <a:gridCol w="4176464"/>
              </a:tblGrid>
              <a:tr h="2952328">
                <a:tc>
                  <a:txBody>
                    <a:bodyPr/>
                    <a:lstStyle/>
                    <a:p>
                      <a:r>
                        <a:rPr lang="en-US" sz="27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Vector Model</a:t>
                      </a:r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27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geographic data appear as:</a:t>
                      </a:r>
                    </a:p>
                    <a:p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7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Points or dots</a:t>
                      </a:r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 trees and poles. </a:t>
                      </a:r>
                    </a:p>
                    <a:p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7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7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r>
                        <a:rPr lang="en-US" sz="27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ines</a:t>
                      </a:r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 streets.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7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7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A</a:t>
                      </a:r>
                      <a:r>
                        <a:rPr lang="en-US" sz="27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reas</a:t>
                      </a:r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 forests and rock types. </a:t>
                      </a:r>
                      <a:endParaRPr lang="ar-TN" sz="27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700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النموذج الخطي </a:t>
                      </a:r>
                      <a:r>
                        <a:rPr lang="ar-TN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(خريطة متجهات):</a:t>
                      </a:r>
                    </a:p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تظهر</a:t>
                      </a:r>
                      <a:r>
                        <a:rPr kumimoji="0" lang="ar-TN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البيانات الجغرافية على شكل:</a:t>
                      </a:r>
                    </a:p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نق</a:t>
                      </a:r>
                      <a:r>
                        <a:rPr kumimoji="0" lang="ar-TN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ط   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أشجار والأعمدة.</a:t>
                      </a:r>
                      <a:b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ar-TN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خط</a:t>
                      </a:r>
                      <a:r>
                        <a:rPr kumimoji="0" lang="ar-TN" sz="27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وط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الطرقات.</a:t>
                      </a:r>
                      <a:b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ar-TN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kumimoji="0" lang="ar-SA" sz="27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مساح</a:t>
                      </a:r>
                      <a:r>
                        <a:rPr kumimoji="0" lang="ar-TN" sz="27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ات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الغابات وأنواع الصخور</a:t>
                      </a:r>
                      <a:r>
                        <a:rPr kumimoji="0" lang="ar-TN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ar-TN" sz="27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TN" sz="27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6" name="Groupe 15"/>
          <p:cNvGrpSpPr/>
          <p:nvPr/>
        </p:nvGrpSpPr>
        <p:grpSpPr>
          <a:xfrm>
            <a:off x="5832277" y="1701007"/>
            <a:ext cx="3511437" cy="3634153"/>
            <a:chOff x="5453066" y="1653608"/>
            <a:chExt cx="3786214" cy="3918532"/>
          </a:xfrm>
        </p:grpSpPr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5453066" y="1653608"/>
              <a:ext cx="3786214" cy="3918532"/>
              <a:chOff x="3172" y="1908"/>
              <a:chExt cx="2056" cy="2077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3172" y="1908"/>
                <a:ext cx="2056" cy="20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8" name="Freeform 23"/>
              <p:cNvSpPr>
                <a:spLocks/>
              </p:cNvSpPr>
              <p:nvPr/>
            </p:nvSpPr>
            <p:spPr bwMode="auto">
              <a:xfrm>
                <a:off x="3360" y="2016"/>
                <a:ext cx="1489" cy="1969"/>
              </a:xfrm>
              <a:custGeom>
                <a:avLst/>
                <a:gdLst>
                  <a:gd name="T0" fmla="*/ 1488 w 1489"/>
                  <a:gd name="T1" fmla="*/ 0 h 1969"/>
                  <a:gd name="T2" fmla="*/ 1476 w 1489"/>
                  <a:gd name="T3" fmla="*/ 53 h 1969"/>
                  <a:gd name="T4" fmla="*/ 1454 w 1489"/>
                  <a:gd name="T5" fmla="*/ 101 h 1969"/>
                  <a:gd name="T6" fmla="*/ 1442 w 1489"/>
                  <a:gd name="T7" fmla="*/ 148 h 1969"/>
                  <a:gd name="T8" fmla="*/ 1430 w 1489"/>
                  <a:gd name="T9" fmla="*/ 195 h 1969"/>
                  <a:gd name="T10" fmla="*/ 1408 w 1489"/>
                  <a:gd name="T11" fmla="*/ 242 h 1969"/>
                  <a:gd name="T12" fmla="*/ 1396 w 1489"/>
                  <a:gd name="T13" fmla="*/ 289 h 1969"/>
                  <a:gd name="T14" fmla="*/ 1385 w 1489"/>
                  <a:gd name="T15" fmla="*/ 336 h 1969"/>
                  <a:gd name="T16" fmla="*/ 1350 w 1489"/>
                  <a:gd name="T17" fmla="*/ 368 h 1969"/>
                  <a:gd name="T18" fmla="*/ 1315 w 1489"/>
                  <a:gd name="T19" fmla="*/ 415 h 1969"/>
                  <a:gd name="T20" fmla="*/ 1281 w 1489"/>
                  <a:gd name="T21" fmla="*/ 462 h 1969"/>
                  <a:gd name="T22" fmla="*/ 1247 w 1489"/>
                  <a:gd name="T23" fmla="*/ 493 h 1969"/>
                  <a:gd name="T24" fmla="*/ 1224 w 1489"/>
                  <a:gd name="T25" fmla="*/ 540 h 1969"/>
                  <a:gd name="T26" fmla="*/ 1202 w 1489"/>
                  <a:gd name="T27" fmla="*/ 587 h 1969"/>
                  <a:gd name="T28" fmla="*/ 1167 w 1489"/>
                  <a:gd name="T29" fmla="*/ 619 h 1969"/>
                  <a:gd name="T30" fmla="*/ 1144 w 1489"/>
                  <a:gd name="T31" fmla="*/ 666 h 1969"/>
                  <a:gd name="T32" fmla="*/ 1109 w 1489"/>
                  <a:gd name="T33" fmla="*/ 697 h 1969"/>
                  <a:gd name="T34" fmla="*/ 1075 w 1489"/>
                  <a:gd name="T35" fmla="*/ 713 h 1969"/>
                  <a:gd name="T36" fmla="*/ 1041 w 1489"/>
                  <a:gd name="T37" fmla="*/ 744 h 1969"/>
                  <a:gd name="T38" fmla="*/ 1007 w 1489"/>
                  <a:gd name="T39" fmla="*/ 775 h 1969"/>
                  <a:gd name="T40" fmla="*/ 972 w 1489"/>
                  <a:gd name="T41" fmla="*/ 791 h 1969"/>
                  <a:gd name="T42" fmla="*/ 938 w 1489"/>
                  <a:gd name="T43" fmla="*/ 791 h 1969"/>
                  <a:gd name="T44" fmla="*/ 904 w 1489"/>
                  <a:gd name="T45" fmla="*/ 807 h 1969"/>
                  <a:gd name="T46" fmla="*/ 869 w 1489"/>
                  <a:gd name="T47" fmla="*/ 822 h 1969"/>
                  <a:gd name="T48" fmla="*/ 835 w 1489"/>
                  <a:gd name="T49" fmla="*/ 838 h 1969"/>
                  <a:gd name="T50" fmla="*/ 801 w 1489"/>
                  <a:gd name="T51" fmla="*/ 838 h 1969"/>
                  <a:gd name="T52" fmla="*/ 766 w 1489"/>
                  <a:gd name="T53" fmla="*/ 854 h 1969"/>
                  <a:gd name="T54" fmla="*/ 732 w 1489"/>
                  <a:gd name="T55" fmla="*/ 854 h 1969"/>
                  <a:gd name="T56" fmla="*/ 698 w 1489"/>
                  <a:gd name="T57" fmla="*/ 871 h 1969"/>
                  <a:gd name="T58" fmla="*/ 664 w 1489"/>
                  <a:gd name="T59" fmla="*/ 885 h 1969"/>
                  <a:gd name="T60" fmla="*/ 629 w 1489"/>
                  <a:gd name="T61" fmla="*/ 901 h 1969"/>
                  <a:gd name="T62" fmla="*/ 595 w 1489"/>
                  <a:gd name="T63" fmla="*/ 918 h 1969"/>
                  <a:gd name="T64" fmla="*/ 561 w 1489"/>
                  <a:gd name="T65" fmla="*/ 948 h 1969"/>
                  <a:gd name="T66" fmla="*/ 526 w 1489"/>
                  <a:gd name="T67" fmla="*/ 979 h 1969"/>
                  <a:gd name="T68" fmla="*/ 492 w 1489"/>
                  <a:gd name="T69" fmla="*/ 1012 h 1969"/>
                  <a:gd name="T70" fmla="*/ 458 w 1489"/>
                  <a:gd name="T71" fmla="*/ 1042 h 1969"/>
                  <a:gd name="T72" fmla="*/ 446 w 1489"/>
                  <a:gd name="T73" fmla="*/ 1089 h 1969"/>
                  <a:gd name="T74" fmla="*/ 412 w 1489"/>
                  <a:gd name="T75" fmla="*/ 1136 h 1969"/>
                  <a:gd name="T76" fmla="*/ 389 w 1489"/>
                  <a:gd name="T77" fmla="*/ 1183 h 1969"/>
                  <a:gd name="T78" fmla="*/ 365 w 1489"/>
                  <a:gd name="T79" fmla="*/ 1230 h 1969"/>
                  <a:gd name="T80" fmla="*/ 343 w 1489"/>
                  <a:gd name="T81" fmla="*/ 1277 h 1969"/>
                  <a:gd name="T82" fmla="*/ 321 w 1489"/>
                  <a:gd name="T83" fmla="*/ 1324 h 1969"/>
                  <a:gd name="T84" fmla="*/ 285 w 1489"/>
                  <a:gd name="T85" fmla="*/ 1357 h 1969"/>
                  <a:gd name="T86" fmla="*/ 263 w 1489"/>
                  <a:gd name="T87" fmla="*/ 1404 h 1969"/>
                  <a:gd name="T88" fmla="*/ 228 w 1489"/>
                  <a:gd name="T89" fmla="*/ 1435 h 1969"/>
                  <a:gd name="T90" fmla="*/ 194 w 1489"/>
                  <a:gd name="T91" fmla="*/ 1482 h 1969"/>
                  <a:gd name="T92" fmla="*/ 160 w 1489"/>
                  <a:gd name="T93" fmla="*/ 1512 h 1969"/>
                  <a:gd name="T94" fmla="*/ 148 w 1489"/>
                  <a:gd name="T95" fmla="*/ 1559 h 1969"/>
                  <a:gd name="T96" fmla="*/ 137 w 1489"/>
                  <a:gd name="T97" fmla="*/ 1606 h 1969"/>
                  <a:gd name="T98" fmla="*/ 103 w 1489"/>
                  <a:gd name="T99" fmla="*/ 1639 h 1969"/>
                  <a:gd name="T100" fmla="*/ 91 w 1489"/>
                  <a:gd name="T101" fmla="*/ 1686 h 1969"/>
                  <a:gd name="T102" fmla="*/ 79 w 1489"/>
                  <a:gd name="T103" fmla="*/ 1733 h 1969"/>
                  <a:gd name="T104" fmla="*/ 57 w 1489"/>
                  <a:gd name="T105" fmla="*/ 1780 h 1969"/>
                  <a:gd name="T106" fmla="*/ 45 w 1489"/>
                  <a:gd name="T107" fmla="*/ 1827 h 1969"/>
                  <a:gd name="T108" fmla="*/ 22 w 1489"/>
                  <a:gd name="T109" fmla="*/ 1874 h 1969"/>
                  <a:gd name="T110" fmla="*/ 11 w 1489"/>
                  <a:gd name="T111" fmla="*/ 1921 h 1969"/>
                  <a:gd name="T112" fmla="*/ 0 w 1489"/>
                  <a:gd name="T113" fmla="*/ 1968 h 196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89"/>
                  <a:gd name="T172" fmla="*/ 0 h 1969"/>
                  <a:gd name="T173" fmla="*/ 1489 w 1489"/>
                  <a:gd name="T174" fmla="*/ 1969 h 196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89" h="1969">
                    <a:moveTo>
                      <a:pt x="1488" y="0"/>
                    </a:moveTo>
                    <a:lnTo>
                      <a:pt x="1476" y="53"/>
                    </a:lnTo>
                    <a:lnTo>
                      <a:pt x="1454" y="101"/>
                    </a:lnTo>
                    <a:lnTo>
                      <a:pt x="1442" y="148"/>
                    </a:lnTo>
                    <a:lnTo>
                      <a:pt x="1430" y="195"/>
                    </a:lnTo>
                    <a:lnTo>
                      <a:pt x="1408" y="242"/>
                    </a:lnTo>
                    <a:lnTo>
                      <a:pt x="1396" y="289"/>
                    </a:lnTo>
                    <a:lnTo>
                      <a:pt x="1385" y="336"/>
                    </a:lnTo>
                    <a:lnTo>
                      <a:pt x="1350" y="368"/>
                    </a:lnTo>
                    <a:lnTo>
                      <a:pt x="1315" y="415"/>
                    </a:lnTo>
                    <a:lnTo>
                      <a:pt x="1281" y="462"/>
                    </a:lnTo>
                    <a:lnTo>
                      <a:pt x="1247" y="493"/>
                    </a:lnTo>
                    <a:lnTo>
                      <a:pt x="1224" y="540"/>
                    </a:lnTo>
                    <a:lnTo>
                      <a:pt x="1202" y="587"/>
                    </a:lnTo>
                    <a:lnTo>
                      <a:pt x="1167" y="619"/>
                    </a:lnTo>
                    <a:lnTo>
                      <a:pt x="1144" y="666"/>
                    </a:lnTo>
                    <a:lnTo>
                      <a:pt x="1109" y="697"/>
                    </a:lnTo>
                    <a:lnTo>
                      <a:pt x="1075" y="713"/>
                    </a:lnTo>
                    <a:lnTo>
                      <a:pt x="1041" y="744"/>
                    </a:lnTo>
                    <a:lnTo>
                      <a:pt x="1007" y="775"/>
                    </a:lnTo>
                    <a:lnTo>
                      <a:pt x="972" y="791"/>
                    </a:lnTo>
                    <a:lnTo>
                      <a:pt x="938" y="791"/>
                    </a:lnTo>
                    <a:lnTo>
                      <a:pt x="904" y="807"/>
                    </a:lnTo>
                    <a:lnTo>
                      <a:pt x="869" y="822"/>
                    </a:lnTo>
                    <a:lnTo>
                      <a:pt x="835" y="838"/>
                    </a:lnTo>
                    <a:lnTo>
                      <a:pt x="801" y="838"/>
                    </a:lnTo>
                    <a:lnTo>
                      <a:pt x="766" y="854"/>
                    </a:lnTo>
                    <a:lnTo>
                      <a:pt x="732" y="854"/>
                    </a:lnTo>
                    <a:lnTo>
                      <a:pt x="698" y="871"/>
                    </a:lnTo>
                    <a:lnTo>
                      <a:pt x="664" y="885"/>
                    </a:lnTo>
                    <a:lnTo>
                      <a:pt x="629" y="901"/>
                    </a:lnTo>
                    <a:lnTo>
                      <a:pt x="595" y="918"/>
                    </a:lnTo>
                    <a:lnTo>
                      <a:pt x="561" y="948"/>
                    </a:lnTo>
                    <a:lnTo>
                      <a:pt x="526" y="979"/>
                    </a:lnTo>
                    <a:lnTo>
                      <a:pt x="492" y="1012"/>
                    </a:lnTo>
                    <a:lnTo>
                      <a:pt x="458" y="1042"/>
                    </a:lnTo>
                    <a:lnTo>
                      <a:pt x="446" y="1089"/>
                    </a:lnTo>
                    <a:lnTo>
                      <a:pt x="412" y="1136"/>
                    </a:lnTo>
                    <a:lnTo>
                      <a:pt x="389" y="1183"/>
                    </a:lnTo>
                    <a:lnTo>
                      <a:pt x="365" y="1230"/>
                    </a:lnTo>
                    <a:lnTo>
                      <a:pt x="343" y="1277"/>
                    </a:lnTo>
                    <a:lnTo>
                      <a:pt x="321" y="1324"/>
                    </a:lnTo>
                    <a:lnTo>
                      <a:pt x="285" y="1357"/>
                    </a:lnTo>
                    <a:lnTo>
                      <a:pt x="263" y="1404"/>
                    </a:lnTo>
                    <a:lnTo>
                      <a:pt x="228" y="1435"/>
                    </a:lnTo>
                    <a:lnTo>
                      <a:pt x="194" y="1482"/>
                    </a:lnTo>
                    <a:lnTo>
                      <a:pt x="160" y="1512"/>
                    </a:lnTo>
                    <a:lnTo>
                      <a:pt x="148" y="1559"/>
                    </a:lnTo>
                    <a:lnTo>
                      <a:pt x="137" y="1606"/>
                    </a:lnTo>
                    <a:lnTo>
                      <a:pt x="103" y="1639"/>
                    </a:lnTo>
                    <a:lnTo>
                      <a:pt x="91" y="1686"/>
                    </a:lnTo>
                    <a:lnTo>
                      <a:pt x="79" y="1733"/>
                    </a:lnTo>
                    <a:lnTo>
                      <a:pt x="57" y="1780"/>
                    </a:lnTo>
                    <a:lnTo>
                      <a:pt x="45" y="1827"/>
                    </a:lnTo>
                    <a:lnTo>
                      <a:pt x="22" y="1874"/>
                    </a:lnTo>
                    <a:lnTo>
                      <a:pt x="11" y="1921"/>
                    </a:lnTo>
                    <a:lnTo>
                      <a:pt x="0" y="1968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4708" y="3172"/>
                <a:ext cx="88" cy="8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3508" y="2356"/>
                <a:ext cx="88" cy="8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1" name="Freeform 26"/>
              <p:cNvSpPr>
                <a:spLocks/>
              </p:cNvSpPr>
              <p:nvPr/>
            </p:nvSpPr>
            <p:spPr bwMode="auto">
              <a:xfrm>
                <a:off x="4925" y="2112"/>
                <a:ext cx="204" cy="252"/>
              </a:xfrm>
              <a:custGeom>
                <a:avLst/>
                <a:gdLst>
                  <a:gd name="T0" fmla="*/ 19 w 204"/>
                  <a:gd name="T1" fmla="*/ 0 h 252"/>
                  <a:gd name="T2" fmla="*/ 0 w 204"/>
                  <a:gd name="T3" fmla="*/ 29 h 252"/>
                  <a:gd name="T4" fmla="*/ 9 w 204"/>
                  <a:gd name="T5" fmla="*/ 58 h 252"/>
                  <a:gd name="T6" fmla="*/ 29 w 204"/>
                  <a:gd name="T7" fmla="*/ 87 h 252"/>
                  <a:gd name="T8" fmla="*/ 38 w 204"/>
                  <a:gd name="T9" fmla="*/ 116 h 252"/>
                  <a:gd name="T10" fmla="*/ 58 w 204"/>
                  <a:gd name="T11" fmla="*/ 145 h 252"/>
                  <a:gd name="T12" fmla="*/ 77 w 204"/>
                  <a:gd name="T13" fmla="*/ 174 h 252"/>
                  <a:gd name="T14" fmla="*/ 106 w 204"/>
                  <a:gd name="T15" fmla="*/ 203 h 252"/>
                  <a:gd name="T16" fmla="*/ 125 w 204"/>
                  <a:gd name="T17" fmla="*/ 232 h 252"/>
                  <a:gd name="T18" fmla="*/ 154 w 204"/>
                  <a:gd name="T19" fmla="*/ 242 h 252"/>
                  <a:gd name="T20" fmla="*/ 184 w 204"/>
                  <a:gd name="T21" fmla="*/ 251 h 252"/>
                  <a:gd name="T22" fmla="*/ 193 w 204"/>
                  <a:gd name="T23" fmla="*/ 222 h 252"/>
                  <a:gd name="T24" fmla="*/ 193 w 204"/>
                  <a:gd name="T25" fmla="*/ 193 h 252"/>
                  <a:gd name="T26" fmla="*/ 203 w 204"/>
                  <a:gd name="T27" fmla="*/ 164 h 252"/>
                  <a:gd name="T28" fmla="*/ 203 w 204"/>
                  <a:gd name="T29" fmla="*/ 135 h 252"/>
                  <a:gd name="T30" fmla="*/ 203 w 204"/>
                  <a:gd name="T31" fmla="*/ 106 h 252"/>
                  <a:gd name="T32" fmla="*/ 184 w 204"/>
                  <a:gd name="T33" fmla="*/ 77 h 252"/>
                  <a:gd name="T34" fmla="*/ 154 w 204"/>
                  <a:gd name="T35" fmla="*/ 58 h 252"/>
                  <a:gd name="T36" fmla="*/ 145 w 204"/>
                  <a:gd name="T37" fmla="*/ 29 h 252"/>
                  <a:gd name="T38" fmla="*/ 116 w 204"/>
                  <a:gd name="T39" fmla="*/ 19 h 252"/>
                  <a:gd name="T40" fmla="*/ 87 w 204"/>
                  <a:gd name="T41" fmla="*/ 9 h 252"/>
                  <a:gd name="T42" fmla="*/ 58 w 204"/>
                  <a:gd name="T43" fmla="*/ 9 h 252"/>
                  <a:gd name="T44" fmla="*/ 29 w 204"/>
                  <a:gd name="T45" fmla="*/ 0 h 252"/>
                  <a:gd name="T46" fmla="*/ 19 w 204"/>
                  <a:gd name="T47" fmla="*/ 0 h 2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4"/>
                  <a:gd name="T73" fmla="*/ 0 h 252"/>
                  <a:gd name="T74" fmla="*/ 204 w 204"/>
                  <a:gd name="T75" fmla="*/ 252 h 2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4" h="252">
                    <a:moveTo>
                      <a:pt x="19" y="0"/>
                    </a:moveTo>
                    <a:lnTo>
                      <a:pt x="0" y="29"/>
                    </a:lnTo>
                    <a:lnTo>
                      <a:pt x="9" y="58"/>
                    </a:lnTo>
                    <a:lnTo>
                      <a:pt x="29" y="87"/>
                    </a:lnTo>
                    <a:lnTo>
                      <a:pt x="38" y="116"/>
                    </a:lnTo>
                    <a:lnTo>
                      <a:pt x="58" y="145"/>
                    </a:lnTo>
                    <a:lnTo>
                      <a:pt x="77" y="174"/>
                    </a:lnTo>
                    <a:lnTo>
                      <a:pt x="106" y="203"/>
                    </a:lnTo>
                    <a:lnTo>
                      <a:pt x="125" y="232"/>
                    </a:lnTo>
                    <a:lnTo>
                      <a:pt x="154" y="242"/>
                    </a:lnTo>
                    <a:lnTo>
                      <a:pt x="184" y="251"/>
                    </a:lnTo>
                    <a:lnTo>
                      <a:pt x="193" y="222"/>
                    </a:lnTo>
                    <a:lnTo>
                      <a:pt x="193" y="193"/>
                    </a:lnTo>
                    <a:lnTo>
                      <a:pt x="203" y="164"/>
                    </a:lnTo>
                    <a:lnTo>
                      <a:pt x="203" y="135"/>
                    </a:lnTo>
                    <a:lnTo>
                      <a:pt x="203" y="106"/>
                    </a:lnTo>
                    <a:lnTo>
                      <a:pt x="184" y="77"/>
                    </a:lnTo>
                    <a:lnTo>
                      <a:pt x="154" y="58"/>
                    </a:lnTo>
                    <a:lnTo>
                      <a:pt x="145" y="29"/>
                    </a:lnTo>
                    <a:lnTo>
                      <a:pt x="116" y="19"/>
                    </a:lnTo>
                    <a:lnTo>
                      <a:pt x="87" y="9"/>
                    </a:lnTo>
                    <a:lnTo>
                      <a:pt x="58" y="9"/>
                    </a:lnTo>
                    <a:lnTo>
                      <a:pt x="29" y="0"/>
                    </a:lnTo>
                    <a:lnTo>
                      <a:pt x="19" y="0"/>
                    </a:lnTo>
                  </a:path>
                </a:pathLst>
              </a:custGeom>
              <a:solidFill>
                <a:schemeClr val="bg2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2" name="Freeform 27"/>
              <p:cNvSpPr>
                <a:spLocks/>
              </p:cNvSpPr>
              <p:nvPr/>
            </p:nvSpPr>
            <p:spPr bwMode="auto">
              <a:xfrm>
                <a:off x="3947" y="3021"/>
                <a:ext cx="408" cy="272"/>
              </a:xfrm>
              <a:custGeom>
                <a:avLst/>
                <a:gdLst>
                  <a:gd name="T0" fmla="*/ 181 w 408"/>
                  <a:gd name="T1" fmla="*/ 3 h 272"/>
                  <a:gd name="T2" fmla="*/ 145 w 408"/>
                  <a:gd name="T3" fmla="*/ 20 h 272"/>
                  <a:gd name="T4" fmla="*/ 116 w 408"/>
                  <a:gd name="T5" fmla="*/ 20 h 272"/>
                  <a:gd name="T6" fmla="*/ 87 w 408"/>
                  <a:gd name="T7" fmla="*/ 29 h 272"/>
                  <a:gd name="T8" fmla="*/ 58 w 408"/>
                  <a:gd name="T9" fmla="*/ 49 h 272"/>
                  <a:gd name="T10" fmla="*/ 39 w 408"/>
                  <a:gd name="T11" fmla="*/ 78 h 272"/>
                  <a:gd name="T12" fmla="*/ 29 w 408"/>
                  <a:gd name="T13" fmla="*/ 107 h 272"/>
                  <a:gd name="T14" fmla="*/ 20 w 408"/>
                  <a:gd name="T15" fmla="*/ 136 h 272"/>
                  <a:gd name="T16" fmla="*/ 10 w 408"/>
                  <a:gd name="T17" fmla="*/ 165 h 272"/>
                  <a:gd name="T18" fmla="*/ 10 w 408"/>
                  <a:gd name="T19" fmla="*/ 194 h 272"/>
                  <a:gd name="T20" fmla="*/ 0 w 408"/>
                  <a:gd name="T21" fmla="*/ 223 h 272"/>
                  <a:gd name="T22" fmla="*/ 0 w 408"/>
                  <a:gd name="T23" fmla="*/ 252 h 272"/>
                  <a:gd name="T24" fmla="*/ 29 w 408"/>
                  <a:gd name="T25" fmla="*/ 262 h 272"/>
                  <a:gd name="T26" fmla="*/ 58 w 408"/>
                  <a:gd name="T27" fmla="*/ 262 h 272"/>
                  <a:gd name="T28" fmla="*/ 87 w 408"/>
                  <a:gd name="T29" fmla="*/ 271 h 272"/>
                  <a:gd name="T30" fmla="*/ 116 w 408"/>
                  <a:gd name="T31" fmla="*/ 271 h 272"/>
                  <a:gd name="T32" fmla="*/ 155 w 408"/>
                  <a:gd name="T33" fmla="*/ 271 h 272"/>
                  <a:gd name="T34" fmla="*/ 184 w 408"/>
                  <a:gd name="T35" fmla="*/ 271 h 272"/>
                  <a:gd name="T36" fmla="*/ 213 w 408"/>
                  <a:gd name="T37" fmla="*/ 271 h 272"/>
                  <a:gd name="T38" fmla="*/ 242 w 408"/>
                  <a:gd name="T39" fmla="*/ 271 h 272"/>
                  <a:gd name="T40" fmla="*/ 271 w 408"/>
                  <a:gd name="T41" fmla="*/ 271 h 272"/>
                  <a:gd name="T42" fmla="*/ 300 w 408"/>
                  <a:gd name="T43" fmla="*/ 271 h 272"/>
                  <a:gd name="T44" fmla="*/ 329 w 408"/>
                  <a:gd name="T45" fmla="*/ 271 h 272"/>
                  <a:gd name="T46" fmla="*/ 358 w 408"/>
                  <a:gd name="T47" fmla="*/ 271 h 272"/>
                  <a:gd name="T48" fmla="*/ 387 w 408"/>
                  <a:gd name="T49" fmla="*/ 252 h 272"/>
                  <a:gd name="T50" fmla="*/ 397 w 408"/>
                  <a:gd name="T51" fmla="*/ 223 h 272"/>
                  <a:gd name="T52" fmla="*/ 407 w 408"/>
                  <a:gd name="T53" fmla="*/ 194 h 272"/>
                  <a:gd name="T54" fmla="*/ 407 w 408"/>
                  <a:gd name="T55" fmla="*/ 165 h 272"/>
                  <a:gd name="T56" fmla="*/ 407 w 408"/>
                  <a:gd name="T57" fmla="*/ 136 h 272"/>
                  <a:gd name="T58" fmla="*/ 407 w 408"/>
                  <a:gd name="T59" fmla="*/ 107 h 272"/>
                  <a:gd name="T60" fmla="*/ 387 w 408"/>
                  <a:gd name="T61" fmla="*/ 78 h 272"/>
                  <a:gd name="T62" fmla="*/ 358 w 408"/>
                  <a:gd name="T63" fmla="*/ 49 h 272"/>
                  <a:gd name="T64" fmla="*/ 329 w 408"/>
                  <a:gd name="T65" fmla="*/ 39 h 272"/>
                  <a:gd name="T66" fmla="*/ 300 w 408"/>
                  <a:gd name="T67" fmla="*/ 29 h 272"/>
                  <a:gd name="T68" fmla="*/ 271 w 408"/>
                  <a:gd name="T69" fmla="*/ 29 h 272"/>
                  <a:gd name="T70" fmla="*/ 242 w 408"/>
                  <a:gd name="T71" fmla="*/ 20 h 272"/>
                  <a:gd name="T72" fmla="*/ 213 w 408"/>
                  <a:gd name="T73" fmla="*/ 10 h 272"/>
                  <a:gd name="T74" fmla="*/ 184 w 408"/>
                  <a:gd name="T75" fmla="*/ 0 h 272"/>
                  <a:gd name="T76" fmla="*/ 181 w 408"/>
                  <a:gd name="T77" fmla="*/ 3 h 2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08"/>
                  <a:gd name="T118" fmla="*/ 0 h 272"/>
                  <a:gd name="T119" fmla="*/ 408 w 408"/>
                  <a:gd name="T120" fmla="*/ 272 h 2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08" h="272">
                    <a:moveTo>
                      <a:pt x="181" y="3"/>
                    </a:moveTo>
                    <a:lnTo>
                      <a:pt x="145" y="20"/>
                    </a:lnTo>
                    <a:lnTo>
                      <a:pt x="116" y="20"/>
                    </a:lnTo>
                    <a:lnTo>
                      <a:pt x="87" y="29"/>
                    </a:lnTo>
                    <a:lnTo>
                      <a:pt x="58" y="49"/>
                    </a:lnTo>
                    <a:lnTo>
                      <a:pt x="39" y="78"/>
                    </a:lnTo>
                    <a:lnTo>
                      <a:pt x="29" y="107"/>
                    </a:lnTo>
                    <a:lnTo>
                      <a:pt x="20" y="136"/>
                    </a:lnTo>
                    <a:lnTo>
                      <a:pt x="10" y="165"/>
                    </a:lnTo>
                    <a:lnTo>
                      <a:pt x="10" y="194"/>
                    </a:lnTo>
                    <a:lnTo>
                      <a:pt x="0" y="223"/>
                    </a:lnTo>
                    <a:lnTo>
                      <a:pt x="0" y="252"/>
                    </a:lnTo>
                    <a:lnTo>
                      <a:pt x="29" y="262"/>
                    </a:lnTo>
                    <a:lnTo>
                      <a:pt x="58" y="262"/>
                    </a:lnTo>
                    <a:lnTo>
                      <a:pt x="87" y="271"/>
                    </a:lnTo>
                    <a:lnTo>
                      <a:pt x="116" y="271"/>
                    </a:lnTo>
                    <a:lnTo>
                      <a:pt x="155" y="271"/>
                    </a:lnTo>
                    <a:lnTo>
                      <a:pt x="184" y="271"/>
                    </a:lnTo>
                    <a:lnTo>
                      <a:pt x="213" y="271"/>
                    </a:lnTo>
                    <a:lnTo>
                      <a:pt x="242" y="271"/>
                    </a:lnTo>
                    <a:lnTo>
                      <a:pt x="271" y="271"/>
                    </a:lnTo>
                    <a:lnTo>
                      <a:pt x="300" y="271"/>
                    </a:lnTo>
                    <a:lnTo>
                      <a:pt x="329" y="271"/>
                    </a:lnTo>
                    <a:lnTo>
                      <a:pt x="358" y="271"/>
                    </a:lnTo>
                    <a:lnTo>
                      <a:pt x="387" y="252"/>
                    </a:lnTo>
                    <a:lnTo>
                      <a:pt x="397" y="223"/>
                    </a:lnTo>
                    <a:lnTo>
                      <a:pt x="407" y="194"/>
                    </a:lnTo>
                    <a:lnTo>
                      <a:pt x="407" y="165"/>
                    </a:lnTo>
                    <a:lnTo>
                      <a:pt x="407" y="136"/>
                    </a:lnTo>
                    <a:lnTo>
                      <a:pt x="407" y="107"/>
                    </a:lnTo>
                    <a:lnTo>
                      <a:pt x="387" y="78"/>
                    </a:lnTo>
                    <a:lnTo>
                      <a:pt x="358" y="49"/>
                    </a:lnTo>
                    <a:lnTo>
                      <a:pt x="329" y="39"/>
                    </a:lnTo>
                    <a:lnTo>
                      <a:pt x="300" y="29"/>
                    </a:lnTo>
                    <a:lnTo>
                      <a:pt x="271" y="29"/>
                    </a:lnTo>
                    <a:lnTo>
                      <a:pt x="242" y="20"/>
                    </a:lnTo>
                    <a:lnTo>
                      <a:pt x="213" y="10"/>
                    </a:lnTo>
                    <a:lnTo>
                      <a:pt x="184" y="0"/>
                    </a:lnTo>
                    <a:lnTo>
                      <a:pt x="181" y="3"/>
                    </a:lnTo>
                  </a:path>
                </a:pathLst>
              </a:custGeom>
              <a:solidFill>
                <a:schemeClr val="bg2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667644" y="3071810"/>
              <a:ext cx="1428760" cy="462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2064" tIns="46033" rIns="92064" bIns="46033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r>
                <a:rPr lang="en-US" b="1" i="1" dirty="0" smtClean="0">
                  <a:solidFill>
                    <a:srgbClr val="009900"/>
                  </a:solidFill>
                </a:rPr>
                <a:t>Line</a:t>
              </a:r>
              <a:r>
                <a:rPr lang="ar-SA" b="1" i="1" dirty="0" smtClean="0">
                  <a:solidFill>
                    <a:srgbClr val="009900"/>
                  </a:solidFill>
                </a:rPr>
                <a:t>خط</a:t>
              </a:r>
              <a:r>
                <a:rPr lang="ar-SA" i="1" dirty="0" smtClean="0">
                  <a:solidFill>
                    <a:srgbClr val="009900"/>
                  </a:solidFill>
                </a:rPr>
                <a:t> </a:t>
              </a:r>
              <a:endParaRPr lang="en-US" i="1" dirty="0">
                <a:solidFill>
                  <a:srgbClr val="009900"/>
                </a:solidFill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6453198" y="4357694"/>
              <a:ext cx="1642287" cy="462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2064" tIns="46033" rIns="92064" bIns="46033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r>
                <a:rPr lang="en-US" b="1" dirty="0" smtClean="0">
                  <a:solidFill>
                    <a:srgbClr val="009900"/>
                  </a:solidFill>
                </a:rPr>
                <a:t>area </a:t>
              </a:r>
              <a:r>
                <a:rPr lang="ar-SA" i="1" dirty="0" smtClean="0">
                  <a:solidFill>
                    <a:srgbClr val="009900"/>
                  </a:solidFill>
                </a:rPr>
                <a:t>مساحة</a:t>
              </a:r>
              <a:r>
                <a:rPr lang="ar-SA" i="1" dirty="0" smtClean="0"/>
                <a:t>  </a:t>
              </a:r>
              <a:endParaRPr lang="en-US" i="1" dirty="0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5810256" y="2714621"/>
              <a:ext cx="1643075" cy="896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2064" tIns="46033" rIns="92064" bIns="46033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r>
                <a:rPr lang="en-US" b="1" i="1" dirty="0" smtClean="0">
                  <a:solidFill>
                    <a:srgbClr val="009900"/>
                  </a:solidFill>
                </a:rPr>
                <a:t>Point </a:t>
              </a:r>
              <a:r>
                <a:rPr lang="en-US" i="1" dirty="0" smtClean="0">
                  <a:solidFill>
                    <a:srgbClr val="009900"/>
                  </a:solidFill>
                </a:rPr>
                <a:t>    </a:t>
              </a:r>
              <a:r>
                <a:rPr lang="ar-SA" i="1" dirty="0" smtClean="0">
                  <a:solidFill>
                    <a:srgbClr val="009900"/>
                  </a:solidFill>
                </a:rPr>
                <a:t>نقطة</a:t>
              </a:r>
              <a:endParaRPr lang="en-US" i="1" dirty="0">
                <a:solidFill>
                  <a:srgbClr val="0099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61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798190"/>
              </p:ext>
            </p:extLst>
          </p:nvPr>
        </p:nvGraphicFramePr>
        <p:xfrm>
          <a:off x="704528" y="1196752"/>
          <a:ext cx="8555360" cy="45321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Aerial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Photography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التصوير</a:t>
                      </a:r>
                      <a:r>
                        <a:rPr lang="ar-TN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الجوي </a:t>
                      </a:r>
                      <a:endParaRPr lang="ar-TN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Image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صورة</a:t>
                      </a:r>
                      <a:endParaRPr lang="ar-SA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Orthophoto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صور متعامدة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Waves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أمواج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Enhancement</a:t>
                      </a:r>
                      <a:r>
                        <a:rPr lang="fr-FR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تحسين 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Classification</a:t>
                      </a:r>
                      <a:r>
                        <a:rPr lang="fr-FR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تصنيف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Visual interpretation 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التصنيف البصري 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13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160548"/>
              </p:ext>
            </p:extLst>
          </p:nvPr>
        </p:nvGraphicFramePr>
        <p:xfrm>
          <a:off x="344488" y="1340768"/>
          <a:ext cx="8915400" cy="37346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12368"/>
                <a:gridCol w="2448271"/>
                <a:gridCol w="3154761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Word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dirty="0" smtClean="0">
                          <a:latin typeface="Arial" pitchFamily="34" charset="0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800" dirty="0" smtClean="0">
                          <a:latin typeface="Arial" pitchFamily="34" charset="0"/>
                          <a:cs typeface="Arial" pitchFamily="34" charset="0"/>
                        </a:rPr>
                        <a:t>ة</a:t>
                      </a:r>
                      <a:endParaRPr lang="en-US" sz="2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latin typeface="Arial" pitchFamily="34" charset="0"/>
                          <a:cs typeface="Arial" pitchFamily="34" charset="0"/>
                        </a:rPr>
                        <a:t>معنى المصطلح بالعربية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Orthorectification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التصحيح المتعامد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معالجة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الصورة بحيث يكون مقياسها موحدا ويسمح بقياس المسافات الحقيقية وكأنها خريطة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Satellite Image 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صورة قمر صناعي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صورة للأرض مأخوذة من قمر صناعي في مدار حول الأرض.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60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150605"/>
              </p:ext>
            </p:extLst>
          </p:nvPr>
        </p:nvGraphicFramePr>
        <p:xfrm>
          <a:off x="344488" y="1081890"/>
          <a:ext cx="8915400" cy="41613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12368"/>
                <a:gridCol w="2448271"/>
                <a:gridCol w="3154761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Word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dirty="0" smtClean="0">
                          <a:latin typeface="Arial" pitchFamily="34" charset="0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800" dirty="0" smtClean="0">
                          <a:latin typeface="Arial" pitchFamily="34" charset="0"/>
                          <a:cs typeface="Arial" pitchFamily="34" charset="0"/>
                        </a:rPr>
                        <a:t>ة</a:t>
                      </a:r>
                      <a:endParaRPr lang="en-US" sz="2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latin typeface="Arial" pitchFamily="34" charset="0"/>
                          <a:cs typeface="Arial" pitchFamily="34" charset="0"/>
                        </a:rPr>
                        <a:t>معنى المصطلح بالعربية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Remote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ensing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استشعار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عن بعد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جمع معلومات عن ظاهرة أو جسم بواسطة أجهزة تصوير عن بعد باعتماد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الأشعة الكاشفة أو السبر بالصدى ومختلف أنظمة الالتقاء كالرادار وغيره.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Radargrametry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تصوير راداري مساحي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تقنية تصوير للمساحة باعتماد جهاز الرادار.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0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872852"/>
              </p:ext>
            </p:extLst>
          </p:nvPr>
        </p:nvGraphicFramePr>
        <p:xfrm>
          <a:off x="679437" y="1700808"/>
          <a:ext cx="8555360" cy="28379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12568"/>
                <a:gridCol w="3442792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Vegetation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Index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مؤشر</a:t>
                      </a:r>
                      <a:r>
                        <a:rPr lang="ar-SA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الغطاء 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النباتي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Color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Composites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الصور</a:t>
                      </a:r>
                      <a:r>
                        <a:rPr lang="ar-TN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مجمعة الألوان </a:t>
                      </a:r>
                      <a:endParaRPr lang="ar-SA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Supervised Classification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التصنيف المراقب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Unsupervised Classification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التصنيف غير المراقب </a:t>
                      </a:r>
                    </a:p>
                  </a:txBody>
                  <a:tcPr marL="99060" marR="990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2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102735"/>
              </p:ext>
            </p:extLst>
          </p:nvPr>
        </p:nvGraphicFramePr>
        <p:xfrm>
          <a:off x="704528" y="1196752"/>
          <a:ext cx="8555360" cy="45321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Raw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Data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البيانات الخام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Radiometric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Correction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التصحيح </a:t>
                      </a:r>
                      <a:r>
                        <a:rPr lang="ar-TN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الراديومتري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ar-SA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Geometric Correction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التصحيح الهندسي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Sensor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المحس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Interpolation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طريقة الاستكمال 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Grid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شبكة 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  <a:r>
                        <a:rPr lang="en-US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مصفوفة 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19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8167"/>
              </p:ext>
            </p:extLst>
          </p:nvPr>
        </p:nvGraphicFramePr>
        <p:xfrm>
          <a:off x="704528" y="1196752"/>
          <a:ext cx="8555360" cy="45321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Reference Image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الصورة المرجع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Linear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Contrast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Stretch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التحسين الخطي للصورة</a:t>
                      </a:r>
                      <a:endParaRPr lang="ar-SA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en-US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Colors Images 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ألوان كاذبة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Spatial </a:t>
                      </a: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التردد المكاني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Resolution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Merge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الدقة التمييزية 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Contrast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Enhancement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تحسين التباين 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Scatter 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التشتت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11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1034225"/>
              </p:ext>
            </p:extLst>
          </p:nvPr>
        </p:nvGraphicFramePr>
        <p:xfrm>
          <a:off x="704528" y="1196752"/>
          <a:ext cx="8555360" cy="45321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08512"/>
                <a:gridCol w="3946848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Passive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Remote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Sensing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الاستشعار عن بعد السلبي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Active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Remote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Sensing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الاستشعار عن بعد الايجابي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Digital Data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البيانات الرقمية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Specular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Reflectance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الانعكاس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التناظري 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Diffused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Reflectance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الانعكاس المنتشر  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Scanning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مسح إلكتروني</a:t>
                      </a:r>
                      <a:r>
                        <a:rPr lang="ar-TN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ar-TN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Spectral</a:t>
                      </a:r>
                      <a:r>
                        <a:rPr lang="fr-FR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bands </a:t>
                      </a:r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مجالات (موجات) طيفية 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5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326895"/>
              </p:ext>
            </p:extLst>
          </p:nvPr>
        </p:nvGraphicFramePr>
        <p:xfrm>
          <a:off x="716335" y="908720"/>
          <a:ext cx="8555360" cy="51640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Pixels 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خلايا</a:t>
                      </a:r>
                      <a:r>
                        <a:rPr lang="ar-TN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(عناصر)</a:t>
                      </a:r>
                      <a:endParaRPr lang="ar-TN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Multispectral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Scanner (MSS)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نظام المسح متعدد المجالات الطيفية </a:t>
                      </a:r>
                      <a:endParaRPr lang="ar-SA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Thematic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Mapper (TM)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النظام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الخرائطي الموضوعي 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Software 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(ERDAS,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ILWIS,…)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بر</a:t>
                      </a:r>
                      <a:r>
                        <a:rPr lang="ar-SA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مجية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(مثل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ارداس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، ألوز...)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Panchromatic</a:t>
                      </a:r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Image</a:t>
                      </a:r>
                      <a:r>
                        <a:rPr lang="fr-FR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صورة</a:t>
                      </a:r>
                      <a:r>
                        <a:rPr lang="ar-TN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رمادية (بين الأبيض والأسود)</a:t>
                      </a:r>
                      <a:endParaRPr lang="ar-TN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Digital Image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صورة رقمية </a:t>
                      </a:r>
                    </a:p>
                  </a:txBody>
                  <a:tcPr marL="10319" marR="10319" marT="9525" marB="0" anchor="b"/>
                </a:tc>
              </a:tr>
              <a:tr h="384812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Photogrametry</a:t>
                      </a:r>
                      <a:r>
                        <a:rPr lang="fr-FR" sz="2800" b="1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800" b="1" u="none" strike="noStrike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المساحة التصويرية 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2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048430"/>
              </p:ext>
            </p:extLst>
          </p:nvPr>
        </p:nvGraphicFramePr>
        <p:xfrm>
          <a:off x="500959" y="1484784"/>
          <a:ext cx="877138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692"/>
                <a:gridCol w="4385692"/>
              </a:tblGrid>
              <a:tr h="1296144">
                <a:tc>
                  <a:txBody>
                    <a:bodyPr/>
                    <a:lstStyle/>
                    <a:p>
                      <a:r>
                        <a:rPr lang="fr-FR" sz="28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Interpretation</a:t>
                      </a:r>
                      <a:r>
                        <a:rPr lang="fr-FR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</a:t>
                      </a:r>
                      <a:r>
                        <a:rPr lang="fr-FR" sz="28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Analysis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The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processed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image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interpreted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fr-FR" sz="28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visually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and </a:t>
                      </a:r>
                      <a:r>
                        <a:rPr lang="fr-FR" sz="28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digitally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or </a:t>
                      </a:r>
                      <a:r>
                        <a:rPr lang="fr-FR" sz="28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electronically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to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extract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information about the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target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which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illuminated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endParaRPr lang="ar-TN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ar-TN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التفسير والتحليل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تفسر</a:t>
                      </a:r>
                      <a:r>
                        <a:rPr lang="en-C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الصورة بصريا أو</a:t>
                      </a:r>
                      <a:r>
                        <a:rPr lang="en-C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r-TN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رقميا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أو</a:t>
                      </a:r>
                      <a:r>
                        <a:rPr lang="en-CA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r-TN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إلكترونيا 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لاستخراج المعلومات حسب الهدف المحدد.</a:t>
                      </a:r>
                      <a:endParaRPr lang="fr-FR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 rtl="1"/>
                      <a:endParaRPr lang="fr-FR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34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923270"/>
              </p:ext>
            </p:extLst>
          </p:nvPr>
        </p:nvGraphicFramePr>
        <p:xfrm>
          <a:off x="488504" y="980728"/>
          <a:ext cx="8771384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802832"/>
              </a:tblGrid>
              <a:tr h="1296144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Application: 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final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element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the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remote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sensing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process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achieved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when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apply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information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have been able to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extract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from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imagery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about the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target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order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to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better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understand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reveal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some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new information, or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assist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solving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particular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problem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 </a:t>
                      </a:r>
                      <a:endParaRPr lang="fr-FR" sz="28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TN" sz="28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التطبيق: 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يتم تحقيق العنصر الأخير من عملية الاستشعار عن  بعد عندما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نطبق المعلومة التي تمكنا من الحصول عليها من المرئية على الهدف المدروس من أجل فهمه بصفة أفضل، وكشف بعض المعلومات الجديدة، أو المساعدة في حل مشكلة معينة.</a:t>
                      </a:r>
                      <a:endParaRPr lang="fr-FR" sz="28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434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1059</TotalTime>
  <Words>1177</Words>
  <Application>Microsoft Office PowerPoint</Application>
  <PresentationFormat>A4 Paper (210x297 mm)</PresentationFormat>
  <Paragraphs>239</Paragraphs>
  <Slides>22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Majalla UI</vt:lpstr>
      <vt:lpstr>Times New Roman</vt:lpstr>
      <vt:lpstr>Office Theme</vt:lpstr>
      <vt:lpstr>عرض تقديمي في PowerPoint</vt:lpstr>
      <vt:lpstr> المحاضرة  10 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Walid Alhadi Chouari</cp:lastModifiedBy>
  <cp:revision>104</cp:revision>
  <dcterms:created xsi:type="dcterms:W3CDTF">2014-09-11T06:30:06Z</dcterms:created>
  <dcterms:modified xsi:type="dcterms:W3CDTF">2015-03-15T12:05:54Z</dcterms:modified>
</cp:coreProperties>
</file>