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92" r:id="rId3"/>
    <p:sldId id="320" r:id="rId4"/>
    <p:sldId id="308" r:id="rId5"/>
    <p:sldId id="321" r:id="rId6"/>
    <p:sldId id="323" r:id="rId7"/>
    <p:sldId id="324" r:id="rId8"/>
    <p:sldId id="341" r:id="rId9"/>
    <p:sldId id="342" r:id="rId10"/>
    <p:sldId id="336" r:id="rId11"/>
    <p:sldId id="325" r:id="rId12"/>
    <p:sldId id="326" r:id="rId13"/>
    <p:sldId id="327" r:id="rId14"/>
    <p:sldId id="339" r:id="rId15"/>
    <p:sldId id="340" r:id="rId16"/>
    <p:sldId id="328" r:id="rId17"/>
    <p:sldId id="331" r:id="rId18"/>
    <p:sldId id="333" r:id="rId19"/>
    <p:sldId id="334" r:id="rId20"/>
    <p:sldId id="335" r:id="rId21"/>
    <p:sldId id="338" r:id="rId22"/>
    <p:sldId id="329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8080"/>
    <a:srgbClr val="43A79C"/>
    <a:srgbClr val="D98061"/>
    <a:srgbClr val="8E6334"/>
    <a:srgbClr val="ECA02F"/>
    <a:srgbClr val="313B4A"/>
    <a:srgbClr val="EDBD1F"/>
    <a:srgbClr val="F04316"/>
    <a:srgbClr val="81AA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110" y="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نصوص جغرافية باللغة 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الانجليزية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(2)</a:t>
            </a:r>
            <a:endParaRPr lang="ar-SA" sz="28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Geographic Texts- in English (2)</a:t>
            </a:r>
          </a:p>
          <a:p>
            <a:pPr algn="ctr"/>
            <a:r>
              <a:rPr lang="ar-TN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</a:t>
            </a:r>
            <a:r>
              <a:rPr lang="ar-SA" sz="3700" b="1" dirty="0" err="1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ستاذ</a:t>
            </a:r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</a:t>
            </a:r>
            <a:r>
              <a:rPr lang="ar-TN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وليد الهادي محمد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شواري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23900" y="2132856"/>
            <a:ext cx="8420100" cy="1470025"/>
          </a:xfrm>
        </p:spPr>
        <p:txBody>
          <a:bodyPr/>
          <a:lstStyle/>
          <a:p>
            <a:pPr rtl="1" eaLnBrk="1" hangingPunct="1"/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11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TN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نظم </a:t>
            </a:r>
            <a:r>
              <a:rPr lang="ar-TN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المعلومات </a:t>
            </a:r>
            <a:r>
              <a:rPr lang="ar-TN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الجغرافية</a:t>
            </a:r>
            <a:r>
              <a:rPr lang="fr-FR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TN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TN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وتطبيقاتها </a:t>
            </a:r>
            <a:endParaRPr lang="ar-TN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fr-FR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Geographic information system and </a:t>
            </a:r>
            <a:r>
              <a:rPr lang="fr-FR" sz="4000" b="1" spc="50" dirty="0" err="1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its</a:t>
            </a:r>
            <a:r>
              <a:rPr lang="fr-FR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applications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76536" y="980728"/>
            <a:ext cx="82296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What </a:t>
            </a:r>
            <a:r>
              <a:rPr lang="fr-FR" altLang="ar-SA" sz="28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does</a:t>
            </a:r>
            <a:r>
              <a:rPr lang="fr-FR" alt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en-US" alt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this lesson cover?</a:t>
            </a:r>
            <a:endParaRPr kumimoji="0" lang="ar-TN" altLang="ar-S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eaLnBrk="1" hangingPunct="1"/>
            <a:r>
              <a:rPr lang="ar-TN" alt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ماذا </a:t>
            </a:r>
            <a:r>
              <a:rPr lang="ar-TN" altLang="ar-SA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يغطي هذا الدرس؟</a:t>
            </a:r>
            <a:endParaRPr kumimoji="0" lang="en-US" altLang="ar-S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11250" y="4437112"/>
            <a:ext cx="8888288" cy="2841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altLang="ar-S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157282"/>
              </p:ext>
            </p:extLst>
          </p:nvPr>
        </p:nvGraphicFramePr>
        <p:xfrm>
          <a:off x="488504" y="1844824"/>
          <a:ext cx="9176322" cy="3789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8161"/>
                <a:gridCol w="4588161"/>
              </a:tblGrid>
              <a:tr h="378992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0" lang="en-US" alt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Importance of GIS </a:t>
                      </a:r>
                      <a:r>
                        <a:rPr kumimoji="0" lang="en-US" altLang="ar-SA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(Geographic Information Systems) </a:t>
                      </a:r>
                      <a:endParaRPr kumimoji="0" lang="ar-TN" altLang="ar-S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339966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endParaRPr kumimoji="0" lang="ar-TN" altLang="ar-S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endParaRPr kumimoji="0" lang="ar-TN" altLang="ar-SA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0" lang="en-US" alt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What is geographic information?</a:t>
                      </a:r>
                      <a:endParaRPr kumimoji="0" lang="ar-TN" altLang="ar-S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endParaRPr kumimoji="0" lang="en-US" altLang="ar-SA" sz="3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0" lang="fr-FR" alt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r>
                        <a:rPr kumimoji="0" lang="en-US" altLang="ar-SA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oncepts</a:t>
                      </a:r>
                      <a:endParaRPr kumimoji="0" lang="en-US" altLang="ar-S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-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أهمية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نظم المعلومات الجغرافية</a:t>
                      </a: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 rtl="1"/>
                      <a:endParaRPr lang="en-CA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 rtl="1"/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-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ما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هي المعلومات الجغرافية؟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 rtl="1"/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-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المفاهيم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9474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95300" y="836712"/>
            <a:ext cx="8915400" cy="133761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lvl="0" algn="ctr">
              <a:spcBef>
                <a:spcPts val="0"/>
              </a:spcBef>
            </a:pPr>
            <a:r>
              <a:rPr lang="en-GB" sz="3200" dirty="0">
                <a:solidFill>
                  <a:schemeClr val="accent6">
                    <a:lumMod val="50000"/>
                  </a:schemeClr>
                </a:solidFill>
                <a:latin typeface="Arial" charset="0"/>
                <a:ea typeface="+mn-ea"/>
                <a:cs typeface="+mn-cs"/>
              </a:rPr>
              <a:t>Fundamentals of </a:t>
            </a:r>
            <a:r>
              <a:rPr lang="en-GB" sz="32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  <a:ea typeface="+mn-ea"/>
                <a:cs typeface="+mn-cs"/>
              </a:rPr>
              <a:t>GIS</a:t>
            </a:r>
            <a:endParaRPr lang="ar-TN" sz="3200" dirty="0" smtClean="0">
              <a:solidFill>
                <a:schemeClr val="accent6">
                  <a:lumMod val="50000"/>
                </a:schemeClr>
              </a:solidFill>
              <a:latin typeface="Arial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</a:pPr>
            <a:r>
              <a:rPr lang="ar-TN" sz="3200" dirty="0">
                <a:solidFill>
                  <a:schemeClr val="accent6">
                    <a:lumMod val="50000"/>
                  </a:schemeClr>
                </a:solidFill>
                <a:latin typeface="Arial" charset="0"/>
                <a:ea typeface="+mn-ea"/>
                <a:cs typeface="+mn-cs"/>
              </a:rPr>
              <a:t>أساسيات نظم المعلومات </a:t>
            </a:r>
            <a:r>
              <a:rPr lang="ar-TN" sz="32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  <a:ea typeface="+mn-ea"/>
                <a:cs typeface="+mn-cs"/>
              </a:rPr>
              <a:t>الجغرافية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141137"/>
              </p:ext>
            </p:extLst>
          </p:nvPr>
        </p:nvGraphicFramePr>
        <p:xfrm>
          <a:off x="733736" y="2164086"/>
          <a:ext cx="8526152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6555"/>
                <a:gridCol w="4029597"/>
              </a:tblGrid>
              <a:tr h="14321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dirty="0" smtClean="0">
                          <a:solidFill>
                            <a:srgbClr val="339966"/>
                          </a:solidFill>
                          <a:latin typeface="Arial" charset="0"/>
                          <a:ea typeface="+mn-ea"/>
                          <a:cs typeface="+mn-cs"/>
                        </a:rPr>
                        <a:t>What is GIS?</a:t>
                      </a:r>
                    </a:p>
                    <a:p>
                      <a:r>
                        <a:rPr kumimoji="0" lang="en-GB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Geographic Information Systems (GIS) are fundamental tools for learning geography. They provide a means of enquiring into geography through mapping.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ما هي نظم المعلومات الجغرافية؟</a:t>
                      </a: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نظم المعلومات الجغرافية هي أدوات أساسية لدراسة الجغرافيا. فهي توفر وسيلة بحث في الجغرافيا من خلال رسم الخرائط.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886800"/>
              </p:ext>
            </p:extLst>
          </p:nvPr>
        </p:nvGraphicFramePr>
        <p:xfrm>
          <a:off x="481708" y="1040947"/>
          <a:ext cx="8640960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536"/>
                <a:gridCol w="3816424"/>
              </a:tblGrid>
              <a:tr h="1432124">
                <a:tc>
                  <a:txBody>
                    <a:bodyPr/>
                    <a:lstStyle/>
                    <a:p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By extending and deepening the way that maps are used to explore geographical issues, GIS can emphasize the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spatial dimension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of geography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  <a:p>
                      <a:endParaRPr kumimoji="0" lang="ar-TN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Therefore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GB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using GIS encourages students to </a:t>
                      </a:r>
                      <a:r>
                        <a:rPr kumimoji="0" lang="en-GB" sz="2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think </a:t>
                      </a:r>
                      <a:r>
                        <a:rPr kumimoji="0" lang="en-GB" sz="2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spatially</a:t>
                      </a:r>
                      <a:r>
                        <a:rPr kumimoji="0" lang="en-GB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or “</a:t>
                      </a:r>
                      <a:r>
                        <a:rPr kumimoji="0" lang="en-GB" sz="2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geographically</a:t>
                      </a:r>
                      <a:r>
                        <a:rPr kumimoji="0" lang="en-GB" sz="2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”</a:t>
                      </a:r>
                      <a:r>
                        <a:rPr kumimoji="0" lang="en-GB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من خلال توسيع وتعميق الطريقة التي تستخدمها الخرائط لاستكشاف القضايا الجغرافية، تركز نظم المعلومات الجغرافية على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البعد المكاني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في الجغرافيا.</a:t>
                      </a: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وبالتالي يشجع استخدام نظم المعلومات الجغرافية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الطلبة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على التفكير </a:t>
                      </a:r>
                      <a:r>
                        <a:rPr lang="ar-TN" sz="2800" i="1" dirty="0" err="1" smtClean="0">
                          <a:solidFill>
                            <a:srgbClr val="339966"/>
                          </a:solidFill>
                        </a:rPr>
                        <a:t>مجاليا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، أو «</a:t>
                      </a:r>
                      <a:r>
                        <a:rPr lang="ar-TN" sz="2800" i="1" dirty="0" smtClean="0">
                          <a:solidFill>
                            <a:srgbClr val="339966"/>
                          </a:solidFill>
                        </a:rPr>
                        <a:t>جغرافيا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».</a:t>
                      </a:r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6908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7388" y="980728"/>
            <a:ext cx="82296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en-GB" alt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What is GIS and why </a:t>
            </a:r>
            <a:r>
              <a:rPr lang="en-US" alt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is </a:t>
            </a:r>
            <a:r>
              <a:rPr lang="en-GB" alt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it </a:t>
            </a:r>
            <a:r>
              <a:rPr lang="fr-FR" alt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important</a:t>
            </a:r>
            <a:r>
              <a:rPr lang="en-GB" alt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algn="ctr"/>
            <a:r>
              <a:rPr lang="ar-TN" alt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ما هي </a:t>
            </a: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نظم المعلومات </a:t>
            </a:r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الجغرافية وما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أ</a:t>
            </a:r>
            <a:r>
              <a:rPr lang="ar-TN" sz="2800" b="1" dirty="0" err="1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هميتها</a:t>
            </a:r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؟</a:t>
            </a:r>
            <a:endParaRPr lang="en-GB" altLang="ar-SA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GB" altLang="ar-SA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97313"/>
              </p:ext>
            </p:extLst>
          </p:nvPr>
        </p:nvGraphicFramePr>
        <p:xfrm>
          <a:off x="457200" y="2219772"/>
          <a:ext cx="9032304" cy="3600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9936"/>
                <a:gridCol w="3312368"/>
              </a:tblGrid>
              <a:tr h="36004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Geographical Information Systems are a special class of information systems that keep track not only of events, activities, and things, but also</a:t>
                      </a:r>
                      <a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GB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of </a:t>
                      </a:r>
                      <a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where</a:t>
                      </a:r>
                      <a:r>
                        <a:rPr kumimoji="0" lang="en-GB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GB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these events, activities, and things happen or exist.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Geographic location 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 an important attribute of activities, policies, strategies, and plans.</a:t>
                      </a:r>
                      <a:endParaRPr kumimoji="0" lang="en-GB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نظم المعلومات الجغرافية هي فئة خاصة من نظم المعلومات التي لا تتبع فقط الأحداث والأنشطة، والأشياء، ولكن أيضا </a:t>
                      </a:r>
                      <a:r>
                        <a:rPr lang="ar-TN" sz="2400" dirty="0" smtClean="0">
                          <a:solidFill>
                            <a:srgbClr val="339966"/>
                          </a:solidFill>
                        </a:rPr>
                        <a:t>مكان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وقوع تلك الأحداث والأنشطة والأمور. </a:t>
                      </a:r>
                    </a:p>
                    <a:p>
                      <a:pPr algn="r" rtl="1"/>
                      <a:r>
                        <a:rPr lang="ar-SA" sz="2400" dirty="0" smtClean="0">
                          <a:solidFill>
                            <a:srgbClr val="339966"/>
                          </a:solidFill>
                        </a:rPr>
                        <a:t>ف</a:t>
                      </a:r>
                      <a:r>
                        <a:rPr lang="ar-TN" sz="2400" dirty="0" smtClean="0">
                          <a:solidFill>
                            <a:srgbClr val="339966"/>
                          </a:solidFill>
                        </a:rPr>
                        <a:t>الموقع الجغرافي 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هو 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معطى هام 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للأنشطة والسياسات والاستراتيجيات والخطط.</a:t>
                      </a:r>
                      <a:endParaRPr lang="fr-FR" sz="24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413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91013" y="893038"/>
            <a:ext cx="7132081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</a:rPr>
              <a:t>There are a number of definitions of GIS.</a:t>
            </a:r>
            <a:endParaRPr kumimoji="0" lang="ar-TN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TN" sz="2800" b="1" kern="0" dirty="0">
                <a:solidFill>
                  <a:schemeClr val="accent6">
                    <a:lumMod val="50000"/>
                  </a:schemeClr>
                </a:solidFill>
              </a:rPr>
              <a:t>وهناك عدد من التعريفات </a:t>
            </a:r>
            <a:r>
              <a:rPr lang="ar-TN" sz="2800" b="1" kern="0" dirty="0" smtClean="0">
                <a:solidFill>
                  <a:schemeClr val="accent6">
                    <a:lumMod val="50000"/>
                  </a:schemeClr>
                </a:solidFill>
              </a:rPr>
              <a:t>لنظم المعلومات الجغرافية</a:t>
            </a:r>
            <a:endParaRPr kumimoji="0" lang="en-GB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TN" sz="2800" b="1" kern="0" dirty="0" smtClean="0">
                <a:solidFill>
                  <a:schemeClr val="accent6">
                    <a:lumMod val="50000"/>
                  </a:schemeClr>
                </a:solidFill>
              </a:rPr>
              <a:t>في ما يلي بعضها </a:t>
            </a:r>
            <a:r>
              <a:rPr lang="en-US" sz="2800" b="1" kern="0" dirty="0" smtClean="0">
                <a:solidFill>
                  <a:schemeClr val="accent6">
                    <a:lumMod val="50000"/>
                  </a:schemeClr>
                </a:solidFill>
              </a:rPr>
              <a:t>Here </a:t>
            </a:r>
            <a:r>
              <a:rPr lang="en-US" sz="2800" b="1" kern="0" dirty="0">
                <a:solidFill>
                  <a:schemeClr val="accent6">
                    <a:lumMod val="50000"/>
                  </a:schemeClr>
                </a:solidFill>
              </a:rPr>
              <a:t>are some of them: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309092"/>
              </p:ext>
            </p:extLst>
          </p:nvPr>
        </p:nvGraphicFramePr>
        <p:xfrm>
          <a:off x="488504" y="2484088"/>
          <a:ext cx="9162312" cy="3321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576"/>
                <a:gridCol w="3977736"/>
              </a:tblGrid>
              <a:tr h="3321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"</a:t>
                      </a:r>
                      <a:r>
                        <a:rPr lang="en-US" sz="2800" b="1" kern="0" noProof="0" dirty="0" smtClean="0">
                          <a:solidFill>
                            <a:srgbClr val="339966"/>
                          </a:solidFill>
                          <a:latin typeface="+mn-lt"/>
                          <a:ea typeface="+mn-ea"/>
                          <a:cs typeface="+mn-cs"/>
                        </a:rPr>
                        <a:t>GIS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is much more than a container of maps in </a:t>
                      </a:r>
                      <a:r>
                        <a:rPr lang="en-US" sz="2800" b="1" kern="0" noProof="0" dirty="0" smtClean="0">
                          <a:solidFill>
                            <a:srgbClr val="339966"/>
                          </a:solidFill>
                          <a:latin typeface="+mn-lt"/>
                          <a:ea typeface="+mn-ea"/>
                          <a:cs typeface="+mn-cs"/>
                        </a:rPr>
                        <a:t>digital form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"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"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 GIS is a computerized tool for solving geographic problems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"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"</a:t>
                      </a:r>
                      <a:r>
                        <a:rPr lang="ar-TN" sz="2800" b="1" kern="0" dirty="0" smtClean="0">
                          <a:solidFill>
                            <a:srgbClr val="339966"/>
                          </a:solidFill>
                        </a:rPr>
                        <a:t>نظام المعلومات الجغرافية 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هو أكثر بكثير من وعاء يحتوي على خرائط في شكل رقمي".</a:t>
                      </a:r>
                      <a:endParaRPr lang="fr-FR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endParaRPr lang="fr-FR" sz="36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"</a:t>
                      </a:r>
                      <a:r>
                        <a:rPr lang="ar-TN" sz="2800" b="1" kern="0" dirty="0" smtClean="0">
                          <a:solidFill>
                            <a:srgbClr val="339966"/>
                          </a:solidFill>
                        </a:rPr>
                        <a:t>نظام المعلومات الجغرافية</a:t>
                      </a:r>
                      <a:r>
                        <a:rPr lang="fr-FR" sz="2800" b="1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هو أداة حاسوبية من أجل حل المشاكل الجغرافية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"</a:t>
                      </a:r>
                      <a:r>
                        <a:rPr lang="ar-SA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fr-FR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1531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29056"/>
              </p:ext>
            </p:extLst>
          </p:nvPr>
        </p:nvGraphicFramePr>
        <p:xfrm>
          <a:off x="560512" y="1556792"/>
          <a:ext cx="9032304" cy="3240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6584"/>
                <a:gridCol w="3775720"/>
              </a:tblGrid>
              <a:tr h="32403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“GIS is a collection of computer hardware,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software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and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geographic data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for capturing, managing, analyzing, and displaying all forms of geographically referenced information.”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"</a:t>
                      </a:r>
                      <a:r>
                        <a:rPr lang="ar-TN" sz="2800" b="1" kern="0" dirty="0" smtClean="0">
                          <a:solidFill>
                            <a:srgbClr val="339966"/>
                          </a:solidFill>
                        </a:rPr>
                        <a:t>نظام المعلومات الجغرافية </a:t>
                      </a:r>
                      <a:r>
                        <a:rPr lang="ar-TN" sz="2800" b="1" kern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هو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عبارة عن مجموعة من أجهزة الحاسوب و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البرمجيات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و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البيانات الجغرافية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لالتقاط وإدارة وتحليل وعرض جميع أشكال المعلومات المرتبطة بالجغرافيا."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498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255343"/>
              </p:ext>
            </p:extLst>
          </p:nvPr>
        </p:nvGraphicFramePr>
        <p:xfrm>
          <a:off x="704528" y="1412775"/>
          <a:ext cx="8136904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3744416"/>
              </a:tblGrid>
              <a:tr h="3746810">
                <a:tc>
                  <a:txBody>
                    <a:bodyPr/>
                    <a:lstStyle/>
                    <a:p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Geographic Information Systems is a combine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work on the computers  and their programs for mapping,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 order to build a foundation for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spatial data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and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metadata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and the link between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نظم المعلومات الجغرافية ه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عـمل يجمع ما بين الحاسب الآلي وبرامج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ه لرسم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الخرائط من أجل بناء قاعـدة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للبيانات المكانية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و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البيانات الوصفية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والـربط بينهما.</a:t>
                      </a:r>
                    </a:p>
                    <a:p>
                      <a:pPr algn="r" rtl="1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573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453882"/>
              </p:ext>
            </p:extLst>
          </p:nvPr>
        </p:nvGraphicFramePr>
        <p:xfrm>
          <a:off x="632520" y="1227666"/>
          <a:ext cx="8496944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6544"/>
                <a:gridCol w="3600400"/>
              </a:tblGrid>
              <a:tr h="1769286">
                <a:tc>
                  <a:txBody>
                    <a:bodyPr/>
                    <a:lstStyle/>
                    <a:p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GIS as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 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technology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based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on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geographic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information science, and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supported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by the disciplines of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geography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surveying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engineering,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space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science, computer science,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cartography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statistics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,…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وتستند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ar-TN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تقنية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نظام المعلومات الجغرافية على </a:t>
                      </a:r>
                      <a:r>
                        <a:rPr lang="ar-TN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المعلومات الجغرافية، 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وتدعمها تخصصات الجغرافيا والمساحة والهندسة وعلوم الفضاء وعلوم الكومبيوتر وعلم الخرائط وال</a:t>
                      </a:r>
                      <a:r>
                        <a:rPr lang="ar-SA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إ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حصاء...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2541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63641" y="836712"/>
            <a:ext cx="82296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en-US" alt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Geographical Information</a:t>
            </a:r>
            <a:endParaRPr lang="ar-TN" altLang="ar-SA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rtl="1"/>
            <a:r>
              <a:rPr lang="ar-TN" alt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المعلومات الجغرافية</a:t>
            </a:r>
            <a:endParaRPr lang="en-US" altLang="ar-SA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696484"/>
              </p:ext>
            </p:extLst>
          </p:nvPr>
        </p:nvGraphicFramePr>
        <p:xfrm>
          <a:off x="345027" y="1873344"/>
          <a:ext cx="9216484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1989"/>
                <a:gridCol w="4464495"/>
              </a:tblGrid>
              <a:tr h="2137634">
                <a:tc>
                  <a:txBody>
                    <a:bodyPr/>
                    <a:lstStyle/>
                    <a:p>
                      <a:pPr algn="l" rtl="0"/>
                      <a:r>
                        <a:rPr lang="en-US" sz="27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Geographical Information is different from other kinds of information and therefore requires special methods to be analyzed.</a:t>
                      </a:r>
                      <a:endParaRPr lang="ar-SA" sz="27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rtl="0"/>
                      <a:endParaRPr lang="ar-SA" sz="27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rtl="0"/>
                      <a:r>
                        <a:rPr lang="en-US" sz="27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Here are some of the characteristics that make geographical information special:</a:t>
                      </a:r>
                      <a:endParaRPr lang="fr-FR" sz="27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المعلومات الجغرافية هي مختلفة عن أنواع أخرى من المعلومات، وبالتالي تتطلب أساليب خاصة لتحليلها. </a:t>
                      </a:r>
                      <a:endParaRPr lang="ar-SA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endParaRPr lang="ar-SA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endParaRPr lang="ar-SA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endParaRPr lang="ar-SA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وهنا بعض من الخصائص التي تجعل المعلومات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الجغرافية </a:t>
                      </a:r>
                      <a:r>
                        <a:rPr lang="ar-TN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ممي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ّ</a:t>
                      </a:r>
                      <a:r>
                        <a:rPr lang="ar-TN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زة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2543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11109"/>
              </p:ext>
            </p:extLst>
          </p:nvPr>
        </p:nvGraphicFramePr>
        <p:xfrm>
          <a:off x="157672" y="1268760"/>
          <a:ext cx="9289032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4516"/>
                <a:gridCol w="4644516"/>
              </a:tblGrid>
              <a:tr h="4032448">
                <a:tc>
                  <a:txBody>
                    <a:bodyPr/>
                    <a:lstStyle/>
                    <a:p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4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Multidimensional</a:t>
                      </a:r>
                      <a:r>
                        <a:rPr lang="fr-FR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r>
                        <a:rPr lang="fr-FR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at least two coordinates must be specified to define a location.</a:t>
                      </a:r>
                      <a:endParaRPr lang="ar-TN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4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Voluminous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r>
                        <a:rPr lang="en-US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 geographic database can easily reach a terabyte in size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endParaRPr lang="en-US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4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Different Representations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r>
                        <a:rPr lang="en-US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how this is done can strongly influence the ease of analysis and the end results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متعددة الأبعاد</a:t>
                      </a:r>
                      <a:r>
                        <a:rPr kumimoji="0" lang="ar-TN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يجب تحديد </a:t>
                      </a:r>
                      <a:r>
                        <a:rPr lang="ar-SA" sz="24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إث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ن</a:t>
                      </a:r>
                      <a:r>
                        <a:rPr lang="ar-SA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ن على الأقل</a:t>
                      </a:r>
                      <a:r>
                        <a:rPr lang="ar-SA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من</a:t>
                      </a:r>
                      <a:r>
                        <a:rPr lang="ar-SA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إحداثيات لتحديد موقع</a:t>
                      </a:r>
                      <a:r>
                        <a:rPr lang="fr-FR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endParaRPr lang="ar-TN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400" dirty="0" smtClean="0">
                          <a:solidFill>
                            <a:srgbClr val="339966"/>
                          </a:solidFill>
                        </a:rPr>
                        <a:t> ضخمة:</a:t>
                      </a:r>
                      <a:r>
                        <a:rPr lang="ar-TN" sz="2400" baseline="0" dirty="0" smtClean="0">
                          <a:solidFill>
                            <a:srgbClr val="339966"/>
                          </a:solidFill>
                        </a:rPr>
                        <a:t> 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قاعدة بيانات جغرافية يمكن أن تصل بسهولة إلى حجم التيرابايت.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TN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TN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400" dirty="0" smtClean="0">
                          <a:solidFill>
                            <a:srgbClr val="339966"/>
                          </a:solidFill>
                        </a:rPr>
                        <a:t>التمثيلات المختلفة:</a:t>
                      </a:r>
                      <a:r>
                        <a:rPr lang="ar-TN" sz="2400" baseline="0" dirty="0" smtClean="0">
                          <a:solidFill>
                            <a:srgbClr val="339966"/>
                          </a:solidFill>
                        </a:rPr>
                        <a:t> 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كيف</a:t>
                      </a:r>
                      <a:r>
                        <a:rPr lang="ar-SA" sz="24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ية</a:t>
                      </a:r>
                      <a:r>
                        <a:rPr lang="ar-SA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القيام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SA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ب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تلك التمثيلات يمكن أن تؤثر كثيرا على سهولة التحليل والنتائج النهائية</a:t>
                      </a:r>
                      <a:r>
                        <a:rPr lang="ar-SA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endParaRPr lang="ar-TN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6834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411111"/>
              </p:ext>
            </p:extLst>
          </p:nvPr>
        </p:nvGraphicFramePr>
        <p:xfrm>
          <a:off x="344488" y="1052736"/>
          <a:ext cx="936104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2648"/>
                <a:gridCol w="3528392"/>
              </a:tblGrid>
              <a:tr h="23762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Requires projection to flat surface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Requires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unique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analysis methods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Analyses require data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integration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Data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updates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expensive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and time consuming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Map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display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ing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requires fast data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retrieval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 تتطلب الإسقاط 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ع</a:t>
                      </a:r>
                      <a:r>
                        <a:rPr lang="ar-TN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لى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سطح مستو</a:t>
                      </a:r>
                      <a:r>
                        <a:rPr lang="ar-SA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ى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 يتطلب أساليب تحليل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فريدة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 تتطلب التحليلات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تكاملا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في البيانات.</a:t>
                      </a: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تحديث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البيانات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مكلف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ويستغرق وقتا طويلا.</a:t>
                      </a: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عرض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خريطة يتطلب </a:t>
                      </a:r>
                      <a:r>
                        <a:rPr lang="ar-SA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الولوج</a:t>
                      </a:r>
                      <a:r>
                        <a:rPr lang="ar-SA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السريع الى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البيانات.</a:t>
                      </a:r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9079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038288"/>
              </p:ext>
            </p:extLst>
          </p:nvPr>
        </p:nvGraphicFramePr>
        <p:xfrm>
          <a:off x="488504" y="1883206"/>
          <a:ext cx="90010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7706"/>
                <a:gridCol w="3843294"/>
              </a:tblGrid>
              <a:tr h="155326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-Explore both geographical and </a:t>
                      </a:r>
                      <a:r>
                        <a:rPr lang="en-US" sz="24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thematic</a:t>
                      </a:r>
                      <a:r>
                        <a:rPr lang="en-US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components of data in a holistic way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Stress geographical aspects of a </a:t>
                      </a:r>
                      <a:r>
                        <a:rPr lang="en-US" sz="24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research</a:t>
                      </a:r>
                      <a:r>
                        <a:rPr lang="en-US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question</a:t>
                      </a:r>
                      <a:r>
                        <a:rPr lang="ar-SA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Allow handling and exploration of large volumes of data</a:t>
                      </a:r>
                      <a:r>
                        <a:rPr lang="ar-SA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Allow integration of data from widely </a:t>
                      </a:r>
                      <a:r>
                        <a:rPr lang="en-US" sz="24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disparate sources</a:t>
                      </a:r>
                      <a:r>
                        <a:rPr lang="ar-SA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Allow a </a:t>
                      </a:r>
                      <a:r>
                        <a:rPr lang="en-US" sz="24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wide variety </a:t>
                      </a:r>
                      <a:r>
                        <a:rPr lang="en-US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of forms of visualization</a:t>
                      </a:r>
                      <a:r>
                        <a:rPr lang="fr-FR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US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-استكشاف كل من المكونات الجغرافية و</a:t>
                      </a:r>
                      <a:r>
                        <a:rPr lang="ar-TN" sz="24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الموضوعية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للبيانات بصورة شاملة.</a:t>
                      </a:r>
                    </a:p>
                    <a:p>
                      <a:pPr algn="r" rtl="1"/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-يؤكد على الجوانب الجغرافية لمسألة </a:t>
                      </a:r>
                      <a:r>
                        <a:rPr lang="ar-TN" sz="24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بحثية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ما.</a:t>
                      </a:r>
                    </a:p>
                    <a:p>
                      <a:pPr algn="r" rtl="1"/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-يسمح بتناول واستكشاف كميات كبيرة من البيانات.</a:t>
                      </a:r>
                    </a:p>
                    <a:p>
                      <a:pPr algn="r" rtl="1"/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-يسمح بدمج البيانات من </a:t>
                      </a:r>
                      <a:r>
                        <a:rPr lang="ar-TN" sz="24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مصادر متباينة</a:t>
                      </a:r>
                      <a:r>
                        <a:rPr lang="ar-SA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fr-FR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-يسمح </a:t>
                      </a:r>
                      <a:r>
                        <a:rPr lang="ar-TN" sz="24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بطيف واسع 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من أشكال التصور</a:t>
                      </a:r>
                      <a:r>
                        <a:rPr lang="ar-TN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(التمثيل). </a:t>
                      </a:r>
                      <a:endParaRPr lang="fr-FR" sz="24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022723" y="971279"/>
            <a:ext cx="377539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Advantages of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GIS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</a:pP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</a:rPr>
              <a:t>مزايا </a:t>
            </a:r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</a:rPr>
              <a:t>نظم </a:t>
            </a: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</a:rPr>
              <a:t>المعلومات </a:t>
            </a:r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</a:rPr>
              <a:t>الجغرافية</a:t>
            </a:r>
            <a:endParaRPr lang="ar-TN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4541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55170"/>
              </p:ext>
            </p:extLst>
          </p:nvPr>
        </p:nvGraphicFramePr>
        <p:xfrm>
          <a:off x="344488" y="2132856"/>
          <a:ext cx="9259888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9944"/>
                <a:gridCol w="4629944"/>
              </a:tblGrid>
              <a:tr h="1728192">
                <a:tc>
                  <a:txBody>
                    <a:bodyPr/>
                    <a:lstStyle/>
                    <a:p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Data are expensive.</a:t>
                      </a:r>
                      <a:endParaRPr lang="ar-TN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4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Learning</a:t>
                      </a:r>
                      <a:r>
                        <a:rPr lang="en-US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curve</a:t>
                      </a:r>
                      <a:r>
                        <a:rPr lang="en-US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on GIS software can be long.</a:t>
                      </a:r>
                    </a:p>
                    <a:p>
                      <a:endParaRPr lang="en-US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Show spatial relationships but do not provide absolute solutions.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Tx/>
                        <a:buNone/>
                      </a:pPr>
                      <a:r>
                        <a:rPr lang="fr-FR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-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البيانات مرتفعة السعر. </a:t>
                      </a:r>
                      <a:endParaRPr lang="fr-FR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 algn="r" rtl="1">
                        <a:buFontTx/>
                        <a:buChar char="-"/>
                      </a:pPr>
                      <a:endParaRPr lang="ar-TN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indent="0" algn="r" rtl="1">
                        <a:buFontTx/>
                        <a:buNone/>
                      </a:pPr>
                      <a:r>
                        <a:rPr lang="fr-FR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-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يمكن أن يكون </a:t>
                      </a:r>
                      <a:r>
                        <a:rPr lang="ar-SA" sz="24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مسار </a:t>
                      </a:r>
                      <a:r>
                        <a:rPr lang="ar-TN" sz="24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التعلم 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على برنامج </a:t>
                      </a:r>
                      <a:r>
                        <a:rPr lang="fr-FR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GIS 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طويلا.</a:t>
                      </a:r>
                      <a:endParaRPr lang="fr-FR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 algn="r" rtl="1">
                        <a:buFontTx/>
                        <a:buChar char="-"/>
                      </a:pPr>
                      <a:endParaRPr lang="ar-TN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ar-SA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تبين 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العلاقات المكانية </a:t>
                      </a:r>
                      <a:r>
                        <a:rPr lang="ar-SA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ولكن 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لا توفر بالضرورة الحلول الجذرية. </a:t>
                      </a:r>
                    </a:p>
                    <a:p>
                      <a:pPr algn="r" rtl="1"/>
                      <a:endParaRPr lang="fr-FR" sz="24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3152800" y="1052736"/>
            <a:ext cx="411683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Limitations of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GIS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</a:pP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محدودية </a:t>
            </a:r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</a:rPr>
              <a:t>نظم </a:t>
            </a: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</a:rPr>
              <a:t>المعلومات </a:t>
            </a:r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</a:rPr>
              <a:t>الجغرافية</a:t>
            </a:r>
            <a:endParaRPr lang="ar-TN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84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835995"/>
              </p:ext>
            </p:extLst>
          </p:nvPr>
        </p:nvGraphicFramePr>
        <p:xfrm>
          <a:off x="416496" y="1069671"/>
          <a:ext cx="8843392" cy="4842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736304"/>
                <a:gridCol w="2160240"/>
                <a:gridCol w="1930624"/>
              </a:tblGrid>
              <a:tr h="1337238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Global Position System (GPS)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 system of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earth-orbiting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satellites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which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can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provide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location on the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Earth’s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surface.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نظام الأقمار الصناعية التي تدور حول الأرض والتي يمكن أن تساعد في تحديد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المواقع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على سطح الأرض.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نظام </a:t>
                      </a:r>
                      <a:r>
                        <a:rPr lang="ar-TN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التموقع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الشامل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9809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302974"/>
              </p:ext>
            </p:extLst>
          </p:nvPr>
        </p:nvGraphicFramePr>
        <p:xfrm>
          <a:off x="416496" y="1052736"/>
          <a:ext cx="8843392" cy="4842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736304"/>
                <a:gridCol w="2160240"/>
                <a:gridCol w="1930624"/>
              </a:tblGrid>
              <a:tr h="1337238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Database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 collection of information to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which</a:t>
                      </a:r>
                      <a:r>
                        <a:rPr lang="ar-SA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related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to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each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other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managed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fr-FR" sz="2800" b="1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stored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by one unit.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مجموعة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من المعلومات التي يتعلق بعضها ببعض وتدار و</a:t>
                      </a:r>
                      <a:r>
                        <a:rPr lang="ar-TN" sz="2800" b="1" baseline="0" dirty="0" smtClean="0">
                          <a:solidFill>
                            <a:srgbClr val="339966"/>
                          </a:solidFill>
                          <a:cs typeface="+mn-cs"/>
                        </a:rPr>
                        <a:t>تخز</a:t>
                      </a:r>
                      <a:r>
                        <a:rPr lang="ar-SA" sz="2800" b="1" baseline="0" dirty="0" smtClean="0">
                          <a:solidFill>
                            <a:srgbClr val="339966"/>
                          </a:solidFill>
                          <a:cs typeface="+mn-cs"/>
                        </a:rPr>
                        <a:t>ّ</a:t>
                      </a:r>
                      <a:r>
                        <a:rPr lang="ar-TN" sz="2800" b="1" baseline="0" dirty="0" smtClean="0">
                          <a:solidFill>
                            <a:srgbClr val="339966"/>
                          </a:solidFill>
                          <a:cs typeface="+mn-cs"/>
                        </a:rPr>
                        <a:t>ن 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كوحدة واحدة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.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قاعدة البيانات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8702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18</a:t>
            </a:fld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227426"/>
              </p:ext>
            </p:extLst>
          </p:nvPr>
        </p:nvGraphicFramePr>
        <p:xfrm>
          <a:off x="416496" y="1340768"/>
          <a:ext cx="8843392" cy="3135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736304"/>
                <a:gridCol w="2160240"/>
                <a:gridCol w="1930624"/>
              </a:tblGrid>
              <a:tr h="1337238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Field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term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used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to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denote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the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column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in the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database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مصطلح يستخدم للدلالة على العمود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في قاعدة البيانات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.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حقل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8954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776434"/>
              </p:ext>
            </p:extLst>
          </p:nvPr>
        </p:nvGraphicFramePr>
        <p:xfrm>
          <a:off x="416496" y="908720"/>
          <a:ext cx="8843392" cy="4842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3456384"/>
                <a:gridCol w="2520280"/>
                <a:gridCol w="1282552"/>
              </a:tblGrid>
              <a:tr h="1337238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Table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 set of data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elements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consisting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of horizontal (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rows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or records),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columns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fields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in </a:t>
                      </a:r>
                      <a:r>
                        <a:rPr lang="fr-FR" sz="2800" b="1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relational</a:t>
                      </a:r>
                      <a:r>
                        <a:rPr lang="fr-FR" sz="28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database</a:t>
                      </a:r>
                      <a:r>
                        <a:rPr lang="fr-FR" sz="28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system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مجموعة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من عناصر البيانات مؤلفة من بعد أفقي (صفوف أو سجلات) وأعمدة وحقول في نظام </a:t>
                      </a:r>
                      <a:r>
                        <a:rPr lang="ar-TN" sz="2800" b="1" baseline="0" dirty="0" smtClean="0">
                          <a:solidFill>
                            <a:srgbClr val="339966"/>
                          </a:solidFill>
                          <a:cs typeface="+mn-cs"/>
                        </a:rPr>
                        <a:t>قواعد بيانات مترابطة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.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الجدول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5238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090440"/>
              </p:ext>
            </p:extLst>
          </p:nvPr>
        </p:nvGraphicFramePr>
        <p:xfrm>
          <a:off x="416496" y="1340768"/>
          <a:ext cx="8843392" cy="4415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736304"/>
                <a:gridCol w="2160240"/>
                <a:gridCol w="1930624"/>
              </a:tblGrid>
              <a:tr h="1337238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Spatial </a:t>
                      </a:r>
                      <a:r>
                        <a:rPr lang="fr-FR" sz="2800" b="1" kern="12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Analysis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fr-FR" sz="2800" b="1" kern="12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Process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modeling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model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examination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interpretation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of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results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fr-FR" sz="2800" b="1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عملية </a:t>
                      </a:r>
                      <a:r>
                        <a:rPr lang="ar-TN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النمذجة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والفحص وتفسير النتائج.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التحليل المكاني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8859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123898"/>
              </p:ext>
            </p:extLst>
          </p:nvPr>
        </p:nvGraphicFramePr>
        <p:xfrm>
          <a:off x="416496" y="908720"/>
          <a:ext cx="8843392" cy="3135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2592288"/>
                <a:gridCol w="2160240"/>
                <a:gridCol w="1930624"/>
              </a:tblGrid>
              <a:tr h="1337238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Data integration: Overlay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en-GB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Joins two layers to create a new layer</a:t>
                      </a:r>
                      <a:endParaRPr lang="en-GB" sz="2800" b="1" kern="1200" dirty="0"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دمج</a:t>
                      </a:r>
                      <a:r>
                        <a:rPr lang="ar-SA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SA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طبقتين لتكوين طبقة جديدة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تكامل البيانات: تراكب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3" descr="Fig4_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888" y="3788968"/>
            <a:ext cx="4158207" cy="2505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4145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5859877"/>
              </p:ext>
            </p:extLst>
          </p:nvPr>
        </p:nvGraphicFramePr>
        <p:xfrm>
          <a:off x="344489" y="1268760"/>
          <a:ext cx="9145014" cy="33223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48338"/>
                <a:gridCol w="2712301"/>
                <a:gridCol w="3384375"/>
              </a:tblGrid>
              <a:tr h="29108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 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kumimoji="0" lang="fr-FR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Layers</a:t>
                      </a:r>
                      <a:endParaRPr lang="en-US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طبقات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يتم تخزين البيانات حسب مواضيع مختلفة في "طبقات" منفصلة.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Querying</a:t>
                      </a:r>
                      <a:r>
                        <a:rPr kumimoji="0" lang="fr-FR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 GIS Data</a:t>
                      </a:r>
                      <a:endParaRPr kumimoji="0" lang="en-US" sz="28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الاستعلام عن بيانات نظم المعلومات الجغرافية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هي وسيلة قوية لاستكشاف الأنماط المكانية في البيانات الجغرافية. </a:t>
                      </a:r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الحادية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5144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1206</TotalTime>
  <Words>1519</Words>
  <Application>Microsoft Office PowerPoint</Application>
  <PresentationFormat>A4 Paper (210x297 mm)</PresentationFormat>
  <Paragraphs>227</Paragraphs>
  <Slides>23</Slides>
  <Notes>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9" baseType="lpstr">
      <vt:lpstr>ae_AlMateen</vt:lpstr>
      <vt:lpstr>Arial</vt:lpstr>
      <vt:lpstr>AYM Wadiy S_U normal.</vt:lpstr>
      <vt:lpstr>Calibri</vt:lpstr>
      <vt:lpstr>Times New Roman</vt:lpstr>
      <vt:lpstr>Office Theme</vt:lpstr>
      <vt:lpstr>عرض تقديمي في PowerPoint</vt:lpstr>
      <vt:lpstr> المحاضرة  11 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Walid Alhadi Chouari</cp:lastModifiedBy>
  <cp:revision>110</cp:revision>
  <dcterms:created xsi:type="dcterms:W3CDTF">2014-09-11T06:30:06Z</dcterms:created>
  <dcterms:modified xsi:type="dcterms:W3CDTF">2015-03-15T12:41:10Z</dcterms:modified>
</cp:coreProperties>
</file>