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92" r:id="rId3"/>
    <p:sldId id="308" r:id="rId4"/>
    <p:sldId id="312" r:id="rId5"/>
    <p:sldId id="333" r:id="rId6"/>
    <p:sldId id="313" r:id="rId7"/>
    <p:sldId id="335" r:id="rId8"/>
    <p:sldId id="329" r:id="rId9"/>
    <p:sldId id="336" r:id="rId10"/>
    <p:sldId id="342" r:id="rId11"/>
    <p:sldId id="343" r:id="rId12"/>
    <p:sldId id="344" r:id="rId13"/>
    <p:sldId id="309" r:id="rId14"/>
    <p:sldId id="310" r:id="rId15"/>
    <p:sldId id="311" r:id="rId16"/>
    <p:sldId id="337" r:id="rId17"/>
    <p:sldId id="341" r:id="rId18"/>
    <p:sldId id="320" r:id="rId19"/>
    <p:sldId id="321" r:id="rId20"/>
    <p:sldId id="340" r:id="rId21"/>
    <p:sldId id="323" r:id="rId22"/>
    <p:sldId id="324" r:id="rId23"/>
    <p:sldId id="325" r:id="rId24"/>
    <p:sldId id="326" r:id="rId25"/>
    <p:sldId id="327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D98061"/>
    <a:srgbClr val="8E6334"/>
    <a:srgbClr val="ECA02F"/>
    <a:srgbClr val="313B4A"/>
    <a:srgbClr val="43A79C"/>
    <a:srgbClr val="EDBD1F"/>
    <a:srgbClr val="F04316"/>
    <a:srgbClr val="81AA52"/>
    <a:srgbClr val="0E47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26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080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نصوص جغرافية باللغة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الانجليزية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(2)</a:t>
            </a:r>
            <a:endParaRPr lang="ar-SA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Geographic Texts- in English (2)</a:t>
            </a:r>
          </a:p>
          <a:p>
            <a:pPr algn="ctr"/>
            <a:r>
              <a:rPr lang="ar-TN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err="1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ستاذ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</a:t>
            </a:r>
            <a:r>
              <a:rPr lang="ar-TN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وليد الهادي محمد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شواري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en-C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13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TN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جغرافية المملكة العربية السعودية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fr-FR" sz="4000" b="1" spc="50" dirty="0" err="1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Geography</a:t>
            </a:r>
            <a:r>
              <a:rPr lang="fr-FR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</a:t>
            </a:r>
            <a:r>
              <a:rPr lang="fr-FR" sz="4000" b="1" spc="50" dirty="0" err="1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r>
              <a:rPr lang="fr-FR" sz="4000" b="1" spc="50" dirty="0" err="1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</a:t>
            </a: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fr-FR" sz="4000" b="1" spc="50" dirty="0" err="1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</a:t>
            </a:r>
            <a:r>
              <a:rPr lang="fr-FR" sz="4000" b="1" spc="50" dirty="0" err="1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rabia</a:t>
            </a: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fr-FR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355304"/>
              </p:ext>
            </p:extLst>
          </p:nvPr>
        </p:nvGraphicFramePr>
        <p:xfrm>
          <a:off x="467104" y="2348880"/>
          <a:ext cx="8670168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5084"/>
                <a:gridCol w="4335084"/>
              </a:tblGrid>
              <a:tr h="1553262">
                <a:tc>
                  <a:txBody>
                    <a:bodyPr/>
                    <a:lstStyle/>
                    <a:p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Officially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known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as the </a:t>
                      </a:r>
                      <a:r>
                        <a:rPr lang="fr-FR" sz="27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Kingdom</a:t>
                      </a:r>
                      <a:r>
                        <a:rPr lang="fr-FR" sz="2700" b="1" kern="120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of </a:t>
                      </a:r>
                      <a:r>
                        <a:rPr lang="fr-FR" sz="27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Saudi</a:t>
                      </a:r>
                      <a:r>
                        <a:rPr lang="fr-FR" sz="2700" b="1" kern="120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Arabia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KSA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the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largest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Arab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state in western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Asia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considering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its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area. </a:t>
                      </a:r>
                    </a:p>
                    <a:p>
                      <a:endParaRPr lang="fr-FR" sz="27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معروفة رسميا باسم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 المملكة العربية السعودية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وهي أكبر دولة عربية في غرب آسيا من حيث المساحة.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 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618465" y="1013338"/>
            <a:ext cx="23674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Saudi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Arabia</a:t>
            </a:r>
            <a:endParaRPr lang="fr-FR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 rtl="0"/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</a:rPr>
              <a:t>السعودية</a:t>
            </a: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116305"/>
              </p:ext>
            </p:extLst>
          </p:nvPr>
        </p:nvGraphicFramePr>
        <p:xfrm>
          <a:off x="488504" y="1556792"/>
          <a:ext cx="9001000" cy="266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536"/>
                <a:gridCol w="4176464"/>
              </a:tblGrid>
              <a:tr h="2664296">
                <a:tc>
                  <a:txBody>
                    <a:bodyPr/>
                    <a:lstStyle/>
                    <a:p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Saudi Arabia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 located in the far south-west of the continent of Asia. Saudi Arabia occupies about eighty percent of the area of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Arabian Peninsula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en-US" sz="2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kumimoji="0" lang="fr-FR" sz="27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ت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قع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المملكة العربية السعودية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في أقصى الجنوب الغربي من قارة آسيا.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و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تحتل حوالي ثمانين في الم</a:t>
                      </a:r>
                      <a:r>
                        <a:rPr kumimoji="0" lang="ar-TN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ائ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ة من مساحة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شبه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الجزيرة العربية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.</a:t>
                      </a:r>
                      <a:endParaRPr lang="fr-FR" sz="16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6550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295967"/>
              </p:ext>
            </p:extLst>
          </p:nvPr>
        </p:nvGraphicFramePr>
        <p:xfrm>
          <a:off x="488504" y="1340768"/>
          <a:ext cx="889978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0"/>
                <a:gridCol w="3859224"/>
              </a:tblGrid>
              <a:tr h="2633382">
                <a:tc>
                  <a:txBody>
                    <a:bodyPr/>
                    <a:lstStyle/>
                    <a:p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Saudi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Arabia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consists of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narrow plains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 the coast of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Red Sea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(Tehama plains), followed, to the east, by a mountain ranges stretching along the country (the mountains of the Hejaz and </a:t>
                      </a:r>
                      <a:r>
                        <a:rPr kumimoji="0" lang="en-US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Asir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with a maximum height of 2000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m)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fr-F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وتت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كون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المملكة العربية السعودية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من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سهول ضيقة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على ساحل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البحر الأحمر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(سهول تهامة)، تليها، نحو الشرق، سلاسل جبلية تمتد على طول البلاد (جبال الحجاز وعسير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وحيث يصل أقصى ارتفاع إلى 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  2000م). </a:t>
                      </a: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463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535447"/>
              </p:ext>
            </p:extLst>
          </p:nvPr>
        </p:nvGraphicFramePr>
        <p:xfrm>
          <a:off x="344488" y="980728"/>
          <a:ext cx="9073008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0194"/>
                <a:gridCol w="3792814"/>
              </a:tblGrid>
              <a:tr h="4407842">
                <a:tc>
                  <a:txBody>
                    <a:bodyPr/>
                    <a:lstStyle/>
                    <a:p>
                      <a:pPr marL="0" marR="0" lvl="1" indent="-256032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700" b="1" i="0" u="non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The Kingdom of Saudi Arabia is the largest country on the Arabian Peninsula. It </a:t>
                      </a:r>
                      <a:r>
                        <a:rPr lang="en-US" sz="2700" b="1" i="0" u="none" dirty="0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borders</a:t>
                      </a:r>
                      <a:r>
                        <a:rPr lang="en-US" sz="2700" b="1" i="0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 Jordan</a:t>
                      </a:r>
                      <a:r>
                        <a:rPr lang="en-US" sz="2700" b="1" i="0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2700" b="1" i="0" u="non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on the Northwest,</a:t>
                      </a:r>
                      <a:r>
                        <a:rPr lang="en-US" sz="2700" b="1" i="0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 Iraq</a:t>
                      </a:r>
                      <a:r>
                        <a:rPr lang="en-US" sz="2700" b="1" i="0" u="non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 on the North and</a:t>
                      </a:r>
                      <a:r>
                        <a:rPr lang="en-US" sz="2700" b="1" i="0" u="non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 N</a:t>
                      </a:r>
                      <a:r>
                        <a:rPr lang="en-US" sz="2700" b="1" i="0" u="non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ortheast,</a:t>
                      </a:r>
                      <a:r>
                        <a:rPr lang="en-US" sz="2700" b="1" i="0" u="non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2700" b="1" i="0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Kuwait</a:t>
                      </a:r>
                      <a:r>
                        <a:rPr lang="en-US" sz="2700" b="1" i="0" u="non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, </a:t>
                      </a:r>
                      <a:r>
                        <a:rPr lang="en-US" sz="2700" b="1" i="0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Qatar</a:t>
                      </a:r>
                      <a:r>
                        <a:rPr lang="en-US" sz="2700" b="1" i="0" u="non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, </a:t>
                      </a:r>
                    </a:p>
                    <a:p>
                      <a:pPr marL="0" marR="0" lvl="1" indent="-256032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700" b="1" i="0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Bahrain</a:t>
                      </a:r>
                      <a:r>
                        <a:rPr lang="en-US" sz="2700" b="1" i="0" u="non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, and the</a:t>
                      </a:r>
                      <a:r>
                        <a:rPr lang="en-US" sz="2700" b="1" i="0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 United Arab Emirates</a:t>
                      </a:r>
                      <a:r>
                        <a:rPr lang="en-US" sz="2700" b="1" i="0" u="non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 on the East, </a:t>
                      </a:r>
                      <a:r>
                        <a:rPr lang="en-US" sz="2700" b="1" i="0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Oman</a:t>
                      </a:r>
                      <a:r>
                        <a:rPr lang="ar-SA" sz="2700" b="1" i="0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2700" b="1" i="0" u="non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on the Southeast, and </a:t>
                      </a:r>
                      <a:r>
                        <a:rPr lang="en-US" sz="2700" b="1" i="0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Yemen</a:t>
                      </a:r>
                      <a:r>
                        <a:rPr lang="en-US" sz="2700" b="1" i="0" u="none" strike="noStrike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2700" b="1" i="0" u="non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on the South, and the Red Sea on the West. </a:t>
                      </a:r>
                      <a:endParaRPr lang="fr-FR" sz="27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-256032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و تعتبر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المملكة العربية السعودية أكبر دولة من دول شبه الجزيرة العربية،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يحدها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الأردن من الشمال الغربي والعراق من الشمال والشمال الشرقي والكويت، وقطر والبحرين والإمارات العربية المتحدة من الشرق، وعُمان من الجنوب الشرقي، واليمن من الجنوب،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والبحر الأحمر من الغرب.</a:t>
                      </a:r>
                      <a:endParaRPr lang="fr-FR" sz="1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0720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279276"/>
              </p:ext>
            </p:extLst>
          </p:nvPr>
        </p:nvGraphicFramePr>
        <p:xfrm>
          <a:off x="360768" y="1196752"/>
          <a:ext cx="9073008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1904"/>
                <a:gridCol w="4251104"/>
              </a:tblGrid>
              <a:tr h="3816424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Northern Arabia</a:t>
                      </a:r>
                    </a:p>
                    <a:p>
                      <a:endParaRPr lang="en-US" sz="2600" dirty="0" smtClean="0">
                        <a:solidFill>
                          <a:srgbClr val="3399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It is an </a:t>
                      </a:r>
                      <a:r>
                        <a:rPr lang="en-US" sz="26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upland plateau </a:t>
                      </a:r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scored by numerous </a:t>
                      </a:r>
                      <a:r>
                        <a:rPr lang="en-US" sz="26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wadis</a:t>
                      </a:r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most tending northeastward toward Iraq. This area, covered with </a:t>
                      </a:r>
                      <a:r>
                        <a:rPr lang="en-US" sz="26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scrub vegetation</a:t>
                      </a:r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is extensively used for </a:t>
                      </a:r>
                      <a:r>
                        <a:rPr lang="en-US" sz="26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pasture</a:t>
                      </a:r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b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y </a:t>
                      </a:r>
                      <a:r>
                        <a:rPr lang="en-US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nomadic herders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شمال الجزيرة العربية </a:t>
                      </a:r>
                      <a:endParaRPr lang="fr-FR" sz="2800" dirty="0" smtClean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rgbClr val="339966"/>
                        </a:solidFill>
                      </a:endParaRPr>
                    </a:p>
                    <a:p>
                      <a:pPr algn="r" rtl="1"/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ي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مثل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هضبة مرتفعة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تشقها العديد من الأودية، وهي في معظمها تميل نحو الشمال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الشرقي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في اتجاه العراق. ويستخدم هذا المجال، ذو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الغطاء النباتي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على نطاق واسع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للرعي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من قبل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الرعاة الرحل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0924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41251"/>
              </p:ext>
            </p:extLst>
          </p:nvPr>
        </p:nvGraphicFramePr>
        <p:xfrm>
          <a:off x="344488" y="1048485"/>
          <a:ext cx="9145016" cy="4468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76"/>
                <a:gridCol w="3960440"/>
              </a:tblGrid>
              <a:tr h="4468747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Hejaz</a:t>
                      </a:r>
                    </a:p>
                    <a:p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en-US" sz="26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western coastal escarpment</a:t>
                      </a:r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6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consists</a:t>
                      </a:r>
                      <a:r>
                        <a:rPr lang="fr-FR" sz="26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</a:t>
                      </a:r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two mountain ranges separated by a </a:t>
                      </a:r>
                      <a:r>
                        <a:rPr lang="en-US" sz="26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gap </a:t>
                      </a:r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 the vicinity of Mecca in </a:t>
                      </a:r>
                      <a:r>
                        <a:rPr lang="en-US" sz="26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Tehamah</a:t>
                      </a:r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ar-TN" sz="26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northern range in the Hejaz seldom exceeds 2100 meters, and the </a:t>
                      </a:r>
                      <a:r>
                        <a:rPr lang="en-US" sz="26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elevation gradually decreases</a:t>
                      </a:r>
                      <a:r>
                        <a:rPr lang="en-US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toward the south to about 600 meters. </a:t>
                      </a:r>
                      <a:endParaRPr lang="ar-TN" sz="26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الحجاز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تتكون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الواجهة الساحلية الغربية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من سلسلتين جبليتين تفصل بينهما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فجوة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في محيط مكة في تهامة. 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توجد السلسلة الشمالية في الحجاز والتي نادرا ما تتجاوز 2100 متر،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وينخفض الارتفاع تدريجيا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نحو الجنوب ليصل إلى حوالي 600 متر.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4897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248694"/>
              </p:ext>
            </p:extLst>
          </p:nvPr>
        </p:nvGraphicFramePr>
        <p:xfrm>
          <a:off x="488504" y="1227666"/>
          <a:ext cx="9001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00"/>
                <a:gridCol w="4500500"/>
              </a:tblGrid>
              <a:tr h="2489366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r>
                        <a:rPr lang="en-US" sz="28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lateau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Najd</a:t>
                      </a:r>
                    </a:p>
                    <a:p>
                      <a:endParaRPr lang="en-US" sz="2800" dirty="0" smtClean="0">
                        <a:solidFill>
                          <a:srgbClr val="3399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East of the Hejaz and </a:t>
                      </a:r>
                      <a:r>
                        <a:rPr lang="en-US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Asir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lies the great plateau area of Najd. This region is mainly </a:t>
                      </a:r>
                      <a:r>
                        <a:rPr lang="en-US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rocky plateau 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interspersed by small, sandy deserts and </a:t>
                      </a:r>
                      <a:r>
                        <a:rPr lang="en-US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isolated mountain clumps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هضبة نجد</a:t>
                      </a:r>
                      <a:endParaRPr lang="fr-FR" sz="2800" dirty="0" smtClean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rgbClr val="339966"/>
                        </a:solidFill>
                      </a:endParaRPr>
                    </a:p>
                    <a:p>
                      <a:pPr algn="r" rtl="1"/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تمتد</a:t>
                      </a:r>
                      <a:r>
                        <a:rPr lang="ar-SA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هضبة نجد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الكبرى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شرق جبال الحجاز وعسير. وهذه المنطقة هي أساسا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هضبة صخرية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تتخللها الصحارى الرملية الصغيرة و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الكتل الجبلية المعزولة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0340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990875"/>
              </p:ext>
            </p:extLst>
          </p:nvPr>
        </p:nvGraphicFramePr>
        <p:xfrm>
          <a:off x="560512" y="2132856"/>
          <a:ext cx="90010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536"/>
                <a:gridCol w="4176464"/>
              </a:tblGrid>
              <a:tr h="2417358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climate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Saudi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Arabia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varies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from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one </a:t>
                      </a:r>
                      <a:r>
                        <a:rPr lang="fr-FR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province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to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another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Kingdom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lies in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tropics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nationwide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average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temperature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26°C (Celsius). 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يتنوع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المناخ في المملكة العربية السعودية من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</a:rPr>
                        <a:t>محافظة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إلى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أخرى.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  </a:t>
                      </a:r>
                    </a:p>
                    <a:p>
                      <a:pPr algn="r" rtl="1"/>
                      <a:endParaRPr lang="fr-FR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تقع المملكة في النطاق المداري، حيث أن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</a:rPr>
                        <a:t>معدل درجة الحرارة على المستوى الوطني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 في حدود 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26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°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)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مئوية). 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485161" y="1052736"/>
            <a:ext cx="498354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b="1" dirty="0">
                <a:solidFill>
                  <a:schemeClr val="accent6">
                    <a:lumMod val="50000"/>
                  </a:schemeClr>
                </a:solidFill>
              </a:rPr>
              <a:t>The </a:t>
            </a:r>
            <a:r>
              <a:rPr lang="fr-FR" sz="2800" b="1" dirty="0" err="1">
                <a:solidFill>
                  <a:schemeClr val="accent6">
                    <a:lumMod val="50000"/>
                  </a:schemeClr>
                </a:solidFill>
              </a:rPr>
              <a:t>climate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</a:rPr>
              <a:t> of </a:t>
            </a:r>
            <a:r>
              <a:rPr lang="fr-FR" sz="2800" b="1" dirty="0" err="1">
                <a:solidFill>
                  <a:schemeClr val="accent6">
                    <a:lumMod val="50000"/>
                  </a:schemeClr>
                </a:solidFill>
              </a:rPr>
              <a:t>Saudi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800" b="1" dirty="0" err="1">
                <a:solidFill>
                  <a:schemeClr val="accent6">
                    <a:lumMod val="50000"/>
                  </a:schemeClr>
                </a:solidFill>
              </a:rPr>
              <a:t>Arabia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مناخ المملكة العربية السعودية</a:t>
            </a: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823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463883"/>
              </p:ext>
            </p:extLst>
          </p:nvPr>
        </p:nvGraphicFramePr>
        <p:xfrm>
          <a:off x="512378" y="1412776"/>
          <a:ext cx="8712968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22013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Local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averages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vary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considerably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from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24°C in the western province,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rising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as descend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toward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the South-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west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reaches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28°C in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Jeddah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and 30°C in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Jizan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وتختلف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المعدلات المحلية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اختلافا كبيرا، من 24°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في المنطقة الغربية، وترتفع أو ت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نخفض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في اتجاه الجنوب الغربي حيث تصل إلى 28° في جدة و 30°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في جازان. 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481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770508"/>
              </p:ext>
            </p:extLst>
          </p:nvPr>
        </p:nvGraphicFramePr>
        <p:xfrm>
          <a:off x="488504" y="1268760"/>
          <a:ext cx="90010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00"/>
                <a:gridCol w="4500500"/>
              </a:tblGrid>
              <a:tr h="2417358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Most of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Saudi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Arabia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has a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desert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climate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with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very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little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rainfall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But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it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lies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between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two</a:t>
                      </a:r>
                      <a:r>
                        <a:rPr lang="fr-FR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rainy</a:t>
                      </a:r>
                      <a:r>
                        <a:rPr lang="fr-FR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areas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in the South,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where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the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monsoon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region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lies, and the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sea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in the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North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يطغى المناخ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الصحراوي على أغلب مجال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المملكة العربية السعودي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والمتميز بضعف تساقط الأمطار. ولكن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تقع</a:t>
                      </a:r>
                      <a:r>
                        <a:rPr lang="ar-SA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المملكة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بين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منطقتين ممطرتين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في الجنوب حيث المنطقة المتأثرة بالأمطار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الموسمية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وفي الشمال حيث التأثيرات البحرية.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978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963764"/>
              </p:ext>
            </p:extLst>
          </p:nvPr>
        </p:nvGraphicFramePr>
        <p:xfrm>
          <a:off x="481708" y="1772816"/>
          <a:ext cx="864096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0"/>
                <a:gridCol w="3960440"/>
              </a:tblGrid>
              <a:tr h="1913302"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population of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Saudi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Arabia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approximately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27</a:t>
                      </a:r>
                      <a:r>
                        <a:rPr lang="ar-SA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000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000,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which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includes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7</a:t>
                      </a:r>
                      <a:r>
                        <a:rPr lang="ar-SA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0000 </a:t>
                      </a:r>
                      <a:r>
                        <a:rPr lang="fr-FR" sz="24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foreigners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ar-TN" sz="24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fr-FR" sz="24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- 42% of the population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aged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0-14</a:t>
                      </a:r>
                      <a:r>
                        <a:rPr lang="ar-SA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4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- 55% of the population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aged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15-64</a:t>
                      </a:r>
                      <a:r>
                        <a:rPr lang="ar-SA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4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- 3% of the population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65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years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old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or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older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fr-FR" sz="24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ويبلغ عدد سكان المملكة العربية السعودية ما يقرب من 2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7000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000، والذي يتضمن 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700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0000 من </a:t>
                      </a:r>
                      <a:r>
                        <a:rPr lang="ar-SA" sz="2400" dirty="0" smtClean="0">
                          <a:solidFill>
                            <a:srgbClr val="339966"/>
                          </a:solidFill>
                        </a:rPr>
                        <a:t>الأجانب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</a:p>
                    <a:p>
                      <a:pPr algn="r" rtl="1"/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42 ٪ من السكان تتراوح أعمارهم بين 0-14 سنة.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55٪ من السكان تتراوح أعمارهم بين 15-64 سنة.</a:t>
                      </a:r>
                    </a:p>
                    <a:p>
                      <a:pPr algn="r" rtl="1"/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3٪ من السكان تتجاوز أعمارهم 65 سنة.</a:t>
                      </a:r>
                      <a:endParaRPr lang="fr-FR" sz="24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2431988" y="836712"/>
            <a:ext cx="47404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Population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Characteristics</a:t>
            </a:r>
            <a:endParaRPr lang="fr-FR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 rtl="0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خصائص السكان</a:t>
            </a: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8135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338140"/>
              </p:ext>
            </p:extLst>
          </p:nvPr>
        </p:nvGraphicFramePr>
        <p:xfrm>
          <a:off x="618928" y="1959964"/>
          <a:ext cx="864096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1913302">
                <a:tc>
                  <a:txBody>
                    <a:bodyPr/>
                    <a:lstStyle/>
                    <a:p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Saudi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Arabia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labor</a:t>
                      </a:r>
                      <a:r>
                        <a:rPr lang="fr-FR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force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7 million people, 35% of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population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consists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</a:t>
                      </a:r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foreigners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ar-TN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fr-FR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Agriculture 12%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Industry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25%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Services 63%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تقدر </a:t>
                      </a:r>
                      <a:r>
                        <a:rPr lang="ar-SA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ال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قو</a:t>
                      </a:r>
                      <a:r>
                        <a:rPr lang="ar-SA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ى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الع</a:t>
                      </a:r>
                      <a:r>
                        <a:rPr lang="ar-SA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مل</a:t>
                      </a:r>
                      <a:r>
                        <a:rPr lang="ar-SA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ة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بالمملكة العربية السعودية بـــ7 مليون نسمة،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و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35٪ من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ها</a:t>
                      </a:r>
                      <a:r>
                        <a:rPr lang="ar-SA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من الأجانب.</a:t>
                      </a:r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الزراعة 12٪.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الصناعة 25٪.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الخدمات 63٪.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3689576" y="1015029"/>
            <a:ext cx="23615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Labor Force </a:t>
            </a:r>
            <a:endParaRPr lang="ar-SA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  ال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قو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ى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 الع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ا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مل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ة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948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1352600" y="1028766"/>
            <a:ext cx="6473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Purchasing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 Power and </a:t>
            </a:r>
            <a:r>
              <a:rPr lang="fr-FR" sz="2800" b="1" dirty="0" err="1">
                <a:solidFill>
                  <a:schemeClr val="accent6">
                    <a:lumMod val="50000"/>
                  </a:schemeClr>
                </a:solidFill>
              </a:rPr>
              <a:t>Consumption</a:t>
            </a:r>
            <a:endParaRPr lang="ar-SA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المقدرة الشرائية والاستهلاك</a:t>
            </a: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648934"/>
              </p:ext>
            </p:extLst>
          </p:nvPr>
        </p:nvGraphicFramePr>
        <p:xfrm>
          <a:off x="344488" y="2276872"/>
          <a:ext cx="9217024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/>
                <a:gridCol w="4608512"/>
              </a:tblGrid>
              <a:tr h="1913302">
                <a:tc>
                  <a:txBody>
                    <a:bodyPr/>
                    <a:lstStyle/>
                    <a:p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Saudi Arabia’s </a:t>
                      </a:r>
                      <a:r>
                        <a:rPr lang="en-US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Purchasing Power Parity 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 740 billion.</a:t>
                      </a:r>
                    </a:p>
                    <a:p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Foodstuffs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are among the largest commodities imported.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-تعادل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</a:t>
                      </a:r>
                      <a:r>
                        <a:rPr lang="ar-SA" sz="2800" dirty="0" smtClean="0">
                          <a:solidFill>
                            <a:srgbClr val="339966"/>
                          </a:solidFill>
                        </a:rPr>
                        <a:t>مقدرة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 الشرائية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بالمملكة العربية السعودية 740 مليار دولار.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-و تعتبر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المواد الغذائية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من بين أكثر السلع المستوردة.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6758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183656"/>
              </p:ext>
            </p:extLst>
          </p:nvPr>
        </p:nvGraphicFramePr>
        <p:xfrm>
          <a:off x="560512" y="1268760"/>
          <a:ext cx="8856984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3445"/>
                <a:gridCol w="4163539"/>
              </a:tblGrid>
              <a:tr h="22733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Water is scarce in Saudi Arabia. </a:t>
                      </a:r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Significant changes have been made regarding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irrigation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but there are still many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problems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that Saudi Arabia must overcome before they will be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self-sufficient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-تعتبر المياه شحيحة في المملكة العربية السعودية.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-تم إجراء تغييرات كبيرة فيما يتعلق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بالري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ولكن لا يزال هناك الكثير من ال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مشاكل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على المملكة العربية السعودية التغلب عليها حتى تحقق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اكتفاءها الذاتي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383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026296"/>
              </p:ext>
            </p:extLst>
          </p:nvPr>
        </p:nvGraphicFramePr>
        <p:xfrm>
          <a:off x="467104" y="1700808"/>
          <a:ext cx="8670168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5084"/>
                <a:gridCol w="4335084"/>
              </a:tblGrid>
              <a:tr h="1553262">
                <a:tc>
                  <a:txBody>
                    <a:bodyPr/>
                    <a:lstStyle/>
                    <a:p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Saudi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oil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reserves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are the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largest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in the world, and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Saudi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Arabia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the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world’s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leading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oil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700" b="1" kern="120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producer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and </a:t>
                      </a:r>
                      <a:r>
                        <a:rPr lang="fr-FR" sz="2700" b="1" kern="120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exporter</a:t>
                      </a:r>
                      <a:r>
                        <a:rPr lang="fr-FR" sz="27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endParaRPr lang="fr-FR" sz="27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 و تمثل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احتياطيات النفط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السعودية الأضخم في العالم، حيث أن المملكة العربية السعودية هي أكبر دولة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منتجة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و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مصدرة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للنفط في العالم.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727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747362"/>
              </p:ext>
            </p:extLst>
          </p:nvPr>
        </p:nvGraphicFramePr>
        <p:xfrm>
          <a:off x="488504" y="1988840"/>
          <a:ext cx="9145016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508"/>
                <a:gridCol w="4572508"/>
              </a:tblGrid>
              <a:tr h="2273342">
                <a:tc>
                  <a:txBody>
                    <a:bodyPr/>
                    <a:lstStyle/>
                    <a:p>
                      <a:r>
                        <a:rPr lang="fr-FR" sz="24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Riyadh</a:t>
                      </a:r>
                      <a:r>
                        <a:rPr lang="fr-FR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the </a:t>
                      </a:r>
                      <a:r>
                        <a:rPr lang="fr-FR" sz="24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capital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city of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Saudi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Arabia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one of the </a:t>
                      </a:r>
                      <a:r>
                        <a:rPr lang="fr-FR" sz="24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fastest-growing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capitals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in the world. </a:t>
                      </a:r>
                    </a:p>
                    <a:p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Riyadh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comes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from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the plural of the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Arabic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word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« 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rawdhah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 »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meaning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 place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covered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with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gardens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trees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fr-FR" sz="24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Riyadh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has been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known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for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its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greenery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for long time.</a:t>
                      </a:r>
                      <a:endParaRPr lang="fr-FR" sz="24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الرياض،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عاصمة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المملكة العربية السعودية هي واحدة من العواصم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الأسرع نموا</a:t>
                      </a:r>
                      <a:r>
                        <a:rPr lang="ar-SA" sz="2800" dirty="0" smtClean="0">
                          <a:solidFill>
                            <a:srgbClr val="339966"/>
                          </a:solidFill>
                        </a:rPr>
                        <a:t>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في العالم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اسم الرياض يأتي من صيغة الجمع من الكلمة العربية «الروضة» تعني المكان المغطى بالحدائق والأشجار. وكانت الرياض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منذ العصور القديمة تعرف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بخضرتها.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990617" y="916688"/>
            <a:ext cx="562314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The Capital City 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</a:rPr>
              <a:t>of </a:t>
            </a:r>
            <a:r>
              <a:rPr lang="fr-FR" sz="2800" b="1" dirty="0" err="1">
                <a:solidFill>
                  <a:schemeClr val="accent6">
                    <a:lumMod val="50000"/>
                  </a:schemeClr>
                </a:solidFill>
              </a:rPr>
              <a:t>Saudi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Arabia</a:t>
            </a:r>
            <a:endParaRPr lang="ar-SA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عاصمة المملكة العربية السعودية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4827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216795"/>
              </p:ext>
            </p:extLst>
          </p:nvPr>
        </p:nvGraphicFramePr>
        <p:xfrm>
          <a:off x="369217" y="1196752"/>
          <a:ext cx="914501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600"/>
                <a:gridCol w="3744416"/>
              </a:tblGrid>
              <a:tr h="2273342">
                <a:tc>
                  <a:txBody>
                    <a:bodyPr/>
                    <a:lstStyle/>
                    <a:p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reason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for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that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Riaydh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located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in the middle of the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Arabian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peninsula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adjacent to a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number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wadies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which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collect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rainwater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have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enriched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the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city’s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underground water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resources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This has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meant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that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it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has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always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had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plentiful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water for </a:t>
                      </a:r>
                      <a:r>
                        <a:rPr lang="fr-FR" sz="27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irrigation </a:t>
                      </a:r>
                      <a:r>
                        <a:rPr lang="fr-FR" sz="27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purposes</a:t>
                      </a:r>
                      <a:r>
                        <a:rPr lang="fr-FR" sz="27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fr-FR" sz="27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والسبب في ذلك هو أن الرياض تقع في وسط شبه الجزيرة العربية، المتاخمة لعدد من الأودية التي تجمع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مياه الأمطار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وتثري موارد المدينة من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المياه الجوفية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 ويعني هذا أنه كان لها على مر الزمن وفرة في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مياه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الري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8387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411359"/>
              </p:ext>
            </p:extLst>
          </p:nvPr>
        </p:nvGraphicFramePr>
        <p:xfrm>
          <a:off x="699599" y="2276872"/>
          <a:ext cx="864096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2057318">
                <a:tc>
                  <a:txBody>
                    <a:bodyPr/>
                    <a:lstStyle/>
                    <a:p>
                      <a:pPr marL="0" marR="0" lvl="1" indent="-256032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Saudi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Arabia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is called "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the land of the two holy mosques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", a reference to Mecca and Medina, Islam's two holiest places.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-256032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وتسمى المملكة العربية السعودية "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بأرض الحرمين الشريفين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"، في إشارة إلى مكة المكرمة والمدينة المنو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ّ</a:t>
                      </a:r>
                      <a:r>
                        <a:rPr kumimoji="0" lang="ar-TN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رة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، وهما أقدس الأماكن في الإسلام.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928664" y="1031330"/>
            <a:ext cx="62997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T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he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L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and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of the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Two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H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oly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M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osques</a:t>
            </a:r>
          </a:p>
          <a:p>
            <a:pPr algn="ctr"/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</a:rPr>
              <a:t>أرض 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الحرمين الشريفين</a:t>
            </a:r>
            <a:endParaRPr lang="fr-FR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5572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211902"/>
              </p:ext>
            </p:extLst>
          </p:nvPr>
        </p:nvGraphicFramePr>
        <p:xfrm>
          <a:off x="272480" y="1446624"/>
          <a:ext cx="9433048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6584"/>
                <a:gridCol w="4176464"/>
              </a:tblGrid>
              <a:tr h="2273342">
                <a:tc>
                  <a:txBody>
                    <a:bodyPr/>
                    <a:lstStyle/>
                    <a:p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Medina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located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in the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north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-western part of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kingdom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to the East of the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Red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Sea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which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lies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only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250 km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away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from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it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It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surrounded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by a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number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mountains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 1926,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Medina’s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population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totalled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50000.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Its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population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today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more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than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500000.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تقع المدينة المنورة في الجزء الشمالي الغربي من المملكة، شرق البحر الأحمر، حيث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تبتعد عنه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250 كم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فقط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والمدينة محاطة بعدد من الجبال.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في عام 1926، بلغ عدد سكان المدينة المنورة 50000. ويبلغ عدد سكانها اليوم أكثر من 500000.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640632" y="817977"/>
            <a:ext cx="5341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</a:rPr>
              <a:t>         Medina  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المدينة 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</a:rPr>
              <a:t>المنورة</a:t>
            </a:r>
            <a:endParaRPr lang="ar-TN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965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619558"/>
              </p:ext>
            </p:extLst>
          </p:nvPr>
        </p:nvGraphicFramePr>
        <p:xfrm>
          <a:off x="344488" y="1798144"/>
          <a:ext cx="9289032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0"/>
                <a:gridCol w="4248472"/>
              </a:tblGrid>
              <a:tr h="2273342">
                <a:tc>
                  <a:txBody>
                    <a:bodyPr/>
                    <a:lstStyle/>
                    <a:p>
                      <a:r>
                        <a:rPr lang="en-US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Eastern Arabia region </a:t>
                      </a:r>
                      <a:r>
                        <a:rPr lang="en-US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 sometimes called “Al-</a:t>
                      </a:r>
                      <a:r>
                        <a:rPr lang="en-US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Hasa</a:t>
                      </a:r>
                      <a:r>
                        <a:rPr lang="en-US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”, one of the most fertile areas of the country. Al-</a:t>
                      </a:r>
                      <a:r>
                        <a:rPr lang="en-US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Hasa</a:t>
                      </a:r>
                      <a:r>
                        <a:rPr lang="en-US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the largest </a:t>
                      </a:r>
                      <a:r>
                        <a:rPr lang="en-US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oasis</a:t>
                      </a:r>
                      <a:r>
                        <a:rPr lang="en-US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in the country, actually comprises two </a:t>
                      </a:r>
                      <a:r>
                        <a:rPr lang="en-US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neighbouring</a:t>
                      </a:r>
                      <a:r>
                        <a:rPr lang="en-US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oases, including the town of Al-</a:t>
                      </a:r>
                      <a:r>
                        <a:rPr lang="en-US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Hofuf</a:t>
                      </a:r>
                      <a:r>
                        <a:rPr lang="en-US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ويسمى شرق شبه الجزيرة العربية في بعض الأحيان «بال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أ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حساء»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 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وهي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واحدة من أكثر المناطق خصوبة في البلاد. تعتبر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أ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حساء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أكبر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 واحة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في البلاد، وتضم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في</a:t>
                      </a:r>
                      <a:r>
                        <a:rPr lang="ar-SA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الواقع إ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ثنين من الواحات المتجاورة، بما في ذلك مدينة الهفوف.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096963" y="890717"/>
            <a:ext cx="150983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Al </a:t>
            </a:r>
            <a:r>
              <a:rPr lang="en-US" sz="2800" b="1" dirty="0" err="1" smtClean="0">
                <a:solidFill>
                  <a:schemeClr val="accent6">
                    <a:lumMod val="50000"/>
                  </a:schemeClr>
                </a:solidFill>
              </a:rPr>
              <a:t>Ahsa</a:t>
            </a:r>
            <a:endParaRPr lang="ar-SA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الأحساء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435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705272"/>
              </p:ext>
            </p:extLst>
          </p:nvPr>
        </p:nvGraphicFramePr>
        <p:xfrm>
          <a:off x="289318" y="1747091"/>
          <a:ext cx="9272194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1"/>
                <a:gridCol w="4231633"/>
              </a:tblGrid>
              <a:tr h="2502416">
                <a:tc>
                  <a:txBody>
                    <a:bodyPr/>
                    <a:lstStyle/>
                    <a:p>
                      <a:r>
                        <a:rPr lang="en-US" sz="27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rub - </a:t>
                      </a:r>
                      <a:r>
                        <a:rPr lang="en-US" sz="27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Alkhali</a:t>
                      </a:r>
                      <a:r>
                        <a:rPr lang="en-US" sz="27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desert is the </a:t>
                      </a:r>
                      <a:r>
                        <a:rPr lang="en-US" sz="27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southeastern part of the Kingdom of Saudi Arabia</a:t>
                      </a:r>
                      <a:r>
                        <a:rPr lang="ar-SA" sz="27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2700" b="1" i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2700" b="1" i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/>
                      </a:endParaRPr>
                    </a:p>
                    <a:p>
                      <a:r>
                        <a:rPr lang="en-US" sz="27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The Rub' al Khali, one of the sand deserts in the world. Most of the area is totally </a:t>
                      </a:r>
                      <a:r>
                        <a:rPr lang="en-US" sz="2700" b="1" i="0" dirty="0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waterless </a:t>
                      </a:r>
                      <a:r>
                        <a:rPr lang="en-US" sz="27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and </a:t>
                      </a:r>
                      <a:r>
                        <a:rPr lang="en-US" sz="2700" b="1" i="0" dirty="0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uninhabited </a:t>
                      </a:r>
                      <a:r>
                        <a:rPr lang="en-US" sz="27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except for the few </a:t>
                      </a:r>
                      <a:r>
                        <a:rPr lang="en-US" sz="2700" b="1" i="0" dirty="0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wandering Bedouin tribes</a:t>
                      </a:r>
                      <a:r>
                        <a:rPr lang="en-US" sz="27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.</a:t>
                      </a:r>
                      <a:r>
                        <a:rPr lang="en-US" sz="2700" b="0" i="0" dirty="0" smtClean="0">
                          <a:solidFill>
                            <a:srgbClr val="252525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2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صحراء الربع الخالي هو الجزء الجنوبي الشرقي من المملكة العربية السعودية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</a:p>
                    <a:p>
                      <a:pPr algn="r" rtl="1"/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وصحراء الربع الخالي، واحدة من الصحارى الرملية في العالم. ومعظم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ها</a:t>
                      </a:r>
                      <a:r>
                        <a:rPr lang="ar-SA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SA" sz="2800" baseline="0" dirty="0" smtClean="0">
                          <a:solidFill>
                            <a:srgbClr val="339966"/>
                          </a:solidFill>
                        </a:rPr>
                        <a:t>قاحل</a:t>
                      </a:r>
                      <a:r>
                        <a:rPr lang="ar-SA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غير مأهول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بالسكان باستثناء عدد قليل من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قبائل البدو الرحل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421227" y="792984"/>
            <a:ext cx="265168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Rub' al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Khali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/>
              <a:cs typeface="+mn-cs"/>
            </a:endParaRPr>
          </a:p>
          <a:p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صحراء الربع الخالي </a:t>
            </a: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700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084208"/>
              </p:ext>
            </p:extLst>
          </p:nvPr>
        </p:nvGraphicFramePr>
        <p:xfrm>
          <a:off x="358034" y="1653750"/>
          <a:ext cx="9001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6584"/>
                <a:gridCol w="3744416"/>
              </a:tblGrid>
              <a:tr h="2273342">
                <a:tc>
                  <a:txBody>
                    <a:bodyPr/>
                    <a:lstStyle/>
                    <a:p>
                      <a:r>
                        <a:rPr lang="en-US" sz="28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In the </a:t>
                      </a:r>
                      <a:r>
                        <a:rPr lang="fr-FR" sz="28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N</a:t>
                      </a:r>
                      <a:r>
                        <a:rPr lang="en-US" sz="2800" b="1" i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orth</a:t>
                      </a:r>
                      <a:r>
                        <a:rPr lang="en-US" sz="28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, in An Nafud, the </a:t>
                      </a:r>
                      <a:r>
                        <a:rPr lang="en-CA" sz="2800" b="1" i="0" dirty="0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en-US" sz="2800" b="1" i="0" dirty="0" err="1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ron</a:t>
                      </a:r>
                      <a:r>
                        <a:rPr lang="en-US" sz="2800" b="1" i="0" dirty="0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 oxide </a:t>
                      </a:r>
                      <a:r>
                        <a:rPr lang="en-US" sz="28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gives the sand a red tint, particularly when the sun is low. </a:t>
                      </a:r>
                    </a:p>
                    <a:p>
                      <a:r>
                        <a:rPr lang="en-US" sz="28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Within the area there are several watering places, and winter rains bring up short-lived but succulent </a:t>
                      </a:r>
                      <a:r>
                        <a:rPr lang="en-US" sz="2800" b="1" i="0" dirty="0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grasses </a:t>
                      </a:r>
                      <a:r>
                        <a:rPr lang="en-US" sz="28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that permit nomadic herding during the winter and spring.</a:t>
                      </a:r>
                      <a:endParaRPr lang="en-US" sz="2800" b="1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في الشمال، في صحراء النفود، وخاصة عندما تكون الشمس مائلة يعطي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أكسيد الحديد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الرمال لونا أحمر. 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داخل المنطقة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يوجد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العديد من الأماكن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الغنية</a:t>
                      </a:r>
                      <a:r>
                        <a:rPr lang="ar-SA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بالمياه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حيث أ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ن أمطار الشتاء عادة ما تسهم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في ظهور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الأعشاب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لفترة قصيرة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تسمح بالرعي خلال فصل الشتاء والربيع.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821968" y="764704"/>
            <a:ext cx="39604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An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Nafud</a:t>
            </a:r>
          </a:p>
          <a:p>
            <a:pPr algn="ctr"/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صحراء النفود </a:t>
            </a: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31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806522"/>
              </p:ext>
            </p:extLst>
          </p:nvPr>
        </p:nvGraphicFramePr>
        <p:xfrm>
          <a:off x="632520" y="2204864"/>
          <a:ext cx="9001000" cy="3549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2528"/>
                <a:gridCol w="4248472"/>
              </a:tblGrid>
              <a:tr h="3549392">
                <a:tc>
                  <a:txBody>
                    <a:bodyPr/>
                    <a:lstStyle/>
                    <a:p>
                      <a:r>
                        <a:rPr lang="en-US" sz="26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Stretching South from the An Nafud in a </a:t>
                      </a:r>
                      <a:r>
                        <a:rPr lang="en-US" sz="2600" b="1" i="0" dirty="0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narrow arc</a:t>
                      </a:r>
                      <a:r>
                        <a:rPr lang="ar-TN" sz="26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.</a:t>
                      </a:r>
                      <a:r>
                        <a:rPr lang="fr-FR" sz="26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26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Like the An Nafud, its sand tends to be </a:t>
                      </a:r>
                      <a:r>
                        <a:rPr lang="en-US" sz="2600" b="1" i="0" dirty="0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reddish</a:t>
                      </a:r>
                      <a:r>
                        <a:rPr lang="en-US" sz="26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, particularly in the North, where it shares with the An Nafud the </a:t>
                      </a:r>
                      <a:r>
                        <a:rPr lang="en-US" sz="2600" b="1" i="0" dirty="0" smtClean="0">
                          <a:solidFill>
                            <a:srgbClr val="339966"/>
                          </a:solidFill>
                          <a:effectLst/>
                          <a:latin typeface="Arial"/>
                        </a:rPr>
                        <a:t>longitudinal structure of sand dunes</a:t>
                      </a:r>
                      <a:r>
                        <a:rPr lang="en-US" sz="2600" b="1" i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/>
                        </a:rPr>
                        <a:t>.</a:t>
                      </a:r>
                      <a:endParaRPr lang="en-US" sz="2600" b="1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تمتد جنوب صحراء النفود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في شكل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قوس ضيق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r>
                        <a:rPr lang="ar-SA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مثل صحراء النفود، تميل رمالها إلى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</a:t>
                      </a:r>
                      <a:r>
                        <a:rPr lang="ar-SA" sz="2800" dirty="0" smtClean="0">
                          <a:solidFill>
                            <a:srgbClr val="339966"/>
                          </a:solidFill>
                        </a:rPr>
                        <a:t>إ</a:t>
                      </a:r>
                      <a:r>
                        <a:rPr lang="ar-TN" sz="2800" dirty="0" err="1" smtClean="0">
                          <a:solidFill>
                            <a:srgbClr val="339966"/>
                          </a:solidFill>
                        </a:rPr>
                        <a:t>حمرار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خاصة في الشمال، حيث أنه تشترك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الكثبان الرملية الطولية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مع صحراء النفود.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275330" y="1032241"/>
            <a:ext cx="3103735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Ad-</a:t>
            </a:r>
            <a:r>
              <a:rPr lang="en-US" sz="2800" b="1" dirty="0" err="1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Dahna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+mn-cs"/>
              </a:rPr>
              <a:t> Desert</a:t>
            </a:r>
          </a:p>
          <a:p>
            <a:pPr algn="ctr"/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صحراء الدهناء</a:t>
            </a: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fr-FR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الانجليزية (2) </a:t>
            </a:r>
            <a:r>
              <a:rPr lang="ar-SA" sz="2000" dirty="0" smtClean="0"/>
              <a:t>                                                    المحاضرة </a:t>
            </a:r>
            <a:r>
              <a:rPr lang="ar-TN" sz="2000" dirty="0" smtClean="0"/>
              <a:t>الثالثة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81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1441</TotalTime>
  <Words>1994</Words>
  <Application>Microsoft Office PowerPoint</Application>
  <PresentationFormat>A4 Paper (210x297 mm)</PresentationFormat>
  <Paragraphs>197</Paragraphs>
  <Slides>26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32" baseType="lpstr">
      <vt:lpstr>ae_AlMateen</vt:lpstr>
      <vt:lpstr>Arial</vt:lpstr>
      <vt:lpstr>AYM Wadiy S_U normal.</vt:lpstr>
      <vt:lpstr>Calibri</vt:lpstr>
      <vt:lpstr>Times New Roman</vt:lpstr>
      <vt:lpstr>Office Theme</vt:lpstr>
      <vt:lpstr>عرض تقديمي في PowerPoint</vt:lpstr>
      <vt:lpstr>     المحاضرة  13 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Walid Alhadi Chouari</cp:lastModifiedBy>
  <cp:revision>152</cp:revision>
  <dcterms:created xsi:type="dcterms:W3CDTF">2014-09-11T06:30:06Z</dcterms:created>
  <dcterms:modified xsi:type="dcterms:W3CDTF">2015-03-25T08:26:22Z</dcterms:modified>
</cp:coreProperties>
</file>