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92" r:id="rId3"/>
    <p:sldId id="308" r:id="rId4"/>
    <p:sldId id="309" r:id="rId5"/>
    <p:sldId id="319" r:id="rId6"/>
    <p:sldId id="310" r:id="rId7"/>
    <p:sldId id="311" r:id="rId8"/>
    <p:sldId id="312" r:id="rId9"/>
    <p:sldId id="313" r:id="rId10"/>
    <p:sldId id="324" r:id="rId11"/>
    <p:sldId id="325" r:id="rId12"/>
    <p:sldId id="314" r:id="rId13"/>
    <p:sldId id="315" r:id="rId14"/>
    <p:sldId id="316" r:id="rId15"/>
    <p:sldId id="317" r:id="rId16"/>
    <p:sldId id="318" r:id="rId17"/>
    <p:sldId id="321" r:id="rId18"/>
    <p:sldId id="322" r:id="rId19"/>
    <p:sldId id="323"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D98061"/>
    <a:srgbClr val="8E6334"/>
    <a:srgbClr val="ECA02F"/>
    <a:srgbClr val="313B4A"/>
    <a:srgbClr val="43A79C"/>
    <a:srgbClr val="EDBD1F"/>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0" d="100"/>
          <a:sy n="70" d="100"/>
        </p:scale>
        <p:origin x="-1074" y="-9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a:solidFill>
                  <a:srgbClr val="313B4A"/>
                </a:solidFill>
                <a:latin typeface="Calibri" pitchFamily="34" charset="0"/>
                <a:cs typeface="Times New Roman" pitchFamily="18" charset="0"/>
              </a:rPr>
              <a:t>نصوص جغرافية باللغة </a:t>
            </a:r>
            <a:r>
              <a:rPr lang="ar-SA" sz="2800" b="1" dirty="0" smtClean="0">
                <a:solidFill>
                  <a:srgbClr val="313B4A"/>
                </a:solidFill>
                <a:latin typeface="Calibri" pitchFamily="34" charset="0"/>
                <a:cs typeface="Times New Roman" pitchFamily="18" charset="0"/>
              </a:rPr>
              <a:t>الانجليزية</a:t>
            </a:r>
            <a:r>
              <a:rPr lang="ar-TN" sz="2800" b="1" dirty="0" smtClean="0">
                <a:solidFill>
                  <a:srgbClr val="313B4A"/>
                </a:solidFill>
                <a:latin typeface="Calibri" pitchFamily="34" charset="0"/>
                <a:cs typeface="Times New Roman" pitchFamily="18" charset="0"/>
              </a:rPr>
              <a:t> (2)</a:t>
            </a:r>
            <a:endParaRPr lang="ar-SA" sz="2800" b="1" dirty="0">
              <a:solidFill>
                <a:srgbClr val="313B4A"/>
              </a:solidFill>
              <a:latin typeface="Calibri" pitchFamily="34" charset="0"/>
              <a:cs typeface="Times New Roman" pitchFamily="18" charset="0"/>
            </a:endParaRPr>
          </a:p>
          <a:p>
            <a:pPr algn="ctr" rtl="0"/>
            <a:r>
              <a:rPr lang="en-US" sz="2800" b="1" dirty="0">
                <a:solidFill>
                  <a:srgbClr val="313B4A"/>
                </a:solidFill>
                <a:latin typeface="Calibri" pitchFamily="34" charset="0"/>
                <a:cs typeface="Times New Roman" pitchFamily="18" charset="0"/>
              </a:rPr>
              <a:t>Geographic Texts- in English (2)</a:t>
            </a:r>
          </a:p>
          <a:p>
            <a:pPr algn="ctr"/>
            <a:r>
              <a:rPr lang="ar-TN" sz="3700" b="1" dirty="0">
                <a:solidFill>
                  <a:srgbClr val="43A79C"/>
                </a:solidFill>
                <a:latin typeface="AYM Wadiy S_U normal."/>
                <a:cs typeface="Times New Roman" pitchFamily="18" charset="0"/>
              </a:rPr>
              <a:t>أ</a:t>
            </a:r>
            <a:r>
              <a:rPr lang="ar-SA" sz="3700" b="1" dirty="0" err="1" smtClean="0">
                <a:solidFill>
                  <a:srgbClr val="43A79C"/>
                </a:solidFill>
                <a:latin typeface="AYM Wadiy S_U normal."/>
                <a:cs typeface="Times New Roman" pitchFamily="18" charset="0"/>
              </a:rPr>
              <a:t>ستاذ</a:t>
            </a:r>
            <a:r>
              <a:rPr lang="ar-SA" sz="3700" b="1" dirty="0" smtClean="0">
                <a:solidFill>
                  <a:srgbClr val="43A79C"/>
                </a:solidFill>
                <a:latin typeface="AYM Wadiy S_U normal."/>
                <a:cs typeface="Times New Roman" pitchFamily="18" charset="0"/>
              </a:rPr>
              <a:t>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a:t>
            </a:r>
            <a:r>
              <a:rPr lang="ar-TN" sz="2800" b="1" dirty="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وليد الهادي محمد</a:t>
            </a:r>
            <a:r>
              <a:rPr lang="ar-SA" sz="2800" b="1" dirty="0" smtClean="0">
                <a:solidFill>
                  <a:srgbClr val="313B4A"/>
                </a:solidFill>
                <a:latin typeface="Calibri" pitchFamily="34" charset="0"/>
                <a:cs typeface="Times New Roman" pitchFamily="18" charset="0"/>
              </a:rPr>
              <a:t> </a:t>
            </a:r>
            <a:r>
              <a:rPr lang="ar-TN" sz="2800" b="1" dirty="0" smtClean="0">
                <a:solidFill>
                  <a:srgbClr val="313B4A"/>
                </a:solidFill>
                <a:latin typeface="Calibri" pitchFamily="34" charset="0"/>
                <a:cs typeface="Times New Roman" pitchFamily="18" charset="0"/>
              </a:rPr>
              <a:t>شواري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463031"/>
            <a:ext cx="8420100" cy="1470025"/>
          </a:xfrm>
        </p:spPr>
        <p:txBody>
          <a:bodyPr/>
          <a:lstStyle/>
          <a:p>
            <a:pPr eaLnBrk="1" hangingPunct="1"/>
            <a:r>
              <a:rPr lang="ar-TN"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المحاضرة</a:t>
            </a:r>
            <a:r>
              <a:rPr lang="ar-TN" b="1" dirty="0" smtClean="0">
                <a:effectLst>
                  <a:outerShdw blurRad="38100" dist="38100" dir="2700000" algn="tl">
                    <a:srgbClr val="000000">
                      <a:alpha val="43137"/>
                    </a:srgbClr>
                  </a:outerShdw>
                </a:effectLst>
                <a:cs typeface="Arial" pitchFamily="34" charset="0"/>
              </a:rPr>
              <a:t>  </a:t>
            </a:r>
            <a:r>
              <a:rPr lang="ar-TN" b="1" dirty="0" smtClean="0">
                <a:effectLst>
                  <a:outerShdw blurRad="38100" dist="38100" dir="2700000" algn="tl">
                    <a:srgbClr val="000000">
                      <a:alpha val="43137"/>
                    </a:srgbClr>
                  </a:outerShdw>
                </a:effectLst>
                <a:cs typeface="Arial" pitchFamily="34" charset="0"/>
              </a:rPr>
              <a:t>14</a:t>
            </a:r>
            <a:r>
              <a:rPr lang="fr-FR" b="1" dirty="0" smtClean="0">
                <a:effectLst>
                  <a:outerShdw blurRad="38100" dist="38100" dir="2700000" algn="tl">
                    <a:srgbClr val="000000">
                      <a:alpha val="43137"/>
                    </a:srgbClr>
                  </a:outerShdw>
                </a:effectLst>
                <a:cs typeface="Arial" pitchFamily="34" charset="0"/>
              </a:rPr>
              <a:t> </a:t>
            </a:r>
            <a:r>
              <a:rPr lang="ar-TN" b="1" dirty="0" smtClean="0">
                <a:effectLst>
                  <a:outerShdw blurRad="38100" dist="38100" dir="2700000" algn="tl">
                    <a:srgbClr val="000000">
                      <a:alpha val="43137"/>
                    </a:srgbClr>
                  </a:outerShdw>
                </a:effectLst>
                <a:cs typeface="Arial" pitchFamily="34" charset="0"/>
              </a:rPr>
              <a:t> </a:t>
            </a:r>
            <a:r>
              <a:rPr lang="fr-FR" b="1" dirty="0" smtClean="0">
                <a:effectLst>
                  <a:outerShdw blurRad="38100" dist="38100" dir="2700000" algn="tl">
                    <a:srgbClr val="000000">
                      <a:alpha val="43137"/>
                    </a:srgbClr>
                  </a:outerShdw>
                </a:effectLst>
                <a:cs typeface="Arial" pitchFamily="34" charset="0"/>
              </a:rPr>
              <a:t>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TN"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جغرافية الموارد الطبيعية</a:t>
            </a:r>
          </a:p>
          <a:p>
            <a:pPr rtl="1" eaLnBrk="1" fontAlgn="auto" hangingPunct="1">
              <a:spcBef>
                <a:spcPct val="0"/>
              </a:spcBef>
              <a:spcAft>
                <a:spcPts val="0"/>
              </a:spcAft>
              <a:defRPr/>
            </a:pPr>
            <a:r>
              <a:rPr lang="fr-FR"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Geography</a:t>
            </a:r>
            <a:r>
              <a:rPr lang="fr-FR"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of N</a:t>
            </a:r>
            <a:r>
              <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atural </a:t>
            </a:r>
            <a:r>
              <a:rPr lang="fr-FR"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R</a:t>
            </a:r>
            <a:r>
              <a:rPr lang="fr-FR" sz="4000" b="1" spc="50" dirty="0" err="1"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esources</a:t>
            </a:r>
            <a:r>
              <a:rPr lang="fr-FR"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endParaRPr lang="fr-FR"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8" name="Title 1"/>
          <p:cNvSpPr txBox="1">
            <a:spLocks/>
          </p:cNvSpPr>
          <p:nvPr/>
        </p:nvSpPr>
        <p:spPr>
          <a:xfrm>
            <a:off x="560512" y="1052736"/>
            <a:ext cx="8915400" cy="1143000"/>
          </a:xfrm>
          <a:prstGeom prst="rect">
            <a:avLst/>
          </a:prstGeom>
        </p:spPr>
        <p:txBody>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fontAlgn="auto">
              <a:spcAft>
                <a:spcPts val="0"/>
              </a:spcAft>
              <a:defRPr/>
            </a:pPr>
            <a:r>
              <a:rPr lang="en-US" sz="2800" b="1" dirty="0" smtClean="0">
                <a:solidFill>
                  <a:schemeClr val="accent6">
                    <a:lumMod val="50000"/>
                  </a:schemeClr>
                </a:solidFill>
                <a:latin typeface="Arial" pitchFamily="34" charset="0"/>
                <a:cs typeface="Arial" pitchFamily="34" charset="0"/>
              </a:rPr>
              <a:t>Types of Natural </a:t>
            </a:r>
            <a:r>
              <a:rPr lang="en-US" sz="2800" b="1" dirty="0">
                <a:solidFill>
                  <a:schemeClr val="accent6">
                    <a:lumMod val="50000"/>
                  </a:schemeClr>
                </a:solidFill>
                <a:latin typeface="Arial" pitchFamily="34" charset="0"/>
                <a:cs typeface="Arial" pitchFamily="34" charset="0"/>
              </a:rPr>
              <a:t>R</a:t>
            </a:r>
            <a:r>
              <a:rPr lang="en-US" sz="2800" b="1" dirty="0" smtClean="0">
                <a:solidFill>
                  <a:schemeClr val="accent6">
                    <a:lumMod val="50000"/>
                  </a:schemeClr>
                </a:solidFill>
                <a:latin typeface="Arial" pitchFamily="34" charset="0"/>
                <a:cs typeface="Arial" pitchFamily="34" charset="0"/>
              </a:rPr>
              <a:t>esources</a:t>
            </a:r>
          </a:p>
          <a:p>
            <a:pPr algn="ctr" fontAlgn="auto">
              <a:spcAft>
                <a:spcPts val="0"/>
              </a:spcAft>
              <a:defRPr/>
            </a:pPr>
            <a:r>
              <a:rPr lang="ar-TN" sz="2800" b="1" dirty="0" smtClean="0">
                <a:solidFill>
                  <a:schemeClr val="accent6">
                    <a:lumMod val="50000"/>
                  </a:schemeClr>
                </a:solidFill>
                <a:latin typeface="Arial" pitchFamily="34" charset="0"/>
                <a:cs typeface="Arial" pitchFamily="34" charset="0"/>
              </a:rPr>
              <a:t>أنواع الموارد الطبيعية </a:t>
            </a:r>
            <a:endParaRPr lang="ar-SA" sz="2800" b="1" dirty="0">
              <a:solidFill>
                <a:schemeClr val="accent6">
                  <a:lumMod val="50000"/>
                </a:schemeClr>
              </a:solidFill>
              <a:latin typeface="Arial" pitchFamily="34" charset="0"/>
              <a:cs typeface="Arial"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3459002504"/>
              </p:ext>
            </p:extLst>
          </p:nvPr>
        </p:nvGraphicFramePr>
        <p:xfrm>
          <a:off x="576916" y="2195736"/>
          <a:ext cx="8699376" cy="2225040"/>
        </p:xfrm>
        <a:graphic>
          <a:graphicData uri="http://schemas.openxmlformats.org/drawingml/2006/table">
            <a:tbl>
              <a:tblPr firstRow="1" bandRow="1">
                <a:tableStyleId>{5C22544A-7EE6-4342-B048-85BDC9FD1C3A}</a:tableStyleId>
              </a:tblPr>
              <a:tblGrid>
                <a:gridCol w="4349688"/>
                <a:gridCol w="4349688"/>
              </a:tblGrid>
              <a:tr h="1650834">
                <a:tc>
                  <a:txBody>
                    <a:bodyPr/>
                    <a:lstStyle/>
                    <a:p>
                      <a:pPr marL="0" marR="0" lvl="0" indent="-342900" algn="l" defTabSz="914400" rtl="1"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50000"/>
                            </a:schemeClr>
                          </a:solidFill>
                          <a:effectLst/>
                          <a:uLnTx/>
                          <a:uFillTx/>
                          <a:latin typeface="Arial" pitchFamily="34" charset="0"/>
                          <a:ea typeface="+mn-ea"/>
                          <a:cs typeface="Arial" pitchFamily="34" charset="0"/>
                        </a:rPr>
                        <a:t>There are two types of natural resources:</a:t>
                      </a:r>
                    </a:p>
                    <a:p>
                      <a:pPr marL="0" marR="0" lvl="0" indent="-342900" algn="l" defTabSz="914400" rtl="1"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Renewable resources</a:t>
                      </a: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Non</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renewable resources.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50000"/>
                            </a:schemeClr>
                          </a:solidFill>
                          <a:effectLst/>
                          <a:uLnTx/>
                          <a:uFillTx/>
                          <a:latin typeface="Arial" pitchFamily="34" charset="0"/>
                          <a:ea typeface="+mn-ea"/>
                          <a:cs typeface="Arial" pitchFamily="34" charset="0"/>
                        </a:rPr>
                        <a:t>يوجد نوعان من الموارد الطبيعية:</a:t>
                      </a: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موارد متجددة</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موارد غير متجددة</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p>
                      <a:pPr algn="r" rtl="1"/>
                      <a:endParaRPr lang="fr-FR" dirty="0">
                        <a:solidFill>
                          <a:schemeClr val="accent6">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2801096425"/>
              </p:ext>
            </p:extLst>
          </p:nvPr>
        </p:nvGraphicFramePr>
        <p:xfrm>
          <a:off x="560512" y="1772816"/>
          <a:ext cx="8699376" cy="1798320"/>
        </p:xfrm>
        <a:graphic>
          <a:graphicData uri="http://schemas.openxmlformats.org/drawingml/2006/table">
            <a:tbl>
              <a:tblPr firstRow="1" bandRow="1">
                <a:tableStyleId>{5C22544A-7EE6-4342-B048-85BDC9FD1C3A}</a:tableStyleId>
              </a:tblPr>
              <a:tblGrid>
                <a:gridCol w="4349688"/>
                <a:gridCol w="4349688"/>
              </a:tblGrid>
              <a:tr h="1650834">
                <a:tc>
                  <a:txBody>
                    <a:bodyPr/>
                    <a:lstStyle/>
                    <a:p>
                      <a:pPr marL="0" marR="0" lvl="0" indent="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non-renewable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resources is a natural resources which cannot be produced</a:t>
                      </a: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الموارد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غير المتجددة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هي الموارد الطبيعية التي لا يمكن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أ</a:t>
                      </a:r>
                      <a:r>
                        <a:rPr kumimoji="0" lang="ar-JO"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ن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تنتج</a:t>
                      </a:r>
                      <a:r>
                        <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a:t>
                      </a:r>
                      <a:endPar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نصوص جغرافية </a:t>
            </a:r>
            <a:r>
              <a:rPr lang="ar-SA" sz="2000" dirty="0"/>
              <a:t>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1857928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6" name="Tableau 5"/>
          <p:cNvGraphicFramePr>
            <a:graphicFrameLocks noGrp="1"/>
          </p:cNvGraphicFramePr>
          <p:nvPr>
            <p:extLst>
              <p:ext uri="{D42A27DB-BD31-4B8C-83A1-F6EECF244321}">
                <p14:modId xmlns:p14="http://schemas.microsoft.com/office/powerpoint/2010/main" val="2211575789"/>
              </p:ext>
            </p:extLst>
          </p:nvPr>
        </p:nvGraphicFramePr>
        <p:xfrm>
          <a:off x="560512" y="1196752"/>
          <a:ext cx="8699376" cy="4114800"/>
        </p:xfrm>
        <a:graphic>
          <a:graphicData uri="http://schemas.openxmlformats.org/drawingml/2006/table">
            <a:tbl>
              <a:tblPr firstRow="1" bandRow="1">
                <a:tableStyleId>{5C22544A-7EE6-4342-B048-85BDC9FD1C3A}</a:tableStyleId>
              </a:tblPr>
              <a:tblGrid>
                <a:gridCol w="4680520"/>
                <a:gridCol w="4018856"/>
              </a:tblGrid>
              <a:tr h="1650834">
                <a:tc>
                  <a:txBody>
                    <a:bodyPr/>
                    <a:lstStyle/>
                    <a:p>
                      <a:pPr marL="0" marR="0" lvl="0" indent="0" algn="l" defTabSz="914400" rtl="0" eaLnBrk="1" fontAlgn="base" latinLnBrk="0" hangingPunct="1">
                        <a:lnSpc>
                          <a:spcPct val="100000"/>
                        </a:lnSpc>
                        <a:spcBef>
                          <a:spcPts val="0"/>
                        </a:spcBef>
                        <a:spcAft>
                          <a:spcPct val="0"/>
                        </a:spcAft>
                        <a:buClrTx/>
                        <a:buSzTx/>
                        <a:buFont typeface="Arial" pitchFamily="34" charset="0"/>
                        <a:buNone/>
                        <a:tabLst/>
                        <a:defRPr/>
                      </a:pP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Natural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geography</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includes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divisions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associated</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with</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the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study</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(1) land </a:t>
                      </a:r>
                      <a:r>
                        <a:rPr kumimoji="0" lang="fr-FR" sz="2400" b="1" i="0" u="none" strike="noStrike" kern="1200" cap="none" spc="0" normalizeH="0" baseline="0" noProof="0" dirty="0" err="1" smtClean="0">
                          <a:ln>
                            <a:noFill/>
                          </a:ln>
                          <a:solidFill>
                            <a:srgbClr val="339966"/>
                          </a:solidFill>
                          <a:effectLst/>
                          <a:uLnTx/>
                          <a:uFillTx/>
                          <a:latin typeface="Arial" pitchFamily="34" charset="0"/>
                          <a:ea typeface="+mn-ea"/>
                          <a:cs typeface="Arial" pitchFamily="34" charset="0"/>
                        </a:rPr>
                        <a:t>reserves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(2)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forest</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and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other</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plant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(3)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climatic</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(4) water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the land, (5)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the animal world, (6)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in the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interior</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the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Earth</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and (7)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resources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the </a:t>
                      </a:r>
                      <a:r>
                        <a:rPr kumimoji="0" lang="fr-FR" sz="24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oceans</a:t>
                      </a:r>
                      <a:r>
                        <a:rPr kumimoji="0" lang="fr-FR"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the world. </a:t>
                      </a:r>
                      <a:endParaRPr kumimoji="0" lang="en-US" sz="24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TN" sz="2800" b="1" i="0" u="none" strike="noStrike" kern="1200" cap="none" spc="0" normalizeH="0" baseline="0" noProof="0" dirty="0" smtClean="0">
                          <a:ln>
                            <a:noFill/>
                          </a:ln>
                          <a:solidFill>
                            <a:srgbClr val="E8B7B7">
                              <a:lumMod val="25000"/>
                            </a:srgbClr>
                          </a:solidFill>
                          <a:effectLst/>
                          <a:uLnTx/>
                          <a:uFillTx/>
                          <a:latin typeface="+mn-lt"/>
                          <a:ea typeface="+mn-ea"/>
                          <a:cs typeface="+mn-cs"/>
                        </a:rPr>
                        <a:t>وتشمل جغرافية الموارد الطبيعية كل ما هو مرتبط بدراسة (1) </a:t>
                      </a:r>
                      <a:r>
                        <a:rPr kumimoji="0" lang="ar-TN" sz="2800" b="1" i="0" u="none" strike="noStrike" kern="1200" cap="none" spc="0" normalizeH="0" baseline="0" noProof="0" dirty="0" smtClean="0">
                          <a:ln>
                            <a:noFill/>
                          </a:ln>
                          <a:solidFill>
                            <a:srgbClr val="339966"/>
                          </a:solidFill>
                          <a:effectLst/>
                          <a:uLnTx/>
                          <a:uFillTx/>
                          <a:latin typeface="+mn-lt"/>
                          <a:ea typeface="+mn-ea"/>
                          <a:cs typeface="+mn-cs"/>
                        </a:rPr>
                        <a:t>احتياطي</a:t>
                      </a:r>
                      <a:r>
                        <a:rPr kumimoji="0" lang="ar-TN" sz="2800" b="1" i="0" u="none" strike="noStrike" kern="1200" cap="none" spc="0" normalizeH="0" baseline="0" noProof="0" dirty="0" smtClean="0">
                          <a:ln>
                            <a:noFill/>
                          </a:ln>
                          <a:solidFill>
                            <a:srgbClr val="E8B7B7">
                              <a:lumMod val="25000"/>
                            </a:srgbClr>
                          </a:solidFill>
                          <a:effectLst/>
                          <a:uLnTx/>
                          <a:uFillTx/>
                          <a:latin typeface="+mn-lt"/>
                          <a:ea typeface="+mn-ea"/>
                          <a:cs typeface="+mn-cs"/>
                        </a:rPr>
                        <a:t> الأرض، (2) موارد الغابات وباقي النباتات، (3) الموارد المناخية، (4) الموارد المائية، (5) الموارد الحيوانية، (6) موارد باطن الأرض، و (7) موارد المحيطات.</a:t>
                      </a:r>
                      <a:endParaRPr kumimoji="0" lang="fr-FR" sz="2800" b="1" i="0" u="none" strike="noStrike" kern="1200" cap="none" spc="0" normalizeH="0" baseline="0" noProof="0" dirty="0">
                        <a:ln>
                          <a:noFill/>
                        </a:ln>
                        <a:solidFill>
                          <a:srgbClr val="E8B7B7">
                            <a:lumMod val="25000"/>
                          </a:srgbClr>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700545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1065992899"/>
              </p:ext>
            </p:extLst>
          </p:nvPr>
        </p:nvGraphicFramePr>
        <p:xfrm>
          <a:off x="350496" y="1719758"/>
          <a:ext cx="8987408" cy="3960440"/>
        </p:xfrm>
        <a:graphic>
          <a:graphicData uri="http://schemas.openxmlformats.org/drawingml/2006/table">
            <a:tbl>
              <a:tblPr firstRow="1" bandRow="1">
                <a:tableStyleId>{5C22544A-7EE6-4342-B048-85BDC9FD1C3A}</a:tableStyleId>
              </a:tblPr>
              <a:tblGrid>
                <a:gridCol w="5256584"/>
                <a:gridCol w="3730824"/>
              </a:tblGrid>
              <a:tr h="3960440">
                <a:tc>
                  <a:txBody>
                    <a:bodyPr/>
                    <a:lstStyle/>
                    <a:p>
                      <a:pPr marL="342900" marR="0" lvl="0" indent="-34290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j-ea"/>
                          <a:cs typeface="Arial" pitchFamily="34" charset="0"/>
                        </a:rPr>
                        <a:t>Forests</a:t>
                      </a:r>
                    </a:p>
                    <a:p>
                      <a:pPr marL="0" marR="0" lvl="0" indent="-342900" algn="l" defTabSz="914400" rtl="0" eaLnBrk="1" fontAlgn="base" latinLnBrk="0" hangingPunct="1">
                        <a:lnSpc>
                          <a:spcPct val="100000"/>
                        </a:lnSpc>
                        <a:spcBef>
                          <a:spcPts val="0"/>
                        </a:spcBef>
                        <a:spcAft>
                          <a:spcPct val="0"/>
                        </a:spcAft>
                        <a:buClrTx/>
                        <a:buSzTx/>
                        <a:buFont typeface="Arial" pitchFamily="34" charset="0"/>
                        <a:buNone/>
                        <a:tabLst/>
                        <a:defRPr/>
                      </a:pP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 forest area is any area with a lot of trees. There are forests all over the world.  But the types of  the forests varies depending on the location of the forest, for example, there are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tropical rain </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forests,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coniferous</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forests, and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deciduous </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forests.</a:t>
                      </a:r>
                      <a:endPar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j-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الغاب</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ات</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8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الغا</a:t>
                      </a:r>
                      <a:r>
                        <a:rPr kumimoji="0" lang="ar-TN" sz="28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بة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هي أي مساحة فيها الكثير من الأشجار. وهناك غابات في جميع أنحاء العالم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ولكن أنواعها</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تختلف تبعا للموقع</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ف</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على سبيل المثال، هناك الغابات </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لمدارية</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 المطيرة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والغابات </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الصنوبرية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والغابات </a:t>
                      </a:r>
                      <a:r>
                        <a:rPr kumimoji="0" lang="ar-SA" sz="2800" b="1" i="0" u="none" strike="noStrike" kern="1200" cap="none" spc="0" normalizeH="0" baseline="0" noProof="0" dirty="0" err="1" smtClean="0">
                          <a:ln>
                            <a:noFill/>
                          </a:ln>
                          <a:solidFill>
                            <a:srgbClr val="339966"/>
                          </a:solidFill>
                          <a:effectLst/>
                          <a:uLnTx/>
                          <a:uFillTx/>
                          <a:latin typeface="Arial" pitchFamily="34" charset="0"/>
                          <a:ea typeface="+mn-ea"/>
                          <a:cs typeface="Arial" pitchFamily="34" charset="0"/>
                        </a:rPr>
                        <a:t>النفضية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Rectangle 5"/>
          <p:cNvSpPr/>
          <p:nvPr/>
        </p:nvSpPr>
        <p:spPr>
          <a:xfrm>
            <a:off x="2072680" y="764704"/>
            <a:ext cx="6408712" cy="954107"/>
          </a:xfrm>
          <a:prstGeom prst="rect">
            <a:avLst/>
          </a:prstGeom>
        </p:spPr>
        <p:txBody>
          <a:bodyPr wrap="square">
            <a:spAutoFit/>
          </a:bodyPr>
          <a:lstStyle/>
          <a:p>
            <a:pPr algn="ctr"/>
            <a:r>
              <a:rPr lang="en-US" sz="2800" b="1" dirty="0" smtClean="0">
                <a:solidFill>
                  <a:schemeClr val="accent6">
                    <a:lumMod val="50000"/>
                  </a:schemeClr>
                </a:solidFill>
                <a:ea typeface="+mj-ea"/>
              </a:rPr>
              <a:t>Non-Renewable </a:t>
            </a:r>
            <a:r>
              <a:rPr lang="en-US" sz="2800" b="1" dirty="0">
                <a:solidFill>
                  <a:schemeClr val="accent6">
                    <a:lumMod val="50000"/>
                  </a:schemeClr>
                </a:solidFill>
                <a:ea typeface="+mj-ea"/>
              </a:rPr>
              <a:t>R</a:t>
            </a:r>
            <a:r>
              <a:rPr lang="en-US" sz="2800" b="1" dirty="0" smtClean="0">
                <a:solidFill>
                  <a:schemeClr val="accent6">
                    <a:lumMod val="50000"/>
                  </a:schemeClr>
                </a:solidFill>
                <a:ea typeface="+mj-ea"/>
              </a:rPr>
              <a:t>esources</a:t>
            </a:r>
          </a:p>
          <a:p>
            <a:pPr algn="ctr"/>
            <a:r>
              <a:rPr lang="ar-SA" sz="2800" b="1" dirty="0">
                <a:solidFill>
                  <a:schemeClr val="accent6">
                    <a:lumMod val="50000"/>
                  </a:schemeClr>
                </a:solidFill>
              </a:rPr>
              <a:t>الموارد غير المتجددة</a:t>
            </a:r>
            <a:endParaRPr lang="fr-FR" sz="2800" dirty="0">
              <a:solidFill>
                <a:schemeClr val="accent6">
                  <a:lumMod val="50000"/>
                </a:schemeClr>
              </a:solidFill>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3913548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
        <p:nvSpPr>
          <p:cNvPr id="5" name="Rectangle 2"/>
          <p:cNvSpPr txBox="1">
            <a:spLocks noRot="1" noChangeArrowheads="1"/>
          </p:cNvSpPr>
          <p:nvPr/>
        </p:nvSpPr>
        <p:spPr>
          <a:xfrm>
            <a:off x="704528" y="908720"/>
            <a:ext cx="8829104" cy="814536"/>
          </a:xfrm>
          <a:prstGeom prst="rect">
            <a:avLst/>
          </a:prstGeom>
        </p:spPr>
        <p:txBody>
          <a:bodyPr>
            <a:normAutofit fontScale="77500" lnSpcReduction="20000"/>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fontAlgn="auto">
              <a:spcAft>
                <a:spcPts val="0"/>
              </a:spcAft>
              <a:defRPr/>
            </a:pPr>
            <a:r>
              <a:rPr lang="en-US" sz="3600" b="1" dirty="0" smtClean="0">
                <a:solidFill>
                  <a:schemeClr val="accent6">
                    <a:lumMod val="50000"/>
                  </a:schemeClr>
                </a:solidFill>
                <a:latin typeface="Arial" pitchFamily="34" charset="0"/>
                <a:cs typeface="Arial" pitchFamily="34" charset="0"/>
              </a:rPr>
              <a:t>Fossil Fuels</a:t>
            </a:r>
          </a:p>
          <a:p>
            <a:pPr algn="ctr" fontAlgn="auto">
              <a:spcAft>
                <a:spcPts val="0"/>
              </a:spcAft>
              <a:defRPr/>
            </a:pPr>
            <a:r>
              <a:rPr lang="ar-SA" sz="3800" b="1" dirty="0">
                <a:solidFill>
                  <a:schemeClr val="accent6">
                    <a:lumMod val="50000"/>
                  </a:schemeClr>
                </a:solidFill>
              </a:rPr>
              <a:t>الوقود </a:t>
            </a:r>
            <a:r>
              <a:rPr lang="ar-SA" sz="3800" b="1" dirty="0" smtClean="0">
                <a:solidFill>
                  <a:schemeClr val="accent6">
                    <a:lumMod val="50000"/>
                  </a:schemeClr>
                </a:solidFill>
              </a:rPr>
              <a:t>ال</a:t>
            </a:r>
            <a:r>
              <a:rPr lang="ar-TN" sz="3800" b="1" dirty="0" smtClean="0">
                <a:solidFill>
                  <a:schemeClr val="accent6">
                    <a:lumMod val="50000"/>
                  </a:schemeClr>
                </a:solidFill>
              </a:rPr>
              <a:t>أ</a:t>
            </a:r>
            <a:r>
              <a:rPr lang="ar-SA" sz="3800" b="1" dirty="0" err="1" smtClean="0">
                <a:solidFill>
                  <a:schemeClr val="accent6">
                    <a:lumMod val="50000"/>
                  </a:schemeClr>
                </a:solidFill>
              </a:rPr>
              <a:t>حفوري</a:t>
            </a:r>
            <a:endParaRPr lang="en-US" sz="2800" b="1" dirty="0" smtClean="0">
              <a:solidFill>
                <a:schemeClr val="accent6">
                  <a:lumMod val="50000"/>
                </a:schemeClr>
              </a:solidFill>
              <a:latin typeface="Arial" pitchFamily="34" charset="0"/>
              <a:cs typeface="Arial" pitchFamily="34" charset="0"/>
            </a:endParaRPr>
          </a:p>
        </p:txBody>
      </p:sp>
      <p:graphicFrame>
        <p:nvGraphicFramePr>
          <p:cNvPr id="6" name="Tableau 5"/>
          <p:cNvGraphicFramePr>
            <a:graphicFrameLocks noGrp="1"/>
          </p:cNvGraphicFramePr>
          <p:nvPr>
            <p:extLst>
              <p:ext uri="{D42A27DB-BD31-4B8C-83A1-F6EECF244321}">
                <p14:modId xmlns:p14="http://schemas.microsoft.com/office/powerpoint/2010/main" val="3773041910"/>
              </p:ext>
            </p:extLst>
          </p:nvPr>
        </p:nvGraphicFramePr>
        <p:xfrm>
          <a:off x="344488" y="1628800"/>
          <a:ext cx="8987408" cy="448056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Fossil fuels </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take millions of years to form. They are the product of the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fossilized</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remains</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of dead plants and animals that have been exposed to the heat and deep pressure within the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earth’s crust</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There are many types of fossil fuels, such as petroleum (gasoline),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natural gas</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and </a:t>
                      </a:r>
                      <a:r>
                        <a:rPr kumimoji="0" lang="en-US" sz="26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coal</a:t>
                      </a:r>
                      <a:r>
                        <a:rPr kumimoji="0" lang="en-US" sz="26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الوقود الأحفوري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يحتاج إلى ملايين السنين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لكي</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ي</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تشكل.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و</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هو نتاج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لبقايا متحجرة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من النباتات والحيوانات الميتة التي تعرضت للحرارة والضغط</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الشديد</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في أعماق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القشرة الأرضية</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و</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هناك العديد من أنواع الوقود الأحفوري، مثل البترول (البنزين) ،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الغاز الطبيعي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و</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الفحم الحجري</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650027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3839651494"/>
              </p:ext>
            </p:extLst>
          </p:nvPr>
        </p:nvGraphicFramePr>
        <p:xfrm>
          <a:off x="344488" y="1052736"/>
          <a:ext cx="8987408" cy="478536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Fossil fuels are one of the most valuable natural resources in modern century. It is estimated that 86 percent of the world’s energy comes directly from burning fossil fuels. Fossil fuels are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source of energy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for almost every machine, including the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generators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that produce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electric energy</a:t>
                      </a:r>
                      <a:r>
                        <a:rPr kumimoji="0" lang="en-US" sz="2800" b="1" i="0" u="none" strike="noStrike" kern="1200" cap="none" spc="0" normalizeH="0" baseline="0" noProof="0" dirty="0" smtClean="0">
                          <a:ln>
                            <a:noFill/>
                          </a:ln>
                          <a:solidFill>
                            <a:schemeClr val="accent6">
                              <a:lumMod val="25000"/>
                            </a:schemeClr>
                          </a:solidFill>
                          <a:effectLst>
                            <a:outerShdw blurRad="38100" dist="38100" dir="2700000" algn="tl">
                              <a:srgbClr val="000000"/>
                            </a:outerShdw>
                          </a:effectLst>
                          <a:uLnTx/>
                          <a:uFillTx/>
                          <a:latin typeface="Arial" charset="0"/>
                          <a:ea typeface="+mn-ea"/>
                          <a:cs typeface="Arial" pitchFamily="34" charset="0"/>
                        </a:rPr>
                        <a:t>.</a:t>
                      </a:r>
                      <a:endParaRPr kumimoji="0" lang="en-US" sz="2800" b="1" i="0" u="none" strike="noStrike" kern="1200" cap="none" spc="0" normalizeH="0" baseline="0" noProof="0" dirty="0">
                        <a:ln>
                          <a:noFill/>
                        </a:ln>
                        <a:solidFill>
                          <a:schemeClr val="accent6">
                            <a:lumMod val="25000"/>
                          </a:schemeClr>
                        </a:solidFill>
                        <a:effectLst/>
                        <a:uLnTx/>
                        <a:uFillTx/>
                        <a:latin typeface="Arial"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يمكن القول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أ</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ن الوقود الأحفوري،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هو</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واحد من الموارد الطبيعية الأكثر قيمة في العصر الحديث. ويقدر أن 86 في الم</a:t>
                      </a:r>
                      <a:r>
                        <a:rPr kumimoji="0" lang="ar-TN" sz="2800" b="1" i="0" u="none" strike="noStrike" kern="1200" cap="none" spc="0" normalizeH="0" baseline="0" noProof="0" dirty="0" err="1" smtClean="0">
                          <a:ln>
                            <a:noFill/>
                          </a:ln>
                          <a:solidFill>
                            <a:schemeClr val="accent6">
                              <a:lumMod val="25000"/>
                            </a:schemeClr>
                          </a:solidFill>
                          <a:effectLst/>
                          <a:uLnTx/>
                          <a:uFillTx/>
                          <a:latin typeface="+mn-lt"/>
                          <a:ea typeface="+mn-ea"/>
                          <a:cs typeface="Arial" charset="0"/>
                        </a:rPr>
                        <a:t>ائة</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من الطاقة في العالم تأتي مباشرة من حرق الوقود الأحفوري.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ف</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هو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مصدر الطاقة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لكل آلة تقريبا، بما في ذلك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المولدات</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التي تنتج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الطاقة الكهربائية</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a:t>
                      </a:r>
                    </a:p>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982400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378051803"/>
              </p:ext>
            </p:extLst>
          </p:nvPr>
        </p:nvGraphicFramePr>
        <p:xfrm>
          <a:off x="344488" y="1052736"/>
          <a:ext cx="8987408" cy="478536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0" marR="0" lvl="0" indent="0" algn="l" defTabSz="914400" rtl="1" eaLnBrk="1" fontAlgn="base" latinLnBrk="0" hangingPunct="1">
                        <a:lnSpc>
                          <a:spcPct val="100000"/>
                        </a:lnSpc>
                        <a:spcBef>
                          <a:spcPct val="0"/>
                        </a:spcBef>
                        <a:spcAft>
                          <a:spcPct val="0"/>
                        </a:spcAft>
                        <a:buClrTx/>
                        <a:buSzTx/>
                        <a:buFont typeface="Arial" pitchFamily="34" charset="0"/>
                        <a:buNone/>
                        <a:tabLst/>
                        <a:defRPr/>
                      </a:pP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a:t>
                      </a:r>
                      <a:r>
                        <a:rPr kumimoji="0" lang="en-US" sz="2800" b="1" i="0" u="none" strike="noStrike" kern="1200" cap="none" spc="0" normalizeH="0" baseline="0" noProof="0" dirty="0" err="1" smtClean="0">
                          <a:ln>
                            <a:noFill/>
                          </a:ln>
                          <a:solidFill>
                            <a:schemeClr val="accent6">
                              <a:lumMod val="25000"/>
                            </a:schemeClr>
                          </a:solidFill>
                          <a:effectLst/>
                          <a:uLnTx/>
                          <a:uFillTx/>
                          <a:latin typeface="Arial" pitchFamily="34" charset="0"/>
                          <a:ea typeface="+mn-ea"/>
                          <a:cs typeface="Arial" pitchFamily="34" charset="0"/>
                        </a:rPr>
                        <a:t>ossil</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fuels take so long to form, they are being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consumed</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faster than they can be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produced</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p>
                    <a:p>
                      <a:pPr marL="0" marR="0" lvl="0" indent="0" algn="l" defTabSz="914400" rtl="1" eaLnBrk="1" fontAlgn="base" latinLnBrk="0" hangingPunct="1">
                        <a:lnSpc>
                          <a:spcPct val="100000"/>
                        </a:lnSpc>
                        <a:spcBef>
                          <a:spcPct val="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Fossil fuels are a major contributor to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air pollution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because when they are burned they release many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dangerous gases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such as nitrogen dioxide, methane, and carbon dioxide</a:t>
                      </a:r>
                      <a:r>
                        <a:rPr kumimoji="0" lang="en-US" sz="2800" b="1" i="0" u="none" strike="noStrike" kern="1200" cap="none" spc="0" normalizeH="0" baseline="0" noProof="0" dirty="0" smtClean="0">
                          <a:ln>
                            <a:noFill/>
                          </a:ln>
                          <a:solidFill>
                            <a:schemeClr val="accent6">
                              <a:lumMod val="25000"/>
                            </a:schemeClr>
                          </a:solidFill>
                          <a:effectLst>
                            <a:outerShdw blurRad="38100" dist="38100" dir="2700000" algn="tl">
                              <a:srgbClr val="000000"/>
                            </a:outerShdw>
                          </a:effectLst>
                          <a:uLnTx/>
                          <a:uFillTx/>
                          <a:latin typeface="Arial"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يستغرق الوقود الأحفوري وقتا طويلا جدا للتشكل، ويجري حاليا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استهلاكه</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أسرع مما يمكن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انتاجه</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endPar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endParaRPr>
                    </a:p>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الوقود الأحفوري هو مساهم رئيسي في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تلوث الهواء</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لأنه</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عندما يتم حرقه ف</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إ</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نه يطلق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غازات خطيرة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كثيرة مثل ثاني أكسيد النيتروجين، وغاز الميثان، وثاني أكسيد الكربون.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0123104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31154049"/>
              </p:ext>
            </p:extLst>
          </p:nvPr>
        </p:nvGraphicFramePr>
        <p:xfrm>
          <a:off x="488504" y="1052736"/>
          <a:ext cx="8856984" cy="4785360"/>
        </p:xfrm>
        <a:graphic>
          <a:graphicData uri="http://schemas.openxmlformats.org/drawingml/2006/table">
            <a:tbl>
              <a:tblPr firstRow="1" bandRow="1">
                <a:tableStyleId>{5C22544A-7EE6-4342-B048-85BDC9FD1C3A}</a:tableStyleId>
              </a:tblPr>
              <a:tblGrid>
                <a:gridCol w="5040560"/>
                <a:gridCol w="3816424"/>
              </a:tblGrid>
              <a:tr h="2777398">
                <a:tc>
                  <a:txBody>
                    <a:bodyPr/>
                    <a:lstStyle/>
                    <a:p>
                      <a:r>
                        <a:rPr lang="en-US" sz="2800" b="1" i="0" dirty="0" smtClean="0">
                          <a:solidFill>
                            <a:schemeClr val="accent6">
                              <a:lumMod val="25000"/>
                            </a:schemeClr>
                          </a:solidFill>
                          <a:effectLst/>
                          <a:latin typeface="Arial" pitchFamily="34" charset="0"/>
                          <a:cs typeface="Arial" pitchFamily="34" charset="0"/>
                        </a:rPr>
                        <a:t>Saudi Arabia has the largest natural-resource </a:t>
                      </a:r>
                      <a:r>
                        <a:rPr lang="en-US" sz="2800" b="1" i="0" dirty="0" smtClean="0">
                          <a:solidFill>
                            <a:srgbClr val="339966"/>
                          </a:solidFill>
                          <a:effectLst/>
                          <a:latin typeface="Arial" pitchFamily="34" charset="0"/>
                          <a:cs typeface="Arial" pitchFamily="34" charset="0"/>
                        </a:rPr>
                        <a:t>deposits</a:t>
                      </a:r>
                      <a:r>
                        <a:rPr lang="en-US" sz="2800" b="1" i="0" dirty="0" smtClean="0">
                          <a:solidFill>
                            <a:schemeClr val="accent6">
                              <a:lumMod val="25000"/>
                            </a:schemeClr>
                          </a:solidFill>
                          <a:effectLst/>
                          <a:latin typeface="Arial" pitchFamily="34" charset="0"/>
                          <a:cs typeface="Arial" pitchFamily="34" charset="0"/>
                        </a:rPr>
                        <a:t> in the Middle East, of which </a:t>
                      </a:r>
                      <a:r>
                        <a:rPr lang="en-US" sz="2800" b="1" i="0" u="none" strike="noStrike" dirty="0" smtClean="0">
                          <a:solidFill>
                            <a:srgbClr val="339966"/>
                          </a:solidFill>
                          <a:effectLst/>
                          <a:latin typeface="Arial" pitchFamily="34" charset="0"/>
                          <a:cs typeface="Arial" pitchFamily="34" charset="0"/>
                        </a:rPr>
                        <a:t>oil </a:t>
                      </a:r>
                      <a:r>
                        <a:rPr lang="en-US" sz="2800" b="1" i="0" u="none" strike="noStrike" dirty="0" smtClean="0">
                          <a:solidFill>
                            <a:schemeClr val="accent6">
                              <a:lumMod val="25000"/>
                            </a:schemeClr>
                          </a:solidFill>
                          <a:effectLst/>
                          <a:latin typeface="Arial" pitchFamily="34" charset="0"/>
                          <a:cs typeface="Arial" pitchFamily="34" charset="0"/>
                        </a:rPr>
                        <a:t>and </a:t>
                      </a:r>
                      <a:r>
                        <a:rPr lang="en-US" sz="2800" b="1" i="0" u="none" strike="noStrike" dirty="0" smtClean="0">
                          <a:solidFill>
                            <a:srgbClr val="339966"/>
                          </a:solidFill>
                          <a:effectLst/>
                          <a:latin typeface="Arial" pitchFamily="34" charset="0"/>
                          <a:cs typeface="Arial" pitchFamily="34" charset="0"/>
                        </a:rPr>
                        <a:t>gas</a:t>
                      </a:r>
                      <a:r>
                        <a:rPr lang="en-US" sz="2800" b="1" i="0" u="none" strike="noStrike" baseline="0" dirty="0" smtClean="0">
                          <a:solidFill>
                            <a:srgbClr val="00B050"/>
                          </a:solidFill>
                          <a:effectLst/>
                          <a:latin typeface="Arial" pitchFamily="34" charset="0"/>
                          <a:cs typeface="Arial" pitchFamily="34" charset="0"/>
                        </a:rPr>
                        <a:t> </a:t>
                      </a:r>
                      <a:r>
                        <a:rPr lang="en-US" sz="2800" b="1" i="0" dirty="0" smtClean="0">
                          <a:solidFill>
                            <a:schemeClr val="accent6">
                              <a:lumMod val="25000"/>
                            </a:schemeClr>
                          </a:solidFill>
                          <a:effectLst/>
                          <a:latin typeface="Arial" pitchFamily="34" charset="0"/>
                          <a:cs typeface="Arial" pitchFamily="34" charset="0"/>
                        </a:rPr>
                        <a:t>are the most important. </a:t>
                      </a:r>
                      <a:r>
                        <a:rPr lang="en-US" sz="2800" b="1" i="0" u="none" strike="noStrike" dirty="0" smtClean="0">
                          <a:solidFill>
                            <a:schemeClr val="accent6">
                              <a:lumMod val="25000"/>
                            </a:schemeClr>
                          </a:solidFill>
                          <a:effectLst/>
                          <a:latin typeface="Arial" pitchFamily="34" charset="0"/>
                          <a:cs typeface="Arial" pitchFamily="34" charset="0"/>
                        </a:rPr>
                        <a:t>Oil was discovered </a:t>
                      </a:r>
                      <a:r>
                        <a:rPr lang="en-US" sz="2800" b="1" i="0" dirty="0" smtClean="0">
                          <a:solidFill>
                            <a:schemeClr val="accent6">
                              <a:lumMod val="25000"/>
                            </a:schemeClr>
                          </a:solidFill>
                          <a:effectLst/>
                          <a:latin typeface="Arial" pitchFamily="34" charset="0"/>
                          <a:cs typeface="Arial" pitchFamily="34" charset="0"/>
                        </a:rPr>
                        <a:t>in 1938. According to the latest </a:t>
                      </a:r>
                      <a:r>
                        <a:rPr lang="en-US" sz="2800" b="1" i="0" dirty="0" smtClean="0">
                          <a:solidFill>
                            <a:srgbClr val="339966"/>
                          </a:solidFill>
                          <a:effectLst/>
                          <a:latin typeface="Arial" pitchFamily="34" charset="0"/>
                          <a:cs typeface="Arial" pitchFamily="34" charset="0"/>
                        </a:rPr>
                        <a:t>estimates</a:t>
                      </a:r>
                      <a:r>
                        <a:rPr lang="en-US" sz="2800" b="1" i="0" dirty="0" smtClean="0">
                          <a:solidFill>
                            <a:schemeClr val="accent6">
                              <a:lumMod val="25000"/>
                            </a:schemeClr>
                          </a:solidFill>
                          <a:effectLst/>
                          <a:latin typeface="Arial" pitchFamily="34" charset="0"/>
                          <a:cs typeface="Arial" pitchFamily="34" charset="0"/>
                        </a:rPr>
                        <a:t>, Saudi Arabia’s recoverable oil stands at 267 billion barrels, or one fifth of the world’s reserves. </a:t>
                      </a:r>
                      <a:endParaRPr lang="fr-FR" sz="2800" b="1"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latin typeface="Arial" pitchFamily="34" charset="0"/>
                          <a:cs typeface="Arial" pitchFamily="34" charset="0"/>
                        </a:rPr>
                        <a:t>لد</a:t>
                      </a:r>
                      <a:r>
                        <a:rPr lang="ar-SA" sz="2800" dirty="0" smtClean="0">
                          <a:solidFill>
                            <a:schemeClr val="accent6">
                              <a:lumMod val="25000"/>
                            </a:schemeClr>
                          </a:solidFill>
                          <a:latin typeface="Arial" pitchFamily="34" charset="0"/>
                          <a:cs typeface="Arial" pitchFamily="34" charset="0"/>
                        </a:rPr>
                        <a:t>ى</a:t>
                      </a:r>
                      <a:r>
                        <a:rPr lang="ar-TN" sz="2800" dirty="0" smtClean="0">
                          <a:solidFill>
                            <a:schemeClr val="accent6">
                              <a:lumMod val="25000"/>
                            </a:schemeClr>
                          </a:solidFill>
                          <a:latin typeface="Arial" pitchFamily="34" charset="0"/>
                          <a:cs typeface="Arial" pitchFamily="34" charset="0"/>
                        </a:rPr>
                        <a:t> المملكة العربية السعودية أكبر </a:t>
                      </a:r>
                      <a:r>
                        <a:rPr lang="ar-TN" sz="2800" dirty="0" smtClean="0">
                          <a:solidFill>
                            <a:srgbClr val="339966"/>
                          </a:solidFill>
                          <a:latin typeface="Arial" pitchFamily="34" charset="0"/>
                          <a:cs typeface="Arial" pitchFamily="34" charset="0"/>
                        </a:rPr>
                        <a:t>احتياطي</a:t>
                      </a:r>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ل</a:t>
                      </a:r>
                      <a:r>
                        <a:rPr lang="ar-TN" sz="2800" dirty="0" smtClean="0">
                          <a:solidFill>
                            <a:schemeClr val="accent6">
                              <a:lumMod val="25000"/>
                            </a:schemeClr>
                          </a:solidFill>
                          <a:latin typeface="Arial" pitchFamily="34" charset="0"/>
                          <a:cs typeface="Arial" pitchFamily="34" charset="0"/>
                        </a:rPr>
                        <a:t>لموارد الطبيعية في الشرق الأوسط، منها </a:t>
                      </a:r>
                      <a:r>
                        <a:rPr lang="ar-TN" sz="2800" dirty="0" smtClean="0">
                          <a:solidFill>
                            <a:srgbClr val="339966"/>
                          </a:solidFill>
                          <a:latin typeface="Arial" pitchFamily="34" charset="0"/>
                          <a:cs typeface="Arial" pitchFamily="34" charset="0"/>
                        </a:rPr>
                        <a:t>النفط </a:t>
                      </a:r>
                      <a:r>
                        <a:rPr lang="ar-TN" sz="2800" dirty="0" smtClean="0">
                          <a:solidFill>
                            <a:schemeClr val="accent6">
                              <a:lumMod val="25000"/>
                            </a:schemeClr>
                          </a:solidFill>
                          <a:latin typeface="Arial" pitchFamily="34" charset="0"/>
                          <a:cs typeface="Arial" pitchFamily="34" charset="0"/>
                        </a:rPr>
                        <a:t>و</a:t>
                      </a:r>
                      <a:r>
                        <a:rPr lang="ar-TN" sz="2800" dirty="0" smtClean="0">
                          <a:solidFill>
                            <a:srgbClr val="339966"/>
                          </a:solidFill>
                          <a:latin typeface="Arial" pitchFamily="34" charset="0"/>
                          <a:cs typeface="Arial" pitchFamily="34" charset="0"/>
                        </a:rPr>
                        <a:t>الغاز</a:t>
                      </a:r>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و</a:t>
                      </a:r>
                      <a:r>
                        <a:rPr lang="ar-TN" sz="2800" dirty="0" smtClean="0">
                          <a:solidFill>
                            <a:schemeClr val="accent6">
                              <a:lumMod val="25000"/>
                            </a:schemeClr>
                          </a:solidFill>
                          <a:latin typeface="Arial" pitchFamily="34" charset="0"/>
                          <a:cs typeface="Arial" pitchFamily="34" charset="0"/>
                        </a:rPr>
                        <a:t>هي الأكثر أهمية. </a:t>
                      </a:r>
                      <a:r>
                        <a:rPr lang="ar-SA" sz="2800" dirty="0" smtClean="0">
                          <a:solidFill>
                            <a:schemeClr val="accent6">
                              <a:lumMod val="25000"/>
                            </a:schemeClr>
                          </a:solidFill>
                          <a:latin typeface="Arial" pitchFamily="34" charset="0"/>
                          <a:cs typeface="Arial" pitchFamily="34" charset="0"/>
                        </a:rPr>
                        <a:t>حيث </a:t>
                      </a:r>
                      <a:r>
                        <a:rPr lang="ar-TN" sz="2800" dirty="0" smtClean="0">
                          <a:solidFill>
                            <a:schemeClr val="accent6">
                              <a:lumMod val="25000"/>
                            </a:schemeClr>
                          </a:solidFill>
                          <a:latin typeface="Arial" pitchFamily="34" charset="0"/>
                          <a:cs typeface="Arial" pitchFamily="34" charset="0"/>
                        </a:rPr>
                        <a:t>تم اكتشاف النفط </a:t>
                      </a:r>
                      <a:r>
                        <a:rPr lang="ar-SA" sz="2800" dirty="0" smtClean="0">
                          <a:solidFill>
                            <a:schemeClr val="accent6">
                              <a:lumMod val="25000"/>
                            </a:schemeClr>
                          </a:solidFill>
                          <a:latin typeface="Arial" pitchFamily="34" charset="0"/>
                          <a:cs typeface="Arial" pitchFamily="34" charset="0"/>
                        </a:rPr>
                        <a:t>سنة </a:t>
                      </a:r>
                      <a:r>
                        <a:rPr lang="ar-TN" sz="2800" dirty="0" smtClean="0">
                          <a:solidFill>
                            <a:schemeClr val="accent6">
                              <a:lumMod val="25000"/>
                            </a:schemeClr>
                          </a:solidFill>
                          <a:latin typeface="Arial" pitchFamily="34" charset="0"/>
                          <a:cs typeface="Arial" pitchFamily="34" charset="0"/>
                        </a:rPr>
                        <a:t>1938. </a:t>
                      </a:r>
                      <a:endParaRPr lang="ar-SA" sz="2800" dirty="0" smtClean="0">
                        <a:solidFill>
                          <a:schemeClr val="accent6">
                            <a:lumMod val="25000"/>
                          </a:schemeClr>
                        </a:solidFill>
                        <a:latin typeface="Arial" pitchFamily="34" charset="0"/>
                        <a:cs typeface="Arial" pitchFamily="34" charset="0"/>
                      </a:endParaRPr>
                    </a:p>
                    <a:p>
                      <a:pPr algn="r" rtl="1"/>
                      <a:r>
                        <a:rPr lang="ar-TN" sz="2800" dirty="0" smtClean="0">
                          <a:solidFill>
                            <a:schemeClr val="accent6">
                              <a:lumMod val="25000"/>
                            </a:schemeClr>
                          </a:solidFill>
                          <a:latin typeface="Arial" pitchFamily="34" charset="0"/>
                          <a:cs typeface="Arial" pitchFamily="34" charset="0"/>
                        </a:rPr>
                        <a:t>ووفقا لأحدث</a:t>
                      </a:r>
                      <a:r>
                        <a:rPr lang="ar-TN" sz="2800" dirty="0" smtClean="0">
                          <a:solidFill>
                            <a:srgbClr val="339966"/>
                          </a:solidFill>
                          <a:latin typeface="Arial" pitchFamily="34" charset="0"/>
                          <a:cs typeface="Arial" pitchFamily="34" charset="0"/>
                        </a:rPr>
                        <a:t> التقديرات</a:t>
                      </a:r>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يقدر</a:t>
                      </a:r>
                      <a:r>
                        <a:rPr lang="ar-TN" sz="2800" dirty="0" smtClean="0">
                          <a:solidFill>
                            <a:schemeClr val="accent6">
                              <a:lumMod val="25000"/>
                            </a:schemeClr>
                          </a:solidFill>
                          <a:latin typeface="Arial" pitchFamily="34" charset="0"/>
                          <a:cs typeface="Arial" pitchFamily="34" charset="0"/>
                        </a:rPr>
                        <a:t>النفط القابل للاستخراج في المملكة العربية السعودية </a:t>
                      </a:r>
                      <a:r>
                        <a:rPr lang="ar-SA" sz="2800" dirty="0" smtClean="0">
                          <a:solidFill>
                            <a:schemeClr val="accent6">
                              <a:lumMod val="25000"/>
                            </a:schemeClr>
                          </a:solidFill>
                          <a:latin typeface="Arial" pitchFamily="34" charset="0"/>
                          <a:cs typeface="Arial" pitchFamily="34" charset="0"/>
                        </a:rPr>
                        <a:t>بـ</a:t>
                      </a:r>
                      <a:r>
                        <a:rPr lang="ar-TN" sz="2800" dirty="0" smtClean="0">
                          <a:solidFill>
                            <a:schemeClr val="accent6">
                              <a:lumMod val="25000"/>
                            </a:schemeClr>
                          </a:solidFill>
                          <a:latin typeface="Arial" pitchFamily="34" charset="0"/>
                          <a:cs typeface="Arial" pitchFamily="34" charset="0"/>
                        </a:rPr>
                        <a:t>267 مليار برميل، </a:t>
                      </a:r>
                      <a:r>
                        <a:rPr lang="ar-SA" sz="2800" dirty="0" smtClean="0">
                          <a:solidFill>
                            <a:schemeClr val="accent6">
                              <a:lumMod val="25000"/>
                            </a:schemeClr>
                          </a:solidFill>
                          <a:latin typeface="Arial" pitchFamily="34" charset="0"/>
                          <a:cs typeface="Arial" pitchFamily="34" charset="0"/>
                        </a:rPr>
                        <a:t>أي </a:t>
                      </a:r>
                      <a:r>
                        <a:rPr lang="ar-TN" sz="2800" dirty="0" smtClean="0">
                          <a:solidFill>
                            <a:schemeClr val="accent6">
                              <a:lumMod val="25000"/>
                            </a:schemeClr>
                          </a:solidFill>
                          <a:latin typeface="Arial" pitchFamily="34" charset="0"/>
                          <a:cs typeface="Arial" pitchFamily="34" charset="0"/>
                        </a:rPr>
                        <a:t>خمس </a:t>
                      </a:r>
                      <a:r>
                        <a:rPr lang="ar-SA" sz="2800" dirty="0" smtClean="0">
                          <a:solidFill>
                            <a:schemeClr val="accent6">
                              <a:lumMod val="25000"/>
                            </a:schemeClr>
                          </a:solidFill>
                          <a:latin typeface="Arial" pitchFamily="34" charset="0"/>
                          <a:cs typeface="Arial" pitchFamily="34" charset="0"/>
                        </a:rPr>
                        <a:t>الا</a:t>
                      </a:r>
                      <a:r>
                        <a:rPr lang="ar-TN" sz="2800" dirty="0" err="1" smtClean="0">
                          <a:solidFill>
                            <a:schemeClr val="accent6">
                              <a:lumMod val="25000"/>
                            </a:schemeClr>
                          </a:solidFill>
                          <a:latin typeface="Arial" pitchFamily="34" charset="0"/>
                          <a:cs typeface="Arial" pitchFamily="34" charset="0"/>
                        </a:rPr>
                        <a:t>حتياطي</a:t>
                      </a:r>
                      <a:r>
                        <a:rPr lang="ar-TN" sz="2800" dirty="0" smtClean="0">
                          <a:solidFill>
                            <a:schemeClr val="accent6">
                              <a:lumMod val="25000"/>
                            </a:schemeClr>
                          </a:solidFill>
                          <a:latin typeface="Arial" pitchFamily="34" charset="0"/>
                          <a:cs typeface="Arial" pitchFamily="34" charset="0"/>
                        </a:rPr>
                        <a:t> العالم</a:t>
                      </a:r>
                      <a:r>
                        <a:rPr lang="ar-SA" sz="2800" dirty="0" smtClean="0">
                          <a:solidFill>
                            <a:schemeClr val="accent6">
                              <a:lumMod val="25000"/>
                            </a:schemeClr>
                          </a:solidFill>
                          <a:latin typeface="Arial" pitchFamily="34" charset="0"/>
                          <a:cs typeface="Arial" pitchFamily="34" charset="0"/>
                        </a:rPr>
                        <a:t>ي</a:t>
                      </a:r>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 </a:t>
                      </a:r>
                      <a:endParaRPr lang="fr-FR" sz="28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27331655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2437347253"/>
              </p:ext>
            </p:extLst>
          </p:nvPr>
        </p:nvGraphicFramePr>
        <p:xfrm>
          <a:off x="488504" y="1052736"/>
          <a:ext cx="8856984" cy="4358640"/>
        </p:xfrm>
        <a:graphic>
          <a:graphicData uri="http://schemas.openxmlformats.org/drawingml/2006/table">
            <a:tbl>
              <a:tblPr firstRow="1" bandRow="1">
                <a:tableStyleId>{5C22544A-7EE6-4342-B048-85BDC9FD1C3A}</a:tableStyleId>
              </a:tblPr>
              <a:tblGrid>
                <a:gridCol w="4968552"/>
                <a:gridCol w="3888432"/>
              </a:tblGrid>
              <a:tr h="2777398">
                <a:tc>
                  <a:txBody>
                    <a:bodyPr/>
                    <a:lstStyle/>
                    <a:p>
                      <a:r>
                        <a:rPr lang="en-US" sz="2800" b="1" i="0" dirty="0" smtClean="0">
                          <a:solidFill>
                            <a:schemeClr val="accent6">
                              <a:lumMod val="25000"/>
                            </a:schemeClr>
                          </a:solidFill>
                          <a:effectLst/>
                          <a:latin typeface="Arial" pitchFamily="34" charset="0"/>
                          <a:cs typeface="Arial" pitchFamily="34" charset="0"/>
                        </a:rPr>
                        <a:t>The </a:t>
                      </a:r>
                      <a:r>
                        <a:rPr lang="en-US" sz="2800" b="1" i="0" dirty="0" smtClean="0">
                          <a:solidFill>
                            <a:srgbClr val="339966"/>
                          </a:solidFill>
                          <a:effectLst/>
                          <a:latin typeface="Arial" pitchFamily="34" charset="0"/>
                          <a:cs typeface="Arial" pitchFamily="34" charset="0"/>
                        </a:rPr>
                        <a:t>oil-extraction</a:t>
                      </a:r>
                      <a:r>
                        <a:rPr lang="en-US" sz="2800" b="1" i="0" dirty="0" smtClean="0">
                          <a:solidFill>
                            <a:schemeClr val="accent6">
                              <a:lumMod val="25000"/>
                            </a:schemeClr>
                          </a:solidFill>
                          <a:effectLst/>
                          <a:latin typeface="Arial" pitchFamily="34" charset="0"/>
                          <a:cs typeface="Arial" pitchFamily="34" charset="0"/>
                        </a:rPr>
                        <a:t> rate ranges between 9 and 10 million barrels a day, of which about 7.5 million barrels a day are </a:t>
                      </a:r>
                      <a:r>
                        <a:rPr lang="en-US" sz="2800" b="1" i="0" dirty="0" smtClean="0">
                          <a:solidFill>
                            <a:srgbClr val="339966"/>
                          </a:solidFill>
                          <a:effectLst/>
                          <a:latin typeface="Arial" pitchFamily="34" charset="0"/>
                          <a:cs typeface="Arial" pitchFamily="34" charset="0"/>
                        </a:rPr>
                        <a:t>exported</a:t>
                      </a:r>
                      <a:r>
                        <a:rPr lang="en-US" sz="2800" b="1" i="0" dirty="0" smtClean="0">
                          <a:solidFill>
                            <a:schemeClr val="accent6">
                              <a:lumMod val="25000"/>
                            </a:schemeClr>
                          </a:solidFill>
                          <a:effectLst/>
                          <a:latin typeface="Arial" pitchFamily="34" charset="0"/>
                          <a:cs typeface="Arial" pitchFamily="34" charset="0"/>
                        </a:rPr>
                        <a:t>. This makes Saudi Arabia the world’s largest oil exporter. The </a:t>
                      </a:r>
                      <a:r>
                        <a:rPr lang="en-US" sz="2800" b="1" i="0" dirty="0" smtClean="0">
                          <a:solidFill>
                            <a:srgbClr val="339966"/>
                          </a:solidFill>
                          <a:effectLst/>
                          <a:latin typeface="Arial" pitchFamily="34" charset="0"/>
                          <a:cs typeface="Arial" pitchFamily="34" charset="0"/>
                        </a:rPr>
                        <a:t>oil fields </a:t>
                      </a:r>
                      <a:r>
                        <a:rPr lang="en-US" sz="2800" b="1" i="0" dirty="0" smtClean="0">
                          <a:solidFill>
                            <a:schemeClr val="accent6">
                              <a:lumMod val="25000"/>
                            </a:schemeClr>
                          </a:solidFill>
                          <a:effectLst/>
                          <a:latin typeface="Arial" pitchFamily="34" charset="0"/>
                          <a:cs typeface="Arial" pitchFamily="34" charset="0"/>
                        </a:rPr>
                        <a:t>are concentrated in the eastern part of the country.</a:t>
                      </a:r>
                      <a:endParaRPr lang="fr-FR" sz="2800" b="1"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latin typeface="Arial" pitchFamily="34" charset="0"/>
                          <a:cs typeface="Arial" pitchFamily="34" charset="0"/>
                        </a:rPr>
                        <a:t>ويتراوح معدل</a:t>
                      </a:r>
                      <a:r>
                        <a:rPr lang="ar-TN" sz="2800" dirty="0" smtClean="0">
                          <a:solidFill>
                            <a:schemeClr val="tx1"/>
                          </a:solidFill>
                          <a:latin typeface="Arial" pitchFamily="34" charset="0"/>
                          <a:cs typeface="Arial" pitchFamily="34" charset="0"/>
                        </a:rPr>
                        <a:t> </a:t>
                      </a:r>
                      <a:r>
                        <a:rPr lang="ar-TN" sz="2800" dirty="0" smtClean="0">
                          <a:solidFill>
                            <a:srgbClr val="339966"/>
                          </a:solidFill>
                          <a:latin typeface="Arial" pitchFamily="34" charset="0"/>
                          <a:cs typeface="Arial" pitchFamily="34" charset="0"/>
                        </a:rPr>
                        <a:t>استخراج النفط </a:t>
                      </a:r>
                      <a:r>
                        <a:rPr lang="ar-TN" sz="2800" dirty="0" smtClean="0">
                          <a:solidFill>
                            <a:schemeClr val="accent6">
                              <a:lumMod val="25000"/>
                            </a:schemeClr>
                          </a:solidFill>
                          <a:latin typeface="Arial" pitchFamily="34" charset="0"/>
                          <a:cs typeface="Arial" pitchFamily="34" charset="0"/>
                        </a:rPr>
                        <a:t>بين 9 و 10 مليون برميل يوميا، </a:t>
                      </a:r>
                      <a:r>
                        <a:rPr lang="ar-SA" sz="2800" dirty="0" smtClean="0">
                          <a:solidFill>
                            <a:srgbClr val="339966"/>
                          </a:solidFill>
                          <a:latin typeface="Arial" pitchFamily="34" charset="0"/>
                          <a:cs typeface="Arial" pitchFamily="34" charset="0"/>
                        </a:rPr>
                        <a:t>يصدّر</a:t>
                      </a:r>
                      <a:r>
                        <a:rPr lang="ar-SA" sz="2800" dirty="0" smtClean="0">
                          <a:solidFill>
                            <a:schemeClr val="tx1"/>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منها </a:t>
                      </a:r>
                      <a:r>
                        <a:rPr lang="ar-TN" sz="2800" dirty="0" smtClean="0">
                          <a:solidFill>
                            <a:schemeClr val="accent6">
                              <a:lumMod val="25000"/>
                            </a:schemeClr>
                          </a:solidFill>
                          <a:latin typeface="Arial" pitchFamily="34" charset="0"/>
                          <a:cs typeface="Arial" pitchFamily="34" charset="0"/>
                        </a:rPr>
                        <a:t>حوالي 7.5 مليون برميل يوميا. وهذا ما يجعل المملكة العربية السعودية أكبر مصدر للنفط في العالم. وتتركز </a:t>
                      </a:r>
                      <a:r>
                        <a:rPr lang="ar-TN" sz="2800" dirty="0" smtClean="0">
                          <a:solidFill>
                            <a:srgbClr val="339966"/>
                          </a:solidFill>
                          <a:latin typeface="Arial" pitchFamily="34" charset="0"/>
                          <a:cs typeface="Arial" pitchFamily="34" charset="0"/>
                        </a:rPr>
                        <a:t>حقول النفط </a:t>
                      </a:r>
                      <a:r>
                        <a:rPr lang="ar-TN" sz="2800" dirty="0" smtClean="0">
                          <a:solidFill>
                            <a:schemeClr val="accent6">
                              <a:lumMod val="25000"/>
                            </a:schemeClr>
                          </a:solidFill>
                          <a:latin typeface="Arial" pitchFamily="34" charset="0"/>
                          <a:cs typeface="Arial" pitchFamily="34" charset="0"/>
                        </a:rPr>
                        <a:t>في الجزء الشرقي من البلاد</a:t>
                      </a:r>
                      <a:r>
                        <a:rPr lang="ar-SA" sz="2800" dirty="0" smtClean="0">
                          <a:solidFill>
                            <a:schemeClr val="accent6">
                              <a:lumMod val="25000"/>
                            </a:schemeClr>
                          </a:solidFill>
                          <a:latin typeface="Arial" pitchFamily="34" charset="0"/>
                          <a:cs typeface="Arial" pitchFamily="34" charset="0"/>
                        </a:rPr>
                        <a:t>.</a:t>
                      </a:r>
                      <a:endParaRPr lang="fr-FR" sz="28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222044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772192842"/>
              </p:ext>
            </p:extLst>
          </p:nvPr>
        </p:nvGraphicFramePr>
        <p:xfrm>
          <a:off x="344488" y="2060848"/>
          <a:ext cx="8987408" cy="307848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342900" marR="0" lvl="0" indent="-34290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renewable resources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is a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natural resource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with the ability of being replaced through biological or natural processes and replenished with the passage of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ال</a:t>
                      </a:r>
                      <a:r>
                        <a:rPr kumimoji="0" lang="ar-SA" sz="2800" b="1" i="0" u="none" strike="noStrike" kern="1200" cap="none" spc="0" normalizeH="0" baseline="0" noProof="0" dirty="0" err="1" smtClean="0">
                          <a:ln>
                            <a:noFill/>
                          </a:ln>
                          <a:solidFill>
                            <a:srgbClr val="339966"/>
                          </a:solidFill>
                          <a:effectLst/>
                          <a:uLnTx/>
                          <a:uFillTx/>
                          <a:latin typeface="Arial" pitchFamily="34" charset="0"/>
                          <a:ea typeface="+mn-ea"/>
                          <a:cs typeface="Arial" pitchFamily="34" charset="0"/>
                        </a:rPr>
                        <a:t>مو</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رد </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ال</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متجددة</a:t>
                      </a:r>
                      <a:r>
                        <a:rPr kumimoji="0" lang="ar-TN"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هي </a:t>
                      </a:r>
                      <a:r>
                        <a:rPr kumimoji="0" lang="ar-SA"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مصادر طبيعية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لها القدرة على </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أن </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تستبدل</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من خلال العمليات الحيوية</a:t>
                      </a:r>
                      <a:r>
                        <a:rPr kumimoji="0" lang="ar-TN"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(البيولوجية)</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والطبيعية.</a:t>
                      </a: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وتتجدد مع مرور الوقت.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Rectangle 5"/>
          <p:cNvSpPr/>
          <p:nvPr/>
        </p:nvSpPr>
        <p:spPr>
          <a:xfrm>
            <a:off x="2071581" y="836712"/>
            <a:ext cx="6408712" cy="954107"/>
          </a:xfrm>
          <a:prstGeom prst="rect">
            <a:avLst/>
          </a:prstGeom>
        </p:spPr>
        <p:txBody>
          <a:bodyPr wrap="square">
            <a:spAutoFit/>
          </a:bodyPr>
          <a:lstStyle/>
          <a:p>
            <a:pPr algn="ctr"/>
            <a:r>
              <a:rPr lang="en-US" sz="2800" b="1" dirty="0" smtClean="0">
                <a:solidFill>
                  <a:schemeClr val="accent6">
                    <a:lumMod val="50000"/>
                  </a:schemeClr>
                </a:solidFill>
                <a:ea typeface="+mj-ea"/>
              </a:rPr>
              <a:t>Renewable </a:t>
            </a:r>
            <a:r>
              <a:rPr lang="en-US" sz="2800" b="1" dirty="0">
                <a:solidFill>
                  <a:schemeClr val="accent6">
                    <a:lumMod val="50000"/>
                  </a:schemeClr>
                </a:solidFill>
                <a:ea typeface="+mj-ea"/>
              </a:rPr>
              <a:t>R</a:t>
            </a:r>
            <a:r>
              <a:rPr lang="en-US" sz="2800" b="1" dirty="0" smtClean="0">
                <a:solidFill>
                  <a:schemeClr val="accent6">
                    <a:lumMod val="50000"/>
                  </a:schemeClr>
                </a:solidFill>
                <a:ea typeface="+mj-ea"/>
              </a:rPr>
              <a:t>esources</a:t>
            </a:r>
          </a:p>
          <a:p>
            <a:pPr algn="ctr"/>
            <a:r>
              <a:rPr lang="ar-SA" sz="2800" b="1" dirty="0">
                <a:solidFill>
                  <a:schemeClr val="accent6">
                    <a:lumMod val="50000"/>
                  </a:schemeClr>
                </a:solidFill>
              </a:rPr>
              <a:t>الموارد </a:t>
            </a:r>
            <a:r>
              <a:rPr lang="ar-SA" sz="2800" b="1" dirty="0" smtClean="0">
                <a:solidFill>
                  <a:schemeClr val="accent6">
                    <a:lumMod val="50000"/>
                  </a:schemeClr>
                </a:solidFill>
              </a:rPr>
              <a:t>المتجددة</a:t>
            </a:r>
            <a:endParaRPr lang="fr-FR" sz="2800" dirty="0">
              <a:solidFill>
                <a:schemeClr val="accent6">
                  <a:lumMod val="50000"/>
                </a:schemeClr>
              </a:solidFill>
            </a:endParaRPr>
          </a:p>
        </p:txBody>
      </p:sp>
    </p:spTree>
    <p:extLst>
      <p:ext uri="{BB962C8B-B14F-4D97-AF65-F5344CB8AC3E}">
        <p14:creationId xmlns:p14="http://schemas.microsoft.com/office/powerpoint/2010/main" val="3347949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3903904855"/>
              </p:ext>
            </p:extLst>
          </p:nvPr>
        </p:nvGraphicFramePr>
        <p:xfrm>
          <a:off x="344488" y="1268760"/>
          <a:ext cx="8987408" cy="2737104"/>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342900" marR="0" lvl="0" indent="-34290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Renewable resources are part of our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natural environment</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p>
                    <a:p>
                      <a:pPr marL="342900" marR="0" lvl="0" indent="-34290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Solar energy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is the most easily available source of renewable-energy</a:t>
                      </a: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الموارد المتجددة هي جزء من </a:t>
                      </a:r>
                      <a:r>
                        <a:rPr kumimoji="0" lang="ar-SA" sz="2800" b="1" i="0" u="none" strike="noStrike" kern="1200" cap="none" spc="0" normalizeH="0" baseline="0" noProof="0" dirty="0" err="1" smtClean="0">
                          <a:ln>
                            <a:noFill/>
                          </a:ln>
                          <a:solidFill>
                            <a:srgbClr val="339966"/>
                          </a:solidFill>
                          <a:effectLst/>
                          <a:uLnTx/>
                          <a:uFillTx/>
                          <a:latin typeface="+mn-lt"/>
                          <a:ea typeface="+mn-ea"/>
                          <a:cs typeface="Arial" charset="0"/>
                        </a:rPr>
                        <a:t>بيئ</a:t>
                      </a:r>
                      <a:r>
                        <a:rPr kumimoji="0" lang="ar-TN" sz="2800" b="1" i="0" u="none" strike="noStrike" kern="1200" cap="none" spc="0" normalizeH="0" baseline="0" noProof="0" dirty="0" smtClean="0">
                          <a:ln>
                            <a:noFill/>
                          </a:ln>
                          <a:solidFill>
                            <a:srgbClr val="339966"/>
                          </a:solidFill>
                          <a:effectLst/>
                          <a:uLnTx/>
                          <a:uFillTx/>
                          <a:latin typeface="+mn-lt"/>
                          <a:ea typeface="+mn-ea"/>
                          <a:cs typeface="Arial" charset="0"/>
                        </a:rPr>
                        <a:t>تنا</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 الطبيعية</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a:t>
                      </a:r>
                    </a:p>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وتعتبر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الطاقة الشمسية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أ</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كثر المصادر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المتاحة</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والمتجددة.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2354690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1018374895"/>
              </p:ext>
            </p:extLst>
          </p:nvPr>
        </p:nvGraphicFramePr>
        <p:xfrm>
          <a:off x="487524" y="1844824"/>
          <a:ext cx="8987408" cy="307848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342900" marR="0" lvl="0" indent="-34290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The sun is the closest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star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to Earth. It brings heat and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light</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to the world. Some areas of the world, such as those closest to the equator, have more sun than others</a:t>
                      </a:r>
                      <a:r>
                        <a:rPr kumimoji="0" lang="fr-FR"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a:t>
                      </a:r>
                      <a:endPar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الشمس هي أقرب</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 نجم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إلى الأرض. وهي </a:t>
                      </a:r>
                      <a:r>
                        <a:rPr kumimoji="0" lang="ar-TN"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توفر</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الحرارة و</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الضوء</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إلى العالم. بعض المناطق من العالم، كتلك الأقرب إلى خط الاستواء، تكون مشمسة أكثر من غيرها.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Rectangle 2"/>
          <p:cNvSpPr txBox="1">
            <a:spLocks noRot="1" noChangeArrowheads="1"/>
          </p:cNvSpPr>
          <p:nvPr/>
        </p:nvSpPr>
        <p:spPr>
          <a:xfrm>
            <a:off x="128464" y="901080"/>
            <a:ext cx="9705528" cy="1447800"/>
          </a:xfrm>
          <a:prstGeom prst="rect">
            <a:avLst/>
          </a:prstGeom>
        </p:spPr>
        <p:txBody>
          <a:bodyPr/>
          <a:lst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ctr" fontAlgn="auto">
              <a:spcAft>
                <a:spcPts val="0"/>
              </a:spcAft>
              <a:defRPr/>
            </a:pPr>
            <a:r>
              <a:rPr lang="ar-SA" b="1" dirty="0" smtClean="0">
                <a:solidFill>
                  <a:schemeClr val="accent6">
                    <a:lumMod val="50000"/>
                  </a:schemeClr>
                </a:solidFill>
              </a:rPr>
              <a:t>     </a:t>
            </a:r>
            <a:r>
              <a:rPr lang="ar-SA" sz="3200" b="1" dirty="0" smtClean="0">
                <a:solidFill>
                  <a:schemeClr val="accent6">
                    <a:lumMod val="50000"/>
                  </a:schemeClr>
                </a:solidFill>
              </a:rPr>
              <a:t>الطاقة الشمسية </a:t>
            </a:r>
            <a:r>
              <a:rPr lang="en-US" sz="3200" b="1" dirty="0" smtClean="0">
                <a:solidFill>
                  <a:schemeClr val="accent6">
                    <a:lumMod val="50000"/>
                  </a:schemeClr>
                </a:solidFill>
              </a:rPr>
              <a:t>    </a:t>
            </a:r>
            <a:r>
              <a:rPr lang="ar-SA" sz="3200" b="1" dirty="0" smtClean="0">
                <a:solidFill>
                  <a:schemeClr val="accent6">
                    <a:lumMod val="50000"/>
                  </a:schemeClr>
                </a:solidFill>
              </a:rPr>
              <a:t>      </a:t>
            </a:r>
            <a:r>
              <a:rPr lang="en-US" sz="3200" b="1" dirty="0" smtClean="0">
                <a:solidFill>
                  <a:schemeClr val="accent6">
                    <a:lumMod val="50000"/>
                  </a:schemeClr>
                </a:solidFill>
              </a:rPr>
              <a:t>     </a:t>
            </a:r>
            <a:r>
              <a:rPr lang="ar-SA" sz="3200" b="1" dirty="0" smtClean="0">
                <a:solidFill>
                  <a:schemeClr val="accent6">
                    <a:lumMod val="50000"/>
                  </a:schemeClr>
                </a:solidFill>
              </a:rPr>
              <a:t>      </a:t>
            </a:r>
            <a:r>
              <a:rPr lang="en-US" sz="3200" b="1" dirty="0" smtClean="0">
                <a:solidFill>
                  <a:schemeClr val="accent6">
                    <a:lumMod val="50000"/>
                  </a:schemeClr>
                </a:solidFill>
              </a:rPr>
              <a:t>Solar Energy</a:t>
            </a:r>
            <a:endParaRPr lang="en-US" b="1" dirty="0" smtClean="0">
              <a:solidFill>
                <a:schemeClr val="accent6">
                  <a:lumMod val="50000"/>
                </a:schemeClr>
              </a:solidFill>
            </a:endParaRPr>
          </a:p>
        </p:txBody>
      </p:sp>
    </p:spTree>
    <p:extLst>
      <p:ext uri="{BB962C8B-B14F-4D97-AF65-F5344CB8AC3E}">
        <p14:creationId xmlns:p14="http://schemas.microsoft.com/office/powerpoint/2010/main" val="3858891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2007283081"/>
              </p:ext>
            </p:extLst>
          </p:nvPr>
        </p:nvGraphicFramePr>
        <p:xfrm>
          <a:off x="365887" y="1628800"/>
          <a:ext cx="8987408" cy="2225040"/>
        </p:xfrm>
        <a:graphic>
          <a:graphicData uri="http://schemas.openxmlformats.org/drawingml/2006/table">
            <a:tbl>
              <a:tblPr firstRow="1" bandRow="1">
                <a:tableStyleId>{5C22544A-7EE6-4342-B048-85BDC9FD1C3A}</a:tableStyleId>
              </a:tblPr>
              <a:tblGrid>
                <a:gridCol w="5184576"/>
                <a:gridCol w="3802832"/>
              </a:tblGrid>
              <a:tr h="1650834">
                <a:tc>
                  <a:txBody>
                    <a:bodyPr/>
                    <a:lstStyle/>
                    <a:p>
                      <a:pPr marL="342900" marR="0" lvl="0" indent="-342900" algn="l" defTabSz="914400" rtl="1" eaLnBrk="1" fontAlgn="base" latinLnBrk="0" hangingPunct="1">
                        <a:lnSpc>
                          <a:spcPct val="100000"/>
                        </a:lnSpc>
                        <a:spcBef>
                          <a:spcPct val="20000"/>
                        </a:spcBef>
                        <a:spcAft>
                          <a:spcPct val="0"/>
                        </a:spcAft>
                        <a:buClrTx/>
                        <a:buSzTx/>
                        <a:buFont typeface="Arial" pitchFamily="34" charset="0"/>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The sun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shines</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naturally but it is not affected by human activity, its intensity varies with the seasons, and it is not available at 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تسطع</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الشمس بشكل طبيعي ولا تتأثر</a:t>
                      </a:r>
                      <a:r>
                        <a:rPr kumimoji="0" lang="en-C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بالنشاط البشري، وتختلف شدّتها حسب الفصول، وهي غير متوفّرة ليلا.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735553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graphicFrame>
        <p:nvGraphicFramePr>
          <p:cNvPr id="5" name="Tableau 4"/>
          <p:cNvGraphicFramePr>
            <a:graphicFrameLocks noGrp="1"/>
          </p:cNvGraphicFramePr>
          <p:nvPr>
            <p:extLst>
              <p:ext uri="{D42A27DB-BD31-4B8C-83A1-F6EECF244321}">
                <p14:modId xmlns:p14="http://schemas.microsoft.com/office/powerpoint/2010/main" val="2001097901"/>
              </p:ext>
            </p:extLst>
          </p:nvPr>
        </p:nvGraphicFramePr>
        <p:xfrm>
          <a:off x="365887" y="1628800"/>
          <a:ext cx="8987408" cy="3505200"/>
        </p:xfrm>
        <a:graphic>
          <a:graphicData uri="http://schemas.openxmlformats.org/drawingml/2006/table">
            <a:tbl>
              <a:tblPr firstRow="1" bandRow="1">
                <a:tableStyleId>{5C22544A-7EE6-4342-B048-85BDC9FD1C3A}</a:tableStyleId>
              </a:tblPr>
              <a:tblGrid>
                <a:gridCol w="4371089"/>
                <a:gridCol w="4616319"/>
              </a:tblGrid>
              <a:tr h="1650834">
                <a:tc>
                  <a:txBody>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We can use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solar power </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in a simple way by facing the sun to get warm, and using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green houses</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to grow food, or more complex ways by using </a:t>
                      </a:r>
                      <a:r>
                        <a:rPr kumimoji="0" lang="en-US" sz="2800" b="1" i="0" u="none" strike="noStrike" kern="1200" cap="none" spc="0" normalizeH="0" baseline="0" noProof="0" dirty="0" smtClean="0">
                          <a:ln>
                            <a:noFill/>
                          </a:ln>
                          <a:solidFill>
                            <a:srgbClr val="339966"/>
                          </a:solidFill>
                          <a:effectLst/>
                          <a:uLnTx/>
                          <a:uFillTx/>
                          <a:latin typeface="Arial" pitchFamily="34" charset="0"/>
                          <a:ea typeface="+mn-ea"/>
                          <a:cs typeface="Arial" pitchFamily="34" charset="0"/>
                        </a:rPr>
                        <a:t>solar panels</a:t>
                      </a:r>
                      <a:r>
                        <a:rPr kumimoji="0" lang="en-US" sz="2800" b="1" i="0" u="none" strike="noStrike" kern="1200" cap="none" spc="0" normalizeH="0" baseline="0" noProof="0" dirty="0" smtClean="0">
                          <a:ln>
                            <a:noFill/>
                          </a:ln>
                          <a:solidFill>
                            <a:schemeClr val="accent6">
                              <a:lumMod val="25000"/>
                            </a:schemeClr>
                          </a:solidFill>
                          <a:effectLst/>
                          <a:uLnTx/>
                          <a:uFillTx/>
                          <a:latin typeface="Arial" pitchFamily="34" charset="0"/>
                          <a:ea typeface="+mn-ea"/>
                          <a:cs typeface="Arial" pitchFamily="34" charset="0"/>
                        </a:rPr>
                        <a:t> for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342900" algn="r" defTabSz="914400" rtl="1" eaLnBrk="1" fontAlgn="base" latinLnBrk="0" hangingPunct="1">
                        <a:lnSpc>
                          <a:spcPct val="100000"/>
                        </a:lnSpc>
                        <a:spcBef>
                          <a:spcPts val="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يمكننا استخدام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الطاقة الشمسية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بطريقة بسيطة من خلال مواجهة الشمس للحصول على الحرارة،</a:t>
                      </a:r>
                      <a:r>
                        <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واستخدام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البيوت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البلاستيكيّة </a:t>
                      </a:r>
                      <a:r>
                        <a:rPr kumimoji="0" lang="fr-FR" sz="2800" b="1" i="0" u="none" strike="noStrike" kern="1200" cap="none" spc="0" normalizeH="0" baseline="0" noProof="0" dirty="0" smtClean="0">
                          <a:ln>
                            <a:noFill/>
                          </a:ln>
                          <a:solidFill>
                            <a:srgbClr val="339966"/>
                          </a:solidFill>
                          <a:effectLst/>
                          <a:uLnTx/>
                          <a:uFillTx/>
                          <a:latin typeface="+mn-lt"/>
                          <a:ea typeface="+mn-ea"/>
                          <a:cs typeface="Arial" charset="0"/>
                        </a:rPr>
                        <a:t>)</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المحميّة-المكيّفة</a:t>
                      </a:r>
                      <a:r>
                        <a:rPr kumimoji="0" lang="fr-FR" sz="2800" b="1" i="0" u="none" strike="noStrike" kern="1200" cap="none" spc="0" normalizeH="0" baseline="0" noProof="0" dirty="0" smtClean="0">
                          <a:ln>
                            <a:noFill/>
                          </a:ln>
                          <a:solidFill>
                            <a:srgbClr val="339966"/>
                          </a:solidFill>
                          <a:effectLst/>
                          <a:uLnTx/>
                          <a:uFillTx/>
                          <a:latin typeface="+mn-lt"/>
                          <a:ea typeface="+mn-ea"/>
                          <a:cs typeface="Arial" charset="0"/>
                        </a:rPr>
                        <a:t>(</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لزراعة المحاصيل الغذائية، أو</a:t>
                      </a:r>
                      <a:r>
                        <a:rPr kumimoji="0" lang="fr-FR"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بطرق أكثر تعقيدا باستخدام </a:t>
                      </a:r>
                      <a:r>
                        <a:rPr kumimoji="0" lang="ar-SA" sz="2800" b="1" i="0" u="none" strike="noStrike" kern="1200" cap="none" spc="0" normalizeH="0" baseline="0" noProof="0" dirty="0" smtClean="0">
                          <a:ln>
                            <a:noFill/>
                          </a:ln>
                          <a:solidFill>
                            <a:srgbClr val="339966"/>
                          </a:solidFill>
                          <a:effectLst/>
                          <a:uLnTx/>
                          <a:uFillTx/>
                          <a:latin typeface="+mn-lt"/>
                          <a:ea typeface="+mn-ea"/>
                          <a:cs typeface="Arial" charset="0"/>
                        </a:rPr>
                        <a:t>الألواح الشمسية </a:t>
                      </a:r>
                      <a:r>
                        <a:rPr kumimoji="0" lang="ar-SA" sz="2800" b="1" i="0" u="none" strike="noStrike" kern="1200" cap="none" spc="0" normalizeH="0" baseline="0" noProof="0" dirty="0" smtClean="0">
                          <a:ln>
                            <a:noFill/>
                          </a:ln>
                          <a:solidFill>
                            <a:schemeClr val="accent6">
                              <a:lumMod val="25000"/>
                            </a:schemeClr>
                          </a:solidFill>
                          <a:effectLst/>
                          <a:uLnTx/>
                          <a:uFillTx/>
                          <a:latin typeface="+mn-lt"/>
                          <a:ea typeface="+mn-ea"/>
                          <a:cs typeface="Arial" charset="0"/>
                        </a:rPr>
                        <a:t>للتسخين.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828863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1437441904"/>
              </p:ext>
            </p:extLst>
          </p:nvPr>
        </p:nvGraphicFramePr>
        <p:xfrm>
          <a:off x="704528" y="1340768"/>
          <a:ext cx="8424936" cy="3992880"/>
        </p:xfrm>
        <a:graphic>
          <a:graphicData uri="http://schemas.openxmlformats.org/drawingml/2006/table">
            <a:tbl>
              <a:tblPr firstRow="1" bandRow="1">
                <a:tableStyleId>{5C22544A-7EE6-4342-B048-85BDC9FD1C3A}</a:tableStyleId>
              </a:tblPr>
              <a:tblGrid>
                <a:gridCol w="4212468"/>
                <a:gridCol w="4212468"/>
              </a:tblGrid>
              <a:tr h="3209446">
                <a:tc>
                  <a:txBody>
                    <a:bodyPr/>
                    <a:lstStyle/>
                    <a:p>
                      <a:pPr algn="l"/>
                      <a:r>
                        <a:rPr lang="fr-FR" sz="2800" b="1" i="0" dirty="0" smtClean="0">
                          <a:solidFill>
                            <a:schemeClr val="accent6">
                              <a:lumMod val="25000"/>
                            </a:schemeClr>
                          </a:solidFill>
                          <a:effectLst/>
                          <a:latin typeface="Arial" pitchFamily="34" charset="0"/>
                          <a:cs typeface="Arial" pitchFamily="34" charset="0"/>
                        </a:rPr>
                        <a:t>The</a:t>
                      </a:r>
                      <a:r>
                        <a:rPr lang="fr-FR" sz="2800" b="1" i="0" baseline="0" dirty="0" smtClean="0">
                          <a:solidFill>
                            <a:schemeClr val="accent6">
                              <a:lumMod val="25000"/>
                            </a:schemeClr>
                          </a:solidFill>
                          <a:effectLst/>
                          <a:latin typeface="Arial" pitchFamily="34" charset="0"/>
                          <a:cs typeface="Arial" pitchFamily="34" charset="0"/>
                        </a:rPr>
                        <a:t> </a:t>
                      </a:r>
                      <a:r>
                        <a:rPr lang="en-US" sz="2800" b="1" i="0" dirty="0" smtClean="0">
                          <a:solidFill>
                            <a:srgbClr val="339966"/>
                          </a:solidFill>
                          <a:effectLst/>
                          <a:latin typeface="Arial" pitchFamily="34" charset="0"/>
                          <a:cs typeface="Arial" pitchFamily="34" charset="0"/>
                        </a:rPr>
                        <a:t>harsh climate </a:t>
                      </a:r>
                      <a:r>
                        <a:rPr lang="en-US" sz="2800" b="1" i="0" dirty="0" smtClean="0">
                          <a:solidFill>
                            <a:schemeClr val="accent6">
                              <a:lumMod val="25000"/>
                            </a:schemeClr>
                          </a:solidFill>
                          <a:effectLst/>
                          <a:latin typeface="Arial" pitchFamily="34" charset="0"/>
                          <a:cs typeface="Arial" pitchFamily="34" charset="0"/>
                        </a:rPr>
                        <a:t>in KSA makes water resources extremely valuable. </a:t>
                      </a:r>
                      <a:endParaRPr lang="ar-SA" sz="2800" b="1" i="0" dirty="0" smtClean="0">
                        <a:solidFill>
                          <a:schemeClr val="accent6">
                            <a:lumMod val="25000"/>
                          </a:schemeClr>
                        </a:solidFill>
                        <a:effectLst/>
                        <a:latin typeface="Arial" pitchFamily="34" charset="0"/>
                        <a:cs typeface="Arial" pitchFamily="34" charset="0"/>
                      </a:endParaRPr>
                    </a:p>
                    <a:p>
                      <a:pPr algn="l"/>
                      <a:endParaRPr lang="en-US" sz="2800" b="1" i="0" dirty="0" smtClean="0">
                        <a:solidFill>
                          <a:schemeClr val="accent6">
                            <a:lumMod val="25000"/>
                          </a:schemeClr>
                        </a:solidFill>
                        <a:effectLst/>
                        <a:latin typeface="Arial" pitchFamily="34" charset="0"/>
                        <a:cs typeface="Arial" pitchFamily="34" charset="0"/>
                      </a:endParaRPr>
                    </a:p>
                    <a:p>
                      <a:pPr algn="l"/>
                      <a:r>
                        <a:rPr lang="en-US" sz="2800" b="1" i="0" dirty="0" smtClean="0">
                          <a:solidFill>
                            <a:schemeClr val="accent6">
                              <a:lumMod val="25000"/>
                            </a:schemeClr>
                          </a:solidFill>
                          <a:effectLst/>
                          <a:latin typeface="Arial" pitchFamily="34" charset="0"/>
                          <a:cs typeface="Arial" pitchFamily="34" charset="0"/>
                        </a:rPr>
                        <a:t>There are four main water resources in Saudi Arabia:</a:t>
                      </a:r>
                    </a:p>
                    <a:p>
                      <a:endParaRPr lang="fr-FR" sz="32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800" dirty="0" smtClean="0">
                          <a:solidFill>
                            <a:schemeClr val="accent6">
                              <a:lumMod val="25000"/>
                            </a:schemeClr>
                          </a:solidFill>
                        </a:rPr>
                        <a:t>إن </a:t>
                      </a:r>
                      <a:r>
                        <a:rPr lang="ar-TN" sz="2800" dirty="0" smtClean="0">
                          <a:solidFill>
                            <a:srgbClr val="339966"/>
                          </a:solidFill>
                        </a:rPr>
                        <a:t>المناخ القاسي</a:t>
                      </a:r>
                      <a:r>
                        <a:rPr lang="fr-FR" sz="2800" dirty="0" smtClean="0">
                          <a:solidFill>
                            <a:srgbClr val="339966"/>
                          </a:solidFill>
                        </a:rPr>
                        <a:t> </a:t>
                      </a:r>
                      <a:r>
                        <a:rPr lang="ar-TN" sz="2800" dirty="0" smtClean="0">
                          <a:solidFill>
                            <a:schemeClr val="accent6">
                              <a:lumMod val="25000"/>
                            </a:schemeClr>
                          </a:solidFill>
                        </a:rPr>
                        <a:t>في المملكة العربية السعودية يجعل الموارد المائية</a:t>
                      </a:r>
                      <a:r>
                        <a:rPr lang="fr-FR" sz="2800" dirty="0" smtClean="0">
                          <a:solidFill>
                            <a:schemeClr val="accent6">
                              <a:lumMod val="25000"/>
                            </a:schemeClr>
                          </a:solidFill>
                        </a:rPr>
                        <a:t> </a:t>
                      </a:r>
                      <a:r>
                        <a:rPr lang="ar-SA" sz="2800" dirty="0" smtClean="0">
                          <a:solidFill>
                            <a:schemeClr val="accent6">
                              <a:lumMod val="25000"/>
                            </a:schemeClr>
                          </a:solidFill>
                        </a:rPr>
                        <a:t>ذات</a:t>
                      </a:r>
                      <a:r>
                        <a:rPr lang="ar-SA" sz="2800" baseline="0" dirty="0" smtClean="0">
                          <a:solidFill>
                            <a:schemeClr val="accent6">
                              <a:lumMod val="25000"/>
                            </a:schemeClr>
                          </a:solidFill>
                        </a:rPr>
                        <a:t> </a:t>
                      </a:r>
                      <a:r>
                        <a:rPr lang="ar-TN" sz="2800" dirty="0" smtClean="0">
                          <a:solidFill>
                            <a:schemeClr val="accent6">
                              <a:lumMod val="25000"/>
                            </a:schemeClr>
                          </a:solidFill>
                        </a:rPr>
                        <a:t> قيمة </a:t>
                      </a:r>
                      <a:r>
                        <a:rPr lang="ar-SA" sz="2800" dirty="0" smtClean="0">
                          <a:solidFill>
                            <a:schemeClr val="accent6">
                              <a:lumMod val="25000"/>
                            </a:schemeClr>
                          </a:solidFill>
                        </a:rPr>
                        <a:t>عال</a:t>
                      </a:r>
                      <a:r>
                        <a:rPr lang="ar-TN" sz="2800" dirty="0" err="1" smtClean="0">
                          <a:solidFill>
                            <a:schemeClr val="accent6">
                              <a:lumMod val="25000"/>
                            </a:schemeClr>
                          </a:solidFill>
                        </a:rPr>
                        <a:t>ية</a:t>
                      </a:r>
                      <a:r>
                        <a:rPr lang="ar-TN" sz="2800" dirty="0" smtClean="0">
                          <a:solidFill>
                            <a:schemeClr val="accent6">
                              <a:lumMod val="25000"/>
                            </a:schemeClr>
                          </a:solidFill>
                        </a:rPr>
                        <a:t>. </a:t>
                      </a:r>
                      <a:endParaRPr lang="ar-SA" sz="2800" dirty="0" smtClean="0">
                        <a:solidFill>
                          <a:schemeClr val="accent6">
                            <a:lumMod val="25000"/>
                          </a:schemeClr>
                        </a:solidFill>
                      </a:endParaRPr>
                    </a:p>
                    <a:p>
                      <a:pPr algn="r" rtl="1"/>
                      <a:endParaRPr lang="ar-SA" sz="2800" dirty="0" smtClean="0">
                        <a:solidFill>
                          <a:schemeClr val="accent6">
                            <a:lumMod val="25000"/>
                          </a:schemeClr>
                        </a:solidFill>
                      </a:endParaRPr>
                    </a:p>
                    <a:p>
                      <a:pPr algn="r" rtl="1"/>
                      <a:endParaRPr lang="fr-FR" sz="2800" dirty="0" smtClean="0">
                        <a:solidFill>
                          <a:schemeClr val="accent6">
                            <a:lumMod val="25000"/>
                          </a:schemeClr>
                        </a:solidFill>
                      </a:endParaRPr>
                    </a:p>
                    <a:p>
                      <a:pPr algn="r" rtl="1"/>
                      <a:r>
                        <a:rPr lang="ar-TN" sz="2800" dirty="0" smtClean="0">
                          <a:solidFill>
                            <a:schemeClr val="accent6">
                              <a:lumMod val="25000"/>
                            </a:schemeClr>
                          </a:solidFill>
                        </a:rPr>
                        <a:t>هناك أربعة موارد مياه رئيسية في المملكة العربية السعودية: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1008943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1037413158"/>
              </p:ext>
            </p:extLst>
          </p:nvPr>
        </p:nvGraphicFramePr>
        <p:xfrm>
          <a:off x="704528" y="980728"/>
          <a:ext cx="8424936" cy="4663440"/>
        </p:xfrm>
        <a:graphic>
          <a:graphicData uri="http://schemas.openxmlformats.org/drawingml/2006/table">
            <a:tbl>
              <a:tblPr firstRow="1" bandRow="1">
                <a:tableStyleId>{5C22544A-7EE6-4342-B048-85BDC9FD1C3A}</a:tableStyleId>
              </a:tblPr>
              <a:tblGrid>
                <a:gridCol w="4464496"/>
                <a:gridCol w="3960440"/>
              </a:tblGrid>
              <a:tr h="3209446">
                <a:tc>
                  <a:txBody>
                    <a:bodyPr/>
                    <a:lstStyle/>
                    <a:p>
                      <a:pPr algn="l"/>
                      <a:r>
                        <a:rPr lang="en-US" sz="2500" b="1" i="0" dirty="0" smtClean="0">
                          <a:solidFill>
                            <a:schemeClr val="accent6">
                              <a:lumMod val="25000"/>
                            </a:schemeClr>
                          </a:solidFill>
                          <a:effectLst/>
                          <a:latin typeface="Arial" pitchFamily="34" charset="0"/>
                          <a:cs typeface="Arial" pitchFamily="34" charset="0"/>
                        </a:rPr>
                        <a:t>• </a:t>
                      </a:r>
                      <a:r>
                        <a:rPr lang="fr-FR" sz="2500" b="1" i="0" dirty="0" smtClean="0">
                          <a:solidFill>
                            <a:srgbClr val="339966"/>
                          </a:solidFill>
                          <a:effectLst/>
                          <a:latin typeface="Arial" pitchFamily="34" charset="0"/>
                          <a:cs typeface="Arial" pitchFamily="34" charset="0"/>
                        </a:rPr>
                        <a:t>S</a:t>
                      </a:r>
                      <a:r>
                        <a:rPr lang="en-US" sz="2500" b="1" i="0" dirty="0" err="1" smtClean="0">
                          <a:solidFill>
                            <a:srgbClr val="339966"/>
                          </a:solidFill>
                          <a:effectLst/>
                          <a:latin typeface="Arial" pitchFamily="34" charset="0"/>
                          <a:cs typeface="Arial" pitchFamily="34" charset="0"/>
                        </a:rPr>
                        <a:t>urface</a:t>
                      </a:r>
                      <a:r>
                        <a:rPr lang="en-US" sz="2500" b="1" i="0" dirty="0" smtClean="0">
                          <a:solidFill>
                            <a:srgbClr val="339966"/>
                          </a:solidFill>
                          <a:effectLst/>
                          <a:latin typeface="Arial" pitchFamily="34" charset="0"/>
                          <a:cs typeface="Arial" pitchFamily="34" charset="0"/>
                        </a:rPr>
                        <a:t> water</a:t>
                      </a:r>
                      <a:r>
                        <a:rPr lang="en-US" sz="2500" b="1" i="0" dirty="0" smtClean="0">
                          <a:solidFill>
                            <a:schemeClr val="accent6">
                              <a:lumMod val="25000"/>
                            </a:schemeClr>
                          </a:solidFill>
                          <a:effectLst/>
                          <a:latin typeface="Arial" pitchFamily="34" charset="0"/>
                          <a:cs typeface="Arial" pitchFamily="34" charset="0"/>
                        </a:rPr>
                        <a:t>, mainly in the western and south-western regions, provides 10 percent of water supply.</a:t>
                      </a:r>
                    </a:p>
                    <a:p>
                      <a:pPr algn="l"/>
                      <a:r>
                        <a:rPr lang="en-US" sz="2500" b="1" i="0" dirty="0" smtClean="0">
                          <a:solidFill>
                            <a:schemeClr val="accent6">
                              <a:lumMod val="25000"/>
                            </a:schemeClr>
                          </a:solidFill>
                          <a:effectLst/>
                          <a:latin typeface="Arial" pitchFamily="34" charset="0"/>
                          <a:cs typeface="Arial" pitchFamily="34" charset="0"/>
                        </a:rPr>
                        <a:t/>
                      </a:r>
                      <a:br>
                        <a:rPr lang="en-US" sz="2500" b="1" i="0" dirty="0" smtClean="0">
                          <a:solidFill>
                            <a:schemeClr val="accent6">
                              <a:lumMod val="25000"/>
                            </a:schemeClr>
                          </a:solidFill>
                          <a:effectLst/>
                          <a:latin typeface="Arial" pitchFamily="34" charset="0"/>
                          <a:cs typeface="Arial" pitchFamily="34" charset="0"/>
                        </a:rPr>
                      </a:br>
                      <a:r>
                        <a:rPr lang="en-US" sz="2500" b="1" i="0" dirty="0" smtClean="0">
                          <a:solidFill>
                            <a:schemeClr val="accent6">
                              <a:lumMod val="25000"/>
                            </a:schemeClr>
                          </a:solidFill>
                          <a:effectLst/>
                          <a:latin typeface="Arial" pitchFamily="34" charset="0"/>
                          <a:cs typeface="Arial" pitchFamily="34" charset="0"/>
                        </a:rPr>
                        <a:t>• </a:t>
                      </a:r>
                      <a:r>
                        <a:rPr lang="en-US" sz="2500" b="1" i="0" dirty="0" smtClean="0">
                          <a:solidFill>
                            <a:srgbClr val="339966"/>
                          </a:solidFill>
                          <a:effectLst/>
                          <a:latin typeface="Arial" pitchFamily="34" charset="0"/>
                          <a:cs typeface="Arial" pitchFamily="34" charset="0"/>
                        </a:rPr>
                        <a:t>Ground water </a:t>
                      </a:r>
                      <a:r>
                        <a:rPr lang="en-US" sz="2500" b="1" i="0" dirty="0" smtClean="0">
                          <a:solidFill>
                            <a:schemeClr val="accent6">
                              <a:lumMod val="25000"/>
                            </a:schemeClr>
                          </a:solidFill>
                          <a:effectLst/>
                          <a:latin typeface="Arial" pitchFamily="34" charset="0"/>
                          <a:cs typeface="Arial" pitchFamily="34" charset="0"/>
                        </a:rPr>
                        <a:t>held in aquifers (underground reservoirs) – some of which are naturally replenished and the majority are non-renewable – provides 84 percent.</a:t>
                      </a:r>
                      <a:endParaRPr lang="fr-FR" sz="25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توفر </a:t>
                      </a:r>
                      <a:r>
                        <a:rPr lang="ar-TN" sz="2800" dirty="0" smtClean="0">
                          <a:solidFill>
                            <a:srgbClr val="339966"/>
                          </a:solidFill>
                          <a:latin typeface="Arial" pitchFamily="34" charset="0"/>
                          <a:cs typeface="Arial" pitchFamily="34" charset="0"/>
                        </a:rPr>
                        <a:t>المياه السطحية</a:t>
                      </a:r>
                      <a:r>
                        <a:rPr lang="ar-TN" sz="2800" dirty="0" smtClean="0">
                          <a:solidFill>
                            <a:schemeClr val="accent6">
                              <a:lumMod val="25000"/>
                            </a:schemeClr>
                          </a:solidFill>
                          <a:latin typeface="Arial" pitchFamily="34" charset="0"/>
                          <a:cs typeface="Arial" pitchFamily="34" charset="0"/>
                        </a:rPr>
                        <a:t>، وخاصة في المناطق الغربية والجنوبية الغربية 10 في الم</a:t>
                      </a:r>
                      <a:r>
                        <a:rPr lang="ar-SA" sz="2800" dirty="0" err="1" smtClean="0">
                          <a:solidFill>
                            <a:schemeClr val="accent6">
                              <a:lumMod val="25000"/>
                            </a:schemeClr>
                          </a:solidFill>
                          <a:latin typeface="Arial" pitchFamily="34" charset="0"/>
                          <a:cs typeface="Arial" pitchFamily="34" charset="0"/>
                        </a:rPr>
                        <a:t>ائة</a:t>
                      </a:r>
                      <a:r>
                        <a:rPr lang="ar-TN" sz="2800" dirty="0" smtClean="0">
                          <a:solidFill>
                            <a:schemeClr val="accent6">
                              <a:lumMod val="25000"/>
                            </a:schemeClr>
                          </a:solidFill>
                          <a:latin typeface="Arial" pitchFamily="34" charset="0"/>
                          <a:cs typeface="Arial" pitchFamily="34" charset="0"/>
                        </a:rPr>
                        <a:t> من امدادات المياه.</a:t>
                      </a:r>
                      <a:endParaRPr lang="ar-SA" sz="2800" dirty="0" smtClean="0">
                        <a:solidFill>
                          <a:schemeClr val="accent6">
                            <a:lumMod val="25000"/>
                          </a:schemeClr>
                        </a:solidFill>
                        <a:latin typeface="Arial" pitchFamily="34" charset="0"/>
                        <a:cs typeface="Arial" pitchFamily="34" charset="0"/>
                      </a:endParaRPr>
                    </a:p>
                    <a:p>
                      <a:pPr algn="r" rtl="1"/>
                      <a:endParaRPr lang="ar-TN" sz="2800" dirty="0" smtClean="0">
                        <a:solidFill>
                          <a:schemeClr val="accent6">
                            <a:lumMod val="25000"/>
                          </a:schemeClr>
                        </a:solidFill>
                        <a:latin typeface="Arial" pitchFamily="34" charset="0"/>
                        <a:cs typeface="Arial" pitchFamily="34" charset="0"/>
                      </a:endParaRPr>
                    </a:p>
                    <a:p>
                      <a:pPr algn="r" rtl="1"/>
                      <a:r>
                        <a:rPr lang="ar-TN" sz="2800" dirty="0" smtClean="0">
                          <a:solidFill>
                            <a:schemeClr val="accent6">
                              <a:lumMod val="25000"/>
                            </a:schemeClr>
                          </a:solidFill>
                          <a:latin typeface="Arial" pitchFamily="34" charset="0"/>
                          <a:cs typeface="Arial" pitchFamily="34" charset="0"/>
                        </a:rPr>
                        <a:t>• </a:t>
                      </a:r>
                      <a:r>
                        <a:rPr lang="ar-TN" sz="2800" dirty="0" smtClean="0">
                          <a:solidFill>
                            <a:srgbClr val="339966"/>
                          </a:solidFill>
                          <a:latin typeface="Arial" pitchFamily="34" charset="0"/>
                          <a:cs typeface="Arial" pitchFamily="34" charset="0"/>
                        </a:rPr>
                        <a:t>المياه الجوفية </a:t>
                      </a:r>
                      <a:r>
                        <a:rPr lang="ar-SA" sz="2800" dirty="0" smtClean="0">
                          <a:solidFill>
                            <a:schemeClr val="accent6">
                              <a:lumMod val="25000"/>
                            </a:schemeClr>
                          </a:solidFill>
                          <a:latin typeface="Arial" pitchFamily="34" charset="0"/>
                          <a:cs typeface="Arial" pitchFamily="34" charset="0"/>
                        </a:rPr>
                        <a:t>المتراكمة </a:t>
                      </a:r>
                      <a:r>
                        <a:rPr lang="ar-TN" sz="2800" dirty="0" smtClean="0">
                          <a:solidFill>
                            <a:schemeClr val="accent6">
                              <a:lumMod val="25000"/>
                            </a:schemeClr>
                          </a:solidFill>
                          <a:latin typeface="Arial" pitchFamily="34" charset="0"/>
                          <a:cs typeface="Arial" pitchFamily="34" charset="0"/>
                        </a:rPr>
                        <a:t>في طبقات المياه الجوفية (خزانات تحت الأرض) - بعضها تتجدد بشكل طبيعي والغالبية غير قابلة للتجديد</a:t>
                      </a:r>
                      <a:r>
                        <a:rPr lang="ar-SA" sz="2800" dirty="0" smtClean="0">
                          <a:solidFill>
                            <a:schemeClr val="accent6">
                              <a:lumMod val="25000"/>
                            </a:schemeClr>
                          </a:solidFill>
                          <a:latin typeface="Arial" pitchFamily="34" charset="0"/>
                          <a:cs typeface="Arial" pitchFamily="34" charset="0"/>
                        </a:rPr>
                        <a:t> -</a:t>
                      </a:r>
                      <a:r>
                        <a:rPr lang="ar-SA" sz="2800" baseline="0" dirty="0" smtClean="0">
                          <a:solidFill>
                            <a:schemeClr val="accent6">
                              <a:lumMod val="25000"/>
                            </a:schemeClr>
                          </a:solidFill>
                          <a:latin typeface="Arial" pitchFamily="34" charset="0"/>
                          <a:cs typeface="Arial" pitchFamily="34" charset="0"/>
                        </a:rPr>
                        <a:t> ت</a:t>
                      </a:r>
                      <a:r>
                        <a:rPr lang="ar-TN" sz="2800" dirty="0" smtClean="0">
                          <a:solidFill>
                            <a:schemeClr val="accent6">
                              <a:lumMod val="25000"/>
                            </a:schemeClr>
                          </a:solidFill>
                          <a:latin typeface="Arial" pitchFamily="34" charset="0"/>
                          <a:cs typeface="Arial" pitchFamily="34" charset="0"/>
                        </a:rPr>
                        <a:t>وفر 84 في الم</a:t>
                      </a:r>
                      <a:r>
                        <a:rPr lang="ar-SA" sz="2800" dirty="0" err="1" smtClean="0">
                          <a:solidFill>
                            <a:schemeClr val="accent6">
                              <a:lumMod val="25000"/>
                            </a:schemeClr>
                          </a:solidFill>
                          <a:latin typeface="Arial" pitchFamily="34" charset="0"/>
                          <a:cs typeface="Arial" pitchFamily="34" charset="0"/>
                        </a:rPr>
                        <a:t>ائة</a:t>
                      </a:r>
                      <a:r>
                        <a:rPr lang="ar-SA" sz="2800" dirty="0" smtClean="0">
                          <a:solidFill>
                            <a:schemeClr val="accent6">
                              <a:lumMod val="25000"/>
                            </a:schemeClr>
                          </a:solidFill>
                          <a:latin typeface="Arial" pitchFamily="34" charset="0"/>
                          <a:cs typeface="Arial" pitchFamily="34" charset="0"/>
                        </a:rPr>
                        <a:t>.</a:t>
                      </a:r>
                      <a:r>
                        <a:rPr lang="ar-TN" sz="2800" dirty="0" smtClean="0">
                          <a:solidFill>
                            <a:schemeClr val="accent6">
                              <a:lumMod val="25000"/>
                            </a:schemeClr>
                          </a:solidFill>
                          <a:latin typeface="Arial" pitchFamily="34" charset="0"/>
                          <a:cs typeface="Arial" pitchFamily="34" charset="0"/>
                        </a:rPr>
                        <a:t> </a:t>
                      </a:r>
                      <a:endParaRPr lang="fr-FR" sz="28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3691033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4" name="Tableau 3"/>
          <p:cNvGraphicFramePr>
            <a:graphicFrameLocks noGrp="1"/>
          </p:cNvGraphicFramePr>
          <p:nvPr>
            <p:extLst>
              <p:ext uri="{D42A27DB-BD31-4B8C-83A1-F6EECF244321}">
                <p14:modId xmlns:p14="http://schemas.microsoft.com/office/powerpoint/2010/main" val="2941734332"/>
              </p:ext>
            </p:extLst>
          </p:nvPr>
        </p:nvGraphicFramePr>
        <p:xfrm>
          <a:off x="704528" y="1196752"/>
          <a:ext cx="8424936" cy="3931920"/>
        </p:xfrm>
        <a:graphic>
          <a:graphicData uri="http://schemas.openxmlformats.org/drawingml/2006/table">
            <a:tbl>
              <a:tblPr firstRow="1" bandRow="1">
                <a:tableStyleId>{5C22544A-7EE6-4342-B048-85BDC9FD1C3A}</a:tableStyleId>
              </a:tblPr>
              <a:tblGrid>
                <a:gridCol w="4896544"/>
                <a:gridCol w="3528392"/>
              </a:tblGrid>
              <a:tr h="3209446">
                <a:tc>
                  <a:txBody>
                    <a:bodyPr/>
                    <a:lstStyle/>
                    <a:p>
                      <a:pPr algn="l"/>
                      <a:r>
                        <a:rPr lang="en-US" sz="2600" b="1" i="0" dirty="0" smtClean="0">
                          <a:solidFill>
                            <a:schemeClr val="accent6">
                              <a:lumMod val="25000"/>
                            </a:schemeClr>
                          </a:solidFill>
                          <a:effectLst/>
                          <a:latin typeface="Arial" pitchFamily="34" charset="0"/>
                          <a:cs typeface="Arial" pitchFamily="34" charset="0"/>
                        </a:rPr>
                        <a:t>• </a:t>
                      </a:r>
                      <a:r>
                        <a:rPr lang="fr-FR" sz="2800" b="1" i="0" dirty="0" smtClean="0">
                          <a:solidFill>
                            <a:srgbClr val="339966"/>
                          </a:solidFill>
                          <a:effectLst/>
                          <a:latin typeface="Arial" pitchFamily="34" charset="0"/>
                          <a:cs typeface="Arial" pitchFamily="34" charset="0"/>
                        </a:rPr>
                        <a:t>D</a:t>
                      </a:r>
                      <a:r>
                        <a:rPr lang="en-US" sz="2800" b="1" i="0" dirty="0" err="1" smtClean="0">
                          <a:solidFill>
                            <a:srgbClr val="339966"/>
                          </a:solidFill>
                          <a:effectLst/>
                          <a:latin typeface="Arial" pitchFamily="34" charset="0"/>
                          <a:cs typeface="Arial" pitchFamily="34" charset="0"/>
                        </a:rPr>
                        <a:t>esalinated</a:t>
                      </a:r>
                      <a:r>
                        <a:rPr lang="en-US" sz="2800" b="1" i="0" dirty="0" smtClean="0">
                          <a:solidFill>
                            <a:srgbClr val="339966"/>
                          </a:solidFill>
                          <a:effectLst/>
                          <a:latin typeface="Arial" pitchFamily="34" charset="0"/>
                          <a:cs typeface="Arial" pitchFamily="34" charset="0"/>
                        </a:rPr>
                        <a:t> water</a:t>
                      </a:r>
                      <a:r>
                        <a:rPr lang="en-US" sz="2800" b="1" i="0" dirty="0" smtClean="0">
                          <a:solidFill>
                            <a:schemeClr val="accent6">
                              <a:lumMod val="25000"/>
                            </a:schemeClr>
                          </a:solidFill>
                          <a:effectLst/>
                          <a:latin typeface="Arial" pitchFamily="34" charset="0"/>
                          <a:cs typeface="Arial" pitchFamily="34" charset="0"/>
                        </a:rPr>
                        <a:t>, produced by 27 electric desalination plants, built from 1985 onwards, provides 5 percent</a:t>
                      </a:r>
                      <a:r>
                        <a:rPr lang="ar-SA" sz="2800" b="1" i="0" dirty="0" smtClean="0">
                          <a:solidFill>
                            <a:schemeClr val="accent6">
                              <a:lumMod val="25000"/>
                            </a:schemeClr>
                          </a:solidFill>
                          <a:effectLst/>
                          <a:latin typeface="Arial" pitchFamily="34" charset="0"/>
                          <a:cs typeface="Arial" pitchFamily="34" charset="0"/>
                        </a:rPr>
                        <a:t> </a:t>
                      </a:r>
                      <a:r>
                        <a:rPr lang="en-US" sz="2800" b="1" i="0" baseline="0" dirty="0" smtClean="0">
                          <a:solidFill>
                            <a:schemeClr val="accent6">
                              <a:lumMod val="25000"/>
                            </a:schemeClr>
                          </a:solidFill>
                          <a:effectLst/>
                          <a:latin typeface="Arial" pitchFamily="34" charset="0"/>
                          <a:cs typeface="Arial" pitchFamily="34" charset="0"/>
                        </a:rPr>
                        <a:t> of </a:t>
                      </a:r>
                      <a:r>
                        <a:rPr lang="en-US" sz="2800" b="1" i="0" baseline="0" dirty="0" smtClean="0">
                          <a:solidFill>
                            <a:srgbClr val="339966"/>
                          </a:solidFill>
                          <a:effectLst/>
                          <a:latin typeface="Arial" pitchFamily="34" charset="0"/>
                          <a:cs typeface="Arial" pitchFamily="34" charset="0"/>
                        </a:rPr>
                        <a:t>the needs</a:t>
                      </a:r>
                      <a:r>
                        <a:rPr lang="en-US" sz="2800" b="1" i="0" baseline="0" dirty="0" smtClean="0">
                          <a:solidFill>
                            <a:schemeClr val="accent6">
                              <a:lumMod val="25000"/>
                            </a:schemeClr>
                          </a:solidFill>
                          <a:effectLst/>
                          <a:latin typeface="Arial" pitchFamily="34" charset="0"/>
                          <a:cs typeface="Arial" pitchFamily="34" charset="0"/>
                        </a:rPr>
                        <a:t>.</a:t>
                      </a:r>
                      <a:r>
                        <a:rPr lang="en-US" sz="2800" b="1" i="0" dirty="0" smtClean="0">
                          <a:solidFill>
                            <a:schemeClr val="accent6">
                              <a:lumMod val="25000"/>
                            </a:schemeClr>
                          </a:solidFill>
                          <a:effectLst/>
                          <a:latin typeface="Arial" pitchFamily="34" charset="0"/>
                          <a:cs typeface="Arial" pitchFamily="34" charset="0"/>
                        </a:rPr>
                        <a:t> </a:t>
                      </a:r>
                    </a:p>
                    <a:p>
                      <a:pPr algn="l"/>
                      <a:r>
                        <a:rPr lang="en-US" sz="2800" b="1" i="0" dirty="0" smtClean="0">
                          <a:solidFill>
                            <a:schemeClr val="accent6">
                              <a:lumMod val="25000"/>
                            </a:schemeClr>
                          </a:solidFill>
                          <a:effectLst/>
                          <a:latin typeface="Arial" pitchFamily="34" charset="0"/>
                          <a:cs typeface="Arial" pitchFamily="34" charset="0"/>
                        </a:rPr>
                        <a:t>• </a:t>
                      </a:r>
                      <a:r>
                        <a:rPr lang="en-US" sz="2800" b="1" i="0" dirty="0" smtClean="0">
                          <a:solidFill>
                            <a:srgbClr val="339966"/>
                          </a:solidFill>
                          <a:effectLst/>
                          <a:latin typeface="Arial" pitchFamily="34" charset="0"/>
                          <a:cs typeface="Arial" pitchFamily="34" charset="0"/>
                        </a:rPr>
                        <a:t>Reclaimed</a:t>
                      </a:r>
                      <a:r>
                        <a:rPr lang="en-US" sz="2800" b="1" i="0" dirty="0" smtClean="0">
                          <a:solidFill>
                            <a:schemeClr val="accent6">
                              <a:lumMod val="25000"/>
                            </a:schemeClr>
                          </a:solidFill>
                          <a:effectLst/>
                          <a:latin typeface="Arial" pitchFamily="34" charset="0"/>
                          <a:cs typeface="Arial" pitchFamily="34" charset="0"/>
                        </a:rPr>
                        <a:t> </a:t>
                      </a:r>
                      <a:r>
                        <a:rPr lang="en-US" sz="2800" b="1" i="0" dirty="0" smtClean="0">
                          <a:solidFill>
                            <a:srgbClr val="339966"/>
                          </a:solidFill>
                          <a:effectLst/>
                          <a:latin typeface="Arial" pitchFamily="34" charset="0"/>
                          <a:cs typeface="Arial" pitchFamily="34" charset="0"/>
                        </a:rPr>
                        <a:t>wastewater</a:t>
                      </a:r>
                      <a:r>
                        <a:rPr lang="en-US" sz="2800" b="1" i="0" dirty="0" smtClean="0">
                          <a:solidFill>
                            <a:schemeClr val="accent6">
                              <a:lumMod val="25000"/>
                            </a:schemeClr>
                          </a:solidFill>
                          <a:effectLst/>
                          <a:latin typeface="Arial" pitchFamily="34" charset="0"/>
                          <a:cs typeface="Arial" pitchFamily="34" charset="0"/>
                        </a:rPr>
                        <a:t> provides 1 percent of the water supply.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fr-FR" sz="2800" dirty="0" smtClean="0">
                          <a:solidFill>
                            <a:srgbClr val="339966"/>
                          </a:solidFill>
                          <a:latin typeface="Arial" pitchFamily="34" charset="0"/>
                          <a:cs typeface="Arial" pitchFamily="34" charset="0"/>
                        </a:rPr>
                        <a:t>-</a:t>
                      </a:r>
                      <a:r>
                        <a:rPr lang="ar-TN" sz="2800" dirty="0" smtClean="0">
                          <a:solidFill>
                            <a:srgbClr val="339966"/>
                          </a:solidFill>
                          <a:latin typeface="Arial" pitchFamily="34" charset="0"/>
                          <a:cs typeface="Arial" pitchFamily="34" charset="0"/>
                        </a:rPr>
                        <a:t>المياه المحلاة</a:t>
                      </a:r>
                      <a:r>
                        <a:rPr lang="ar-TN" sz="2800" dirty="0" smtClean="0">
                          <a:solidFill>
                            <a:schemeClr val="accent6">
                              <a:lumMod val="25000"/>
                            </a:schemeClr>
                          </a:solidFill>
                          <a:latin typeface="Arial" pitchFamily="34" charset="0"/>
                          <a:cs typeface="Arial" pitchFamily="34" charset="0"/>
                        </a:rPr>
                        <a:t>، التي تنتجها 27 محط</a:t>
                      </a:r>
                      <a:r>
                        <a:rPr lang="ar-SA" sz="2800" dirty="0" smtClean="0">
                          <a:solidFill>
                            <a:schemeClr val="accent6">
                              <a:lumMod val="25000"/>
                            </a:schemeClr>
                          </a:solidFill>
                          <a:latin typeface="Arial" pitchFamily="34" charset="0"/>
                          <a:cs typeface="Arial" pitchFamily="34" charset="0"/>
                        </a:rPr>
                        <a:t>ة</a:t>
                      </a:r>
                      <a:r>
                        <a:rPr lang="ar-SA" sz="2800" baseline="0" dirty="0" smtClean="0">
                          <a:solidFill>
                            <a:schemeClr val="accent6">
                              <a:lumMod val="25000"/>
                            </a:schemeClr>
                          </a:solidFill>
                          <a:latin typeface="Arial" pitchFamily="34" charset="0"/>
                          <a:cs typeface="Arial" pitchFamily="34" charset="0"/>
                        </a:rPr>
                        <a:t> </a:t>
                      </a:r>
                      <a:r>
                        <a:rPr lang="ar-TN" sz="2800" dirty="0" smtClean="0">
                          <a:solidFill>
                            <a:schemeClr val="accent6">
                              <a:lumMod val="25000"/>
                            </a:schemeClr>
                          </a:solidFill>
                          <a:latin typeface="Arial" pitchFamily="34" charset="0"/>
                          <a:cs typeface="Arial" pitchFamily="34" charset="0"/>
                        </a:rPr>
                        <a:t>كهربائية لتحلية المياه، </a:t>
                      </a:r>
                      <a:r>
                        <a:rPr lang="ar-SA" sz="2800" dirty="0" smtClean="0">
                          <a:solidFill>
                            <a:schemeClr val="accent6">
                              <a:lumMod val="25000"/>
                            </a:schemeClr>
                          </a:solidFill>
                          <a:latin typeface="Arial" pitchFamily="34" charset="0"/>
                          <a:cs typeface="Arial" pitchFamily="34" charset="0"/>
                        </a:rPr>
                        <a:t>و</a:t>
                      </a:r>
                      <a:r>
                        <a:rPr lang="ar-TN" sz="2800" dirty="0" smtClean="0">
                          <a:solidFill>
                            <a:schemeClr val="accent6">
                              <a:lumMod val="25000"/>
                            </a:schemeClr>
                          </a:solidFill>
                          <a:latin typeface="Arial" pitchFamily="34" charset="0"/>
                          <a:cs typeface="Arial" pitchFamily="34" charset="0"/>
                        </a:rPr>
                        <a:t>التي </a:t>
                      </a:r>
                      <a:r>
                        <a:rPr lang="ar-SA" sz="2800" dirty="0" smtClean="0">
                          <a:solidFill>
                            <a:schemeClr val="accent6">
                              <a:lumMod val="25000"/>
                            </a:schemeClr>
                          </a:solidFill>
                          <a:latin typeface="Arial" pitchFamily="34" charset="0"/>
                          <a:cs typeface="Arial" pitchFamily="34" charset="0"/>
                        </a:rPr>
                        <a:t>انطلق انشاءها </a:t>
                      </a:r>
                      <a:r>
                        <a:rPr lang="ar-TN" sz="2800" dirty="0" smtClean="0">
                          <a:solidFill>
                            <a:schemeClr val="accent6">
                              <a:lumMod val="25000"/>
                            </a:schemeClr>
                          </a:solidFill>
                          <a:latin typeface="Arial" pitchFamily="34" charset="0"/>
                          <a:cs typeface="Arial" pitchFamily="34" charset="0"/>
                        </a:rPr>
                        <a:t>من</a:t>
                      </a:r>
                      <a:r>
                        <a:rPr lang="ar-SA" sz="2800" dirty="0" smtClean="0">
                          <a:solidFill>
                            <a:schemeClr val="accent6">
                              <a:lumMod val="25000"/>
                            </a:schemeClr>
                          </a:solidFill>
                          <a:latin typeface="Arial" pitchFamily="34" charset="0"/>
                          <a:cs typeface="Arial" pitchFamily="34" charset="0"/>
                        </a:rPr>
                        <a:t>ذ</a:t>
                      </a:r>
                      <a:r>
                        <a:rPr lang="ar-TN" sz="2800" dirty="0" smtClean="0">
                          <a:solidFill>
                            <a:schemeClr val="accent6">
                              <a:lumMod val="25000"/>
                            </a:schemeClr>
                          </a:solidFill>
                          <a:latin typeface="Arial" pitchFamily="34" charset="0"/>
                          <a:cs typeface="Arial" pitchFamily="34" charset="0"/>
                        </a:rPr>
                        <a:t> 1985،</a:t>
                      </a:r>
                      <a:r>
                        <a:rPr lang="ar-SA" sz="2800" dirty="0" smtClean="0">
                          <a:solidFill>
                            <a:schemeClr val="accent6">
                              <a:lumMod val="25000"/>
                            </a:schemeClr>
                          </a:solidFill>
                          <a:latin typeface="Arial" pitchFamily="34" charset="0"/>
                          <a:cs typeface="Arial" pitchFamily="34" charset="0"/>
                        </a:rPr>
                        <a:t> توفر</a:t>
                      </a:r>
                      <a:r>
                        <a:rPr lang="ar-TN" sz="2800" dirty="0" smtClean="0">
                          <a:solidFill>
                            <a:schemeClr val="accent6">
                              <a:lumMod val="25000"/>
                            </a:schemeClr>
                          </a:solidFill>
                          <a:latin typeface="Arial" pitchFamily="34" charset="0"/>
                          <a:cs typeface="Arial" pitchFamily="34" charset="0"/>
                        </a:rPr>
                        <a:t> 5 في المئة</a:t>
                      </a:r>
                      <a:r>
                        <a:rPr lang="ar-SA" sz="2800" dirty="0" smtClean="0">
                          <a:solidFill>
                            <a:schemeClr val="accent6">
                              <a:lumMod val="25000"/>
                            </a:schemeClr>
                          </a:solidFill>
                          <a:latin typeface="Arial" pitchFamily="34" charset="0"/>
                          <a:cs typeface="Arial" pitchFamily="34" charset="0"/>
                        </a:rPr>
                        <a:t> من </a:t>
                      </a:r>
                      <a:r>
                        <a:rPr lang="ar-SA" sz="2800" dirty="0" smtClean="0">
                          <a:solidFill>
                            <a:srgbClr val="339966"/>
                          </a:solidFill>
                          <a:latin typeface="Arial" pitchFamily="34" charset="0"/>
                          <a:cs typeface="Arial" pitchFamily="34" charset="0"/>
                        </a:rPr>
                        <a:t>الحاجيات</a:t>
                      </a:r>
                      <a:r>
                        <a:rPr lang="ar-TN" sz="2800" dirty="0" smtClean="0">
                          <a:solidFill>
                            <a:schemeClr val="accent6">
                              <a:lumMod val="25000"/>
                            </a:schemeClr>
                          </a:solidFill>
                          <a:latin typeface="Arial" pitchFamily="34" charset="0"/>
                          <a:cs typeface="Arial" pitchFamily="34" charset="0"/>
                        </a:rPr>
                        <a:t>.</a:t>
                      </a:r>
                      <a:r>
                        <a:rPr lang="fr-FR" sz="2800" dirty="0" smtClean="0">
                          <a:solidFill>
                            <a:schemeClr val="accent6">
                              <a:lumMod val="25000"/>
                            </a:schemeClr>
                          </a:solidFill>
                          <a:latin typeface="Arial" pitchFamily="34" charset="0"/>
                          <a:cs typeface="Arial" pitchFamily="34" charset="0"/>
                        </a:rPr>
                        <a:t> </a:t>
                      </a:r>
                      <a:endParaRPr lang="ar-SA" sz="2800" dirty="0" smtClean="0">
                        <a:solidFill>
                          <a:schemeClr val="accent6">
                            <a:lumMod val="25000"/>
                          </a:schemeClr>
                        </a:solidFill>
                        <a:latin typeface="Arial" pitchFamily="34" charset="0"/>
                        <a:cs typeface="Arial" pitchFamily="34" charset="0"/>
                      </a:endParaRPr>
                    </a:p>
                    <a:p>
                      <a:pPr algn="r" rtl="1"/>
                      <a:endParaRPr lang="fr-FR" sz="2800" dirty="0" smtClean="0">
                        <a:solidFill>
                          <a:schemeClr val="accent6">
                            <a:lumMod val="25000"/>
                          </a:schemeClr>
                        </a:solidFill>
                        <a:latin typeface="Arial" pitchFamily="34" charset="0"/>
                        <a:cs typeface="Arial" pitchFamily="34" charset="0"/>
                      </a:endParaRPr>
                    </a:p>
                    <a:p>
                      <a:pPr algn="r" rtl="1"/>
                      <a:r>
                        <a:rPr lang="fr-FR" sz="2800" dirty="0" smtClean="0">
                          <a:solidFill>
                            <a:schemeClr val="accent6">
                              <a:lumMod val="25000"/>
                            </a:schemeClr>
                          </a:solidFill>
                          <a:latin typeface="Arial" pitchFamily="34" charset="0"/>
                          <a:cs typeface="Arial" pitchFamily="34" charset="0"/>
                        </a:rPr>
                        <a:t>-</a:t>
                      </a:r>
                      <a:r>
                        <a:rPr lang="ar-TN" sz="2800" dirty="0" smtClean="0">
                          <a:solidFill>
                            <a:schemeClr val="accent6">
                              <a:lumMod val="25000"/>
                            </a:schemeClr>
                          </a:solidFill>
                          <a:latin typeface="Arial" pitchFamily="34" charset="0"/>
                          <a:cs typeface="Arial" pitchFamily="34" charset="0"/>
                        </a:rPr>
                        <a:t> </a:t>
                      </a:r>
                      <a:r>
                        <a:rPr lang="ar-SA" sz="2800" dirty="0" smtClean="0">
                          <a:solidFill>
                            <a:schemeClr val="accent6">
                              <a:lumMod val="25000"/>
                            </a:schemeClr>
                          </a:solidFill>
                          <a:latin typeface="Arial" pitchFamily="34" charset="0"/>
                          <a:cs typeface="Arial" pitchFamily="34" charset="0"/>
                        </a:rPr>
                        <a:t>ت</a:t>
                      </a:r>
                      <a:r>
                        <a:rPr lang="ar-TN" sz="2800" dirty="0" smtClean="0">
                          <a:solidFill>
                            <a:schemeClr val="accent6">
                              <a:lumMod val="25000"/>
                            </a:schemeClr>
                          </a:solidFill>
                          <a:latin typeface="Arial" pitchFamily="34" charset="0"/>
                          <a:cs typeface="Arial" pitchFamily="34" charset="0"/>
                        </a:rPr>
                        <a:t>وفر </a:t>
                      </a:r>
                      <a:r>
                        <a:rPr lang="ar-TN" sz="2800" dirty="0" smtClean="0">
                          <a:solidFill>
                            <a:srgbClr val="339966"/>
                          </a:solidFill>
                          <a:latin typeface="Arial" pitchFamily="34" charset="0"/>
                          <a:cs typeface="Arial" pitchFamily="34" charset="0"/>
                        </a:rPr>
                        <a:t>مياه الصرف الصحي المعالجة</a:t>
                      </a:r>
                      <a:r>
                        <a:rPr lang="ar-TN" sz="2800" dirty="0" smtClean="0">
                          <a:solidFill>
                            <a:schemeClr val="accent6">
                              <a:lumMod val="25000"/>
                            </a:schemeClr>
                          </a:solidFill>
                          <a:latin typeface="Arial" pitchFamily="34" charset="0"/>
                          <a:cs typeface="Arial" pitchFamily="34" charset="0"/>
                        </a:rPr>
                        <a:t> 1 في الم</a:t>
                      </a:r>
                      <a:r>
                        <a:rPr lang="ar-SA" sz="2800" dirty="0" err="1" smtClean="0">
                          <a:solidFill>
                            <a:schemeClr val="accent6">
                              <a:lumMod val="25000"/>
                            </a:schemeClr>
                          </a:solidFill>
                          <a:latin typeface="Arial" pitchFamily="34" charset="0"/>
                          <a:cs typeface="Arial" pitchFamily="34" charset="0"/>
                        </a:rPr>
                        <a:t>ائ</a:t>
                      </a:r>
                      <a:r>
                        <a:rPr lang="ar-TN" sz="2800" dirty="0" smtClean="0">
                          <a:solidFill>
                            <a:schemeClr val="accent6">
                              <a:lumMod val="25000"/>
                            </a:schemeClr>
                          </a:solidFill>
                          <a:latin typeface="Arial" pitchFamily="34" charset="0"/>
                          <a:cs typeface="Arial" pitchFamily="34" charset="0"/>
                        </a:rPr>
                        <a:t>ة من امدادات المياه.</a:t>
                      </a:r>
                      <a:endParaRPr lang="fr-FR" sz="2800" dirty="0">
                        <a:solidFill>
                          <a:schemeClr val="accent6">
                            <a:lumMod val="25000"/>
                          </a:schemeClr>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نصوص جغرافية باللغة </a:t>
            </a:r>
            <a:r>
              <a:rPr lang="ar-SA" sz="2000" dirty="0" smtClean="0"/>
              <a:t>الانجليزية</a:t>
            </a:r>
            <a:r>
              <a:rPr lang="ar-TN" sz="2000" dirty="0" smtClean="0"/>
              <a:t> (2)                                                   </a:t>
            </a:r>
            <a:r>
              <a:rPr lang="ar-SA" sz="2000" dirty="0" smtClean="0"/>
              <a:t>المحاضرة </a:t>
            </a:r>
            <a:r>
              <a:rPr lang="ar-TN" sz="2000" dirty="0" smtClean="0"/>
              <a:t>الرابعة عشر</a:t>
            </a:r>
            <a:endParaRPr lang="en-US" sz="2000" dirty="0"/>
          </a:p>
        </p:txBody>
      </p:sp>
    </p:spTree>
    <p:extLst>
      <p:ext uri="{BB962C8B-B14F-4D97-AF65-F5344CB8AC3E}">
        <p14:creationId xmlns:p14="http://schemas.microsoft.com/office/powerpoint/2010/main" val="1780638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1305</TotalTime>
  <Words>1513</Words>
  <Application>Microsoft Office PowerPoint</Application>
  <PresentationFormat>Format A4 (210 x 297 mm)</PresentationFormat>
  <Paragraphs>123</Paragraphs>
  <Slides>20</Slides>
  <Notes>2</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Office Theme</vt:lpstr>
      <vt:lpstr>Présentation PowerPoint</vt:lpstr>
      <vt:lpstr> المحاضرة  14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SYFACTE</cp:lastModifiedBy>
  <cp:revision>107</cp:revision>
  <dcterms:created xsi:type="dcterms:W3CDTF">2014-09-11T06:30:06Z</dcterms:created>
  <dcterms:modified xsi:type="dcterms:W3CDTF">2015-03-25T07:41:06Z</dcterms:modified>
</cp:coreProperties>
</file>