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92" r:id="rId3"/>
    <p:sldId id="308" r:id="rId4"/>
    <p:sldId id="320" r:id="rId5"/>
    <p:sldId id="322" r:id="rId6"/>
    <p:sldId id="323" r:id="rId7"/>
    <p:sldId id="325" r:id="rId8"/>
    <p:sldId id="326" r:id="rId9"/>
    <p:sldId id="327" r:id="rId10"/>
    <p:sldId id="357" r:id="rId11"/>
    <p:sldId id="328" r:id="rId12"/>
    <p:sldId id="329" r:id="rId13"/>
    <p:sldId id="330" r:id="rId14"/>
    <p:sldId id="331" r:id="rId15"/>
    <p:sldId id="332" r:id="rId16"/>
    <p:sldId id="333" r:id="rId17"/>
    <p:sldId id="334" r:id="rId18"/>
    <p:sldId id="356" r:id="rId19"/>
    <p:sldId id="343" r:id="rId20"/>
    <p:sldId id="335" r:id="rId21"/>
    <p:sldId id="336" r:id="rId22"/>
    <p:sldId id="342" r:id="rId23"/>
    <p:sldId id="337" r:id="rId24"/>
    <p:sldId id="355" r:id="rId25"/>
    <p:sldId id="341" r:id="rId26"/>
    <p:sldId id="344" r:id="rId27"/>
    <p:sldId id="346" r:id="rId28"/>
    <p:sldId id="345" r:id="rId29"/>
    <p:sldId id="347" r:id="rId30"/>
    <p:sldId id="349" r:id="rId31"/>
    <p:sldId id="350" r:id="rId32"/>
    <p:sldId id="266" r:id="rId3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D98061"/>
    <a:srgbClr val="8E6334"/>
    <a:srgbClr val="ECA02F"/>
    <a:srgbClr val="313B4A"/>
    <a:srgbClr val="43A79C"/>
    <a:srgbClr val="EDBD1F"/>
    <a:srgbClr val="F04316"/>
    <a:srgbClr val="81AA52"/>
    <a:srgbClr val="0E47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2" autoAdjust="0"/>
    <p:restoredTop sz="94664" autoAdjust="0"/>
  </p:normalViewPr>
  <p:slideViewPr>
    <p:cSldViewPr>
      <p:cViewPr>
        <p:scale>
          <a:sx n="81" d="100"/>
          <a:sy n="81" d="100"/>
        </p:scale>
        <p:origin x="-798" y="22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6/21/2015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نصوص جغرافية باللغة 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الانجليزية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(2)</a:t>
            </a:r>
            <a:endParaRPr lang="ar-SA" sz="28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Geographic Texts- in English (2)</a:t>
            </a:r>
          </a:p>
          <a:p>
            <a:pPr algn="ctr"/>
            <a:r>
              <a:rPr lang="ar-TN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</a:t>
            </a:r>
            <a:r>
              <a:rPr lang="ar-SA" sz="3700" b="1" dirty="0" err="1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ستاذ</a:t>
            </a:r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</a:t>
            </a:r>
            <a:r>
              <a:rPr lang="ar-TN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وليد الهادي محمد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شواري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12 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TN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جغرافية العالم العربي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fr-FR" sz="4000" b="1" spc="50" dirty="0" err="1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Geography</a:t>
            </a:r>
            <a:r>
              <a:rPr lang="fr-FR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the </a:t>
            </a:r>
            <a:r>
              <a:rPr lang="fr-FR" sz="4000" b="1" spc="50" dirty="0" err="1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</a:t>
            </a:r>
            <a:r>
              <a:rPr lang="fr-FR" sz="4000" b="1" spc="50" dirty="0" err="1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rab</a:t>
            </a:r>
            <a:r>
              <a:rPr lang="fr-FR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fr-FR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</a:t>
            </a:r>
            <a:r>
              <a:rPr lang="fr-FR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orld</a:t>
            </a:r>
            <a:endParaRPr lang="en-US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sp>
        <p:nvSpPr>
          <p:cNvPr id="2" name="ZoneTexte 1"/>
          <p:cNvSpPr txBox="1"/>
          <p:nvPr/>
        </p:nvSpPr>
        <p:spPr>
          <a:xfrm>
            <a:off x="2055570" y="783718"/>
            <a:ext cx="549323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</a:rPr>
              <a:t>Political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</a:rPr>
              <a:t>map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</a:rPr>
              <a:t> of the </a:t>
            </a:r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</a:rPr>
              <a:t>Arab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</a:rPr>
              <a:t> World</a:t>
            </a:r>
          </a:p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ال</a:t>
            </a:r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</a:rPr>
              <a:t>خريطة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ال</a:t>
            </a:r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</a:rPr>
              <a:t>سياسية للعالم </a:t>
            </a: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</a:rPr>
              <a:t>العربي</a:t>
            </a:r>
            <a:endParaRPr lang="fr-FR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026115"/>
              </p:ext>
            </p:extLst>
          </p:nvPr>
        </p:nvGraphicFramePr>
        <p:xfrm>
          <a:off x="632520" y="2051125"/>
          <a:ext cx="89154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2201334">
                <a:tc>
                  <a:txBody>
                    <a:bodyPr/>
                    <a:lstStyle/>
                    <a:p>
                      <a:pPr marL="342900" marR="0" lvl="0" indent="-34290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area of ​​the Arab World is around 14 million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square kilometers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accounting about 5.1% of the total land area.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تبلغ مساحة الوطن العربي نحو</a:t>
                      </a:r>
                      <a:r>
                        <a:rPr kumimoji="0" lang="en-C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14 مليون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كيلومتر مربع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وتشكل حوالي</a:t>
                      </a:r>
                      <a:r>
                        <a:rPr kumimoji="0" lang="en-C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5.1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% من مساحة اليابسة.</a:t>
                      </a:r>
                      <a:b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</a:br>
                      <a:endParaRPr lang="fr-FR" sz="1600" b="1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776536" y="908125"/>
            <a:ext cx="7776864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en-US" sz="3600" b="1" dirty="0" smtClean="0"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 Area </a:t>
            </a:r>
            <a:endParaRPr lang="en-US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المساحة</a:t>
            </a:r>
            <a:endParaRPr lang="ar-SA" sz="32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64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494993"/>
              </p:ext>
            </p:extLst>
          </p:nvPr>
        </p:nvGraphicFramePr>
        <p:xfrm>
          <a:off x="352318" y="1340768"/>
          <a:ext cx="8915400" cy="3590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4698"/>
                <a:gridCol w="4170702"/>
              </a:tblGrid>
              <a:tr h="2201334">
                <a:tc>
                  <a:txBody>
                    <a:bodyPr/>
                    <a:lstStyle/>
                    <a:p>
                      <a:pPr marL="342900" marR="0" lvl="0" indent="-34290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</a:t>
                      </a:r>
                      <a:r>
                        <a:rPr kumimoji="0" lang="en-C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area</a:t>
                      </a:r>
                      <a:r>
                        <a:rPr lang="en-CA" sz="2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of ​​the Arab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World comprises of</a:t>
                      </a:r>
                    </a:p>
                    <a:p>
                      <a:pPr marL="342900" marR="0" lvl="0" indent="-34290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1-The Arab-African wing  approximately 10 million km².</a:t>
                      </a:r>
                      <a:b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2-The Arab Asian wing approximately 4 million km².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تتوزع مساحة العالم العربي على النحو التالي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</a:t>
                      </a:r>
                    </a:p>
                    <a:p>
                      <a:pPr marL="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1-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الجناح العربي الافريقي بمساحة تقدر بـ 10 مليون كم².</a:t>
                      </a:r>
                    </a:p>
                    <a:p>
                      <a:pPr marL="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2-الجناح العربي الاسيوي بمساحة تقدر بـ 4 مليون كم².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93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043476"/>
              </p:ext>
            </p:extLst>
          </p:nvPr>
        </p:nvGraphicFramePr>
        <p:xfrm>
          <a:off x="560512" y="1916832"/>
          <a:ext cx="8712968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8079"/>
                <a:gridCol w="3934889"/>
              </a:tblGrid>
              <a:tr h="2201334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Arab world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</a:t>
                      </a:r>
                      <a:r>
                        <a:rPr kumimoji="0" lang="en-US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xtends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to the </a:t>
                      </a:r>
                      <a:r>
                        <a:rPr kumimoji="0" lang="en-C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</a:t>
                      </a:r>
                      <a:r>
                        <a:rPr kumimoji="0" lang="en-US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outh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of 2 to 37 N degrees. Thus it extends about 39 degrees almost incidental.</a:t>
                      </a: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And extends from 60 East to 17 West degree</a:t>
                      </a:r>
                      <a:r>
                        <a:rPr kumimoji="0" lang="en-C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in about 77 degrees.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يمتد العالم العربي من 2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°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جنوباً إلى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°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37ْ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شمالاً. وهو بذلك يمتد على حوالي </a:t>
                      </a:r>
                      <a:r>
                        <a:rPr kumimoji="0" lang="en-C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39°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عرضية تقريباً. </a:t>
                      </a:r>
                      <a:b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</a:br>
                      <a:endParaRPr kumimoji="0" lang="en-C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pPr algn="r" rtl="1"/>
                      <a:endParaRPr kumimoji="0" lang="en-C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ويمتد من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°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60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شرقاً إلى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°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17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غرباً في حوالي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°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77ْ طولية.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r" rtl="1"/>
                      <a:endParaRPr lang="fr-FR" sz="1600" b="1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560512" y="846138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fr-FR" sz="32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Coordinates</a:t>
            </a:r>
            <a:r>
              <a:rPr lang="fr-FR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Location </a:t>
            </a:r>
          </a:p>
          <a:p>
            <a:pPr algn="ctr" rtl="1"/>
            <a:r>
              <a:rPr lang="fr-FR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2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الموقع حسب الاحداثيات</a:t>
            </a:r>
          </a:p>
        </p:txBody>
      </p:sp>
    </p:spTree>
    <p:extLst>
      <p:ext uri="{BB962C8B-B14F-4D97-AF65-F5344CB8AC3E}">
        <p14:creationId xmlns:p14="http://schemas.microsoft.com/office/powerpoint/2010/main" val="288233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836712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Geographic Location</a:t>
            </a:r>
          </a:p>
          <a:p>
            <a:pPr algn="ctr"/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الموقع الجغرافي</a:t>
            </a:r>
            <a:endParaRPr lang="ar-SA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140365"/>
              </p:ext>
            </p:extLst>
          </p:nvPr>
        </p:nvGraphicFramePr>
        <p:xfrm>
          <a:off x="488504" y="1772816"/>
          <a:ext cx="8915400" cy="4273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4176464">
                <a:tc>
                  <a:txBody>
                    <a:bodyPr/>
                    <a:lstStyle/>
                    <a:p>
                      <a:pPr marL="342900" marR="0" lvl="0" indent="-34290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Arab World extend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as follows:</a:t>
                      </a:r>
                      <a:b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1- From the Mediterranean and the Taurus Mountains in the North to the heart of Africa and the Indian Ocean to the 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</a:t>
                      </a: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outh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b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–From the Arabian Gulf and the Zagros Mountains in the East to the Atlantic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ocean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in the West. </a:t>
                      </a:r>
                      <a:endParaRPr kumimoji="0" lang="ar-SA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يمتد الوطن العربي على النحو التالي:</a:t>
                      </a:r>
                      <a:endParaRPr kumimoji="0" lang="en-C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1- من البحر المتوسط وجبال طوروس شمالاً إلى قلب القارة ال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إ</a:t>
                      </a:r>
                      <a:r>
                        <a:rPr kumimoji="0" lang="ar-SA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فريقية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والمحيط الهندي جنوباً.</a:t>
                      </a:r>
                      <a:endParaRPr kumimoji="0" lang="en-C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2- ومن الخليج العربي وجبال </a:t>
                      </a:r>
                      <a:r>
                        <a:rPr kumimoji="0" lang="ar-SA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زاجروس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شرقاً إلى المحيط الأطلنطي غرباً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kumimoji="0" lang="ar-S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928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66" y="908720"/>
            <a:ext cx="9705528" cy="1412776"/>
          </a:xfrm>
          <a:prstGeom prst="rect">
            <a:avLst/>
          </a:prstGeom>
        </p:spPr>
        <p:txBody>
          <a:bodyPr rtlCol="1">
            <a:normAutofit fontScale="97500"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29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 Importance of Coordinate</a:t>
            </a:r>
            <a:br>
              <a:rPr lang="en-US" sz="29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9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and Geographical Location</a:t>
            </a:r>
          </a:p>
          <a:p>
            <a:pPr algn="ctr" rtl="1" fontAlgn="auto">
              <a:spcAft>
                <a:spcPts val="0"/>
              </a:spcAft>
              <a:defRPr/>
            </a:pPr>
            <a:r>
              <a:rPr lang="ar-SA" sz="2900" b="1" dirty="0" smtClean="0">
                <a:solidFill>
                  <a:schemeClr val="accent6">
                    <a:lumMod val="50000"/>
                  </a:schemeClr>
                </a:solidFill>
                <a:cs typeface="+mn-cs"/>
              </a:rPr>
              <a:t>أهمية الاحداثيات والموقع الجغرافي</a:t>
            </a:r>
            <a:endParaRPr lang="en-US" sz="2900" b="1" dirty="0" smtClean="0">
              <a:solidFill>
                <a:schemeClr val="accent6">
                  <a:lumMod val="50000"/>
                </a:schemeClr>
              </a:solidFill>
              <a:cs typeface="+mn-cs"/>
            </a:endParaRPr>
          </a:p>
          <a:p>
            <a:pPr algn="ctr" fontAlgn="auto">
              <a:spcAft>
                <a:spcPts val="0"/>
              </a:spcAft>
              <a:defRPr/>
            </a:pPr>
            <a:endParaRPr lang="ar-SA" sz="28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340933"/>
              </p:ext>
            </p:extLst>
          </p:nvPr>
        </p:nvGraphicFramePr>
        <p:xfrm>
          <a:off x="417930" y="2492896"/>
          <a:ext cx="891540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0119"/>
                <a:gridCol w="3175281"/>
              </a:tblGrid>
              <a:tr h="2201334">
                <a:tc>
                  <a:txBody>
                    <a:bodyPr/>
                    <a:lstStyle/>
                    <a:p>
                      <a:pPr marL="342900" marR="0" lvl="0" indent="-34290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1 - The Arab world site led to the diversity of the climatic regions, 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as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it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fr-FR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located in the region of convergence between two zones:</a:t>
                      </a:r>
                    </a:p>
                    <a:p>
                      <a:pPr marL="342900" marR="0" lvl="0" indent="-34290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warm tropical zone in the South with its varied effects, and  the Mediterranean zone with its w</a:t>
                      </a:r>
                      <a:r>
                        <a:rPr kumimoji="0" lang="fr-F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rm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and cold effects in the North.</a:t>
                      </a:r>
                      <a:endParaRPr kumimoji="0" lang="ar-SA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1</a:t>
                      </a:r>
                      <a:r>
                        <a:rPr kumimoji="0" lang="ar-SA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- </a:t>
                      </a:r>
                      <a:r>
                        <a:rPr kumimoji="0" 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أدى موقع العالم العربي إلى تنوع الأقاليم المناخية حيث يقع في منطقة الالتقاء بين نطاقين: </a:t>
                      </a:r>
                    </a:p>
                    <a:p>
                      <a:pPr marL="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المداري الحار في الجنوب بتأثيراته المتنوعة من جهة، والبحر المتوسط في الشمال  بتأثيراته الدافئة والباردة من جهة أخرى.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1328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627527"/>
              </p:ext>
            </p:extLst>
          </p:nvPr>
        </p:nvGraphicFramePr>
        <p:xfrm>
          <a:off x="632520" y="1412775"/>
          <a:ext cx="8627368" cy="2385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3684"/>
                <a:gridCol w="4313684"/>
              </a:tblGrid>
              <a:tr h="2385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2 -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Arab world represent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 l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and-bridge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that links the three continents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Asia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Europe, and Africa</a:t>
                      </a:r>
                      <a:r>
                        <a:rPr kumimoji="0" lang="en-US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.</a:t>
                      </a:r>
                      <a:r>
                        <a:rPr kumimoji="0" lang="en-US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endParaRPr kumimoji="0" lang="ar-SA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2- يمثل العالم العربي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الجسر البري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الذي يربط بين ثلاث قارات وهي آسيا، أوروبا وإفريقيا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.</a:t>
                      </a:r>
                      <a:endParaRPr kumimoji="0" lang="ar-S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7515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221754"/>
              </p:ext>
            </p:extLst>
          </p:nvPr>
        </p:nvGraphicFramePr>
        <p:xfrm>
          <a:off x="378500" y="1268760"/>
          <a:ext cx="8915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0524"/>
                <a:gridCol w="4124876"/>
              </a:tblGrid>
              <a:tr h="2201334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planted areas with crops, forests and trees are not  more than ​​570.5 thousand square kilometers, about 4.4% of an area of ​​the Arab World, the rest of the </a:t>
                      </a:r>
                      <a:r>
                        <a:rPr kumimoji="0" lang="en-C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area</a:t>
                      </a:r>
                      <a:r>
                        <a:rPr lang="en-CA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 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arid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and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semi- arid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SA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لا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تزيد مساحة الأراضي المزروعة بالمحاصيل والغابات وال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أ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شجار الدائمة عن 570,5 ألف كيلومتر مربع، أي نحو 4,4% فقط من مساحة العالم العربي حيث تحتل الأراضي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الجافة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و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شبه الجافة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معظم المساحة.</a:t>
                      </a:r>
                      <a:endParaRPr lang="fr-FR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82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623562"/>
              </p:ext>
            </p:extLst>
          </p:nvPr>
        </p:nvGraphicFramePr>
        <p:xfrm>
          <a:off x="309999" y="1844824"/>
          <a:ext cx="8915400" cy="394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0338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Strait of </a:t>
                      </a:r>
                      <a:r>
                        <a:rPr kumimoji="0" lang="en-US" sz="23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Gib</a:t>
                      </a:r>
                      <a:r>
                        <a:rPr kumimoji="0" lang="fr-FR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</a:t>
                      </a:r>
                      <a:r>
                        <a:rPr kumimoji="0" lang="en-US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 </a:t>
                      </a:r>
                      <a:r>
                        <a:rPr kumimoji="0" lang="en-US" sz="23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Tareq</a:t>
                      </a:r>
                      <a:r>
                        <a:rPr kumimoji="0" lang="en-US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</a:t>
                      </a:r>
                      <a:r>
                        <a:rPr kumimoji="0" lang="en-US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/>
                      </a:r>
                      <a:br>
                        <a:rPr kumimoji="0" lang="en-US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en-US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 – Considered as the only western gate of the Mediterranean Sea.</a:t>
                      </a:r>
                      <a:br>
                        <a:rPr kumimoji="0" lang="en-US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en-US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 – The main link between the Mediterranean and the </a:t>
                      </a:r>
                      <a:r>
                        <a:rPr kumimoji="0" lang="en-US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Atlantic Ocean </a:t>
                      </a:r>
                      <a:r>
                        <a:rPr kumimoji="0" lang="en-US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which is the most important ocean. </a:t>
                      </a:r>
                      <a:br>
                        <a:rPr kumimoji="0" lang="en-US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en-US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 – I</a:t>
                      </a:r>
                      <a:r>
                        <a:rPr kumimoji="0" lang="fr-FR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 </a:t>
                      </a:r>
                      <a:r>
                        <a:rPr kumimoji="0" lang="fr-FR" sz="23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</a:t>
                      </a:r>
                      <a:r>
                        <a:rPr kumimoji="0" lang="fr-FR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closest point of contact and </a:t>
                      </a:r>
                      <a:r>
                        <a:rPr kumimoji="0" lang="en-US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convergence </a:t>
                      </a:r>
                      <a:r>
                        <a:rPr kumimoji="0" lang="en-US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between Africa and Europe</a:t>
                      </a:r>
                      <a:r>
                        <a:rPr kumimoji="0" lang="fr-FR" sz="2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kumimoji="0" lang="en-US" sz="2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مضيق جبل طارق: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339966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أ - يعد البوابة الغربية الوحيدة للبحر المتوسط.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ب - يصل بين البحر المتوسط و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المحيط الأطلنطي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وهو أهم المحيطات.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ج - يعتبر أقرب نقطة اتصال و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التقاء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بين إفريقيا وأوروبا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.</a:t>
                      </a:r>
                      <a:endParaRPr kumimoji="0" lang="ar-S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38315" y="846138"/>
            <a:ext cx="8915400" cy="1143000"/>
          </a:xfrm>
          <a:prstGeom prst="rect">
            <a:avLst/>
          </a:prstGeom>
        </p:spPr>
        <p:txBody>
          <a:bodyPr rtlCol="1">
            <a:normAutofit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Straits in the Arab World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المضائق المائية في 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cs typeface="+mj-cs"/>
              </a:rPr>
              <a:t>العالم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العربي</a:t>
            </a:r>
            <a:endParaRPr lang="ar-SA" sz="2800" dirty="0" smtClean="0">
              <a:solidFill>
                <a:schemeClr val="accent6">
                  <a:lumMod val="50000"/>
                </a:schemeClr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48666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609564"/>
              </p:ext>
            </p:extLst>
          </p:nvPr>
        </p:nvGraphicFramePr>
        <p:xfrm>
          <a:off x="346477" y="1844824"/>
          <a:ext cx="89154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6563"/>
                <a:gridCol w="3948837"/>
              </a:tblGrid>
              <a:tr h="2385824">
                <a:tc>
                  <a:txBody>
                    <a:bodyPr/>
                    <a:lstStyle/>
                    <a:p>
                      <a:pPr marL="342900" marR="0" lvl="0" indent="-34290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 – It is an important strait that links the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Red Sea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and the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Indian Ocean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through the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Gulf of Aden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and the Island of Prem.</a:t>
                      </a:r>
                      <a:b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 – It controls the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southern entrance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of the Red Sea through the Island of Prem.</a:t>
                      </a:r>
                      <a:r>
                        <a:rPr kumimoji="0" lang="en-US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endParaRPr kumimoji="0" lang="ar-SA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AutoNum type="arabic1Minus"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مضيق بحري هام يصل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البحر الأحمر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بال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محيط الهندي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عن طريق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خليج عدن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وجزيرة بريم.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AutoNum type="arabic1Minus"/>
                        <a:tabLst/>
                        <a:defRPr/>
                      </a:pP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AutoNum type="arabic1Minus"/>
                        <a:tabLst/>
                        <a:defRPr/>
                      </a:pP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ب- يتحكم في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المدخل الجنوبي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للبحر الأحمر عن طريق جزيرة بريم.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AutoNum type="arabic1Minus"/>
                        <a:tabLst/>
                        <a:defRPr/>
                      </a:pP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632520" y="836712"/>
            <a:ext cx="8915400" cy="1143000"/>
          </a:xfrm>
          <a:prstGeom prst="rect">
            <a:avLst/>
          </a:prstGeom>
        </p:spPr>
        <p:txBody>
          <a:bodyPr rtlCol="1">
            <a:noAutofit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Strait of Bab el Mandeb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مضيق باب المندب</a:t>
            </a:r>
            <a:endParaRPr lang="ar-SA" sz="2800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353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402247"/>
              </p:ext>
            </p:extLst>
          </p:nvPr>
        </p:nvGraphicFramePr>
        <p:xfrm>
          <a:off x="353863" y="1268760"/>
          <a:ext cx="8915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2385824">
                <a:tc>
                  <a:txBody>
                    <a:bodyPr/>
                    <a:lstStyle/>
                    <a:p>
                      <a:pPr marL="342900" marR="0" lvl="0" indent="-34290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 – It is a purely Arab straits, after the accession of Djibouti to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Arab League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b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Which is controlled by Yemen from the Asian side and Somalia from the African side. </a:t>
                      </a:r>
                      <a:endParaRPr kumimoji="0" lang="ar-S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ج- يعتبر مضيقاً عربياً خالصاً وذلك بعد انضمام جيبوتي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للجامعة العربية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. حيث تسيطر عليه اليمن من الجانب الآسيوي والصومال من الجانب ال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إ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فريقي.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1369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836712"/>
            <a:ext cx="9138220" cy="1143000"/>
          </a:xfrm>
          <a:prstGeom prst="rect">
            <a:avLst/>
          </a:prstGeom>
        </p:spPr>
        <p:txBody>
          <a:bodyPr rtlCol="1">
            <a:normAutofit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Strait of Hormuz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مضيق هرمز</a:t>
            </a:r>
            <a:endParaRPr lang="ar-SA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90180"/>
              </p:ext>
            </p:extLst>
          </p:nvPr>
        </p:nvGraphicFramePr>
        <p:xfrm>
          <a:off x="455898" y="1844824"/>
          <a:ext cx="89154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3126"/>
                <a:gridCol w="4202274"/>
              </a:tblGrid>
              <a:tr h="2385824">
                <a:tc>
                  <a:txBody>
                    <a:bodyPr/>
                    <a:lstStyle/>
                    <a:p>
                      <a:pPr marL="342900" marR="0" lvl="0" indent="-34290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 -  Connecting The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Arabian Gulf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and the Gulf of Oman and Indian Ocean.</a:t>
                      </a:r>
                      <a:b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 -  Overlooked by Iran from the North and North-east, and Oman from the South and Southwest.</a:t>
                      </a:r>
                      <a:r>
                        <a:rPr kumimoji="0" lang="en-US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endParaRPr kumimoji="0" lang="ar-SA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أ- يصل بين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الخليج العربي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وخليج عمان والمحيط الهندي.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ب- تطل عليه إيران من الشمال والشمال الشرقي وعمان من الجنوب والجنوب الغربي.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ar-SA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378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48671"/>
              </p:ext>
            </p:extLst>
          </p:nvPr>
        </p:nvGraphicFramePr>
        <p:xfrm>
          <a:off x="560512" y="1340768"/>
          <a:ext cx="8732948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6474"/>
                <a:gridCol w="4366474"/>
              </a:tblGrid>
              <a:tr h="3456384">
                <a:tc>
                  <a:txBody>
                    <a:bodyPr/>
                    <a:lstStyle/>
                    <a:p>
                      <a:pPr marL="342900" marR="0" lvl="0" indent="-34290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C-  It is a petroleum port of the following Arab countries :</a:t>
                      </a:r>
                      <a:b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Kingdom of Saudi Arabia, United Arab Emirates, Qatar, Bahrain, Kuwait, and Iraq. </a:t>
                      </a:r>
                      <a:r>
                        <a:rPr kumimoji="0" lang="en-US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endParaRPr kumimoji="0" lang="ar-SA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ج- يعد المنفذ البترولي للدول العربية التالية : 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المملكة العربية السعودية –الإمارات العربية المتحدة، قطر، البحرين، الكويت والعراق.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818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4095" y="836712"/>
            <a:ext cx="9138220" cy="1143000"/>
          </a:xfrm>
          <a:prstGeom prst="rect">
            <a:avLst/>
          </a:prstGeom>
        </p:spPr>
        <p:txBody>
          <a:bodyPr rtlCol="1">
            <a:noAutofit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Suez Canal   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قناة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السويس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</a:t>
            </a:r>
            <a:endParaRPr lang="ar-SA" sz="2800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712794"/>
              </p:ext>
            </p:extLst>
          </p:nvPr>
        </p:nvGraphicFramePr>
        <p:xfrm>
          <a:off x="386446" y="1772816"/>
          <a:ext cx="89154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0610"/>
                <a:gridCol w="3844790"/>
              </a:tblGrid>
              <a:tr h="2385824">
                <a:tc>
                  <a:txBody>
                    <a:bodyPr/>
                    <a:lstStyle/>
                    <a:p>
                      <a:pPr marL="342900" marR="0" lvl="0" indent="-34290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 - The most important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shipping route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linking East to West.</a:t>
                      </a:r>
                      <a:b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 – It is 195 km long with a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depth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of between 19.5-20 meters.</a:t>
                      </a:r>
                      <a:b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 - It is an important source of national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income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for Egypt.</a:t>
                      </a:r>
                      <a:r>
                        <a:rPr kumimoji="0" 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kumimoji="0" lang="ar-SA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أ- أهم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طريق ملاحي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يربط بين الشرق والغرب.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ب- يبلغ طولها 195 كم و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عمقها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بين 19.5-20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متر.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ج -تعد مصدراً هاماً من مصادر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الدخل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ال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وطني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لمصر. 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1641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713802"/>
              </p:ext>
            </p:extLst>
          </p:nvPr>
        </p:nvGraphicFramePr>
        <p:xfrm>
          <a:off x="379662" y="2002482"/>
          <a:ext cx="89154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2385824">
                <a:tc>
                  <a:txBody>
                    <a:bodyPr/>
                    <a:lstStyle/>
                    <a:p>
                      <a:pPr marL="342900" marR="0" lvl="0" indent="-34290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 - It is the shortest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sea route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between East and West compared to the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Cape of Good Hope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as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shortens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distance to half.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endParaRPr kumimoji="0" lang="ar-SA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دـ تعد أقصر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طريق بحري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بين الشرق والغرب إذا ما قورنت 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برأس الرجاء الصالح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en-C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)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في جنوب افريقيا</a:t>
                      </a:r>
                      <a:r>
                        <a:rPr kumimoji="0" lang="en-C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(</a:t>
                      </a:r>
                      <a:r>
                        <a:rPr kumimoji="0" lang="ar-SA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حيث توفر نصف المسافة.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ar-SA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38887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4" name="Picture 6" descr="Middle East Base Precipita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616" y="1734885"/>
            <a:ext cx="7243982" cy="457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44487" y="903888"/>
            <a:ext cx="92364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North Africa 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and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Middle East, Mean Annual Precipitation (mm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  <a:endParaRPr lang="ar-TN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ar-TN" sz="2400" b="1" dirty="0">
                <a:solidFill>
                  <a:schemeClr val="accent6">
                    <a:lumMod val="50000"/>
                  </a:schemeClr>
                </a:solidFill>
              </a:rPr>
              <a:t>متوسط </a:t>
            </a:r>
            <a:r>
              <a:rPr lang="ar-TN" sz="2400" b="1" dirty="0" smtClean="0">
                <a:solidFill>
                  <a:schemeClr val="accent6">
                    <a:lumMod val="50000"/>
                  </a:schemeClr>
                </a:solidFill>
              </a:rPr>
              <a:t>ال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تساقط</a:t>
            </a:r>
            <a:r>
              <a:rPr lang="ar-TN" sz="2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TN" sz="2400" b="1" dirty="0">
                <a:solidFill>
                  <a:schemeClr val="accent6">
                    <a:lumMod val="50000"/>
                  </a:schemeClr>
                </a:solidFill>
              </a:rPr>
              <a:t>السنوي (</a:t>
            </a:r>
            <a:r>
              <a:rPr lang="ar-TN" sz="2400" b="1" dirty="0" err="1" smtClean="0">
                <a:solidFill>
                  <a:schemeClr val="accent6">
                    <a:lumMod val="50000"/>
                  </a:schemeClr>
                </a:solidFill>
              </a:rPr>
              <a:t>مم</a:t>
            </a:r>
            <a:r>
              <a:rPr lang="ar-TN" sz="2400" b="1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 في </a:t>
            </a:r>
            <a:r>
              <a:rPr lang="ar-TN" sz="2400" b="1" dirty="0" smtClean="0">
                <a:solidFill>
                  <a:schemeClr val="accent6">
                    <a:lumMod val="50000"/>
                  </a:schemeClr>
                </a:solidFill>
              </a:rPr>
              <a:t>شمال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</a:rPr>
              <a:t>إ</a:t>
            </a:r>
            <a:r>
              <a:rPr lang="ar-TN" sz="2400" b="1" dirty="0" smtClean="0">
                <a:solidFill>
                  <a:schemeClr val="accent6">
                    <a:lumMod val="50000"/>
                  </a:schemeClr>
                </a:solidFill>
              </a:rPr>
              <a:t>فريقيا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و</a:t>
            </a:r>
            <a:r>
              <a:rPr lang="ar-TN" sz="2400" b="1" dirty="0" smtClean="0">
                <a:solidFill>
                  <a:schemeClr val="accent6">
                    <a:lumMod val="50000"/>
                  </a:schemeClr>
                </a:solidFill>
              </a:rPr>
              <a:t>الشرق الأوسط </a:t>
            </a:r>
            <a:endParaRPr lang="fr-FR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5638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76" y="836712"/>
            <a:ext cx="8379587" cy="551455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784647" y="836712"/>
            <a:ext cx="773151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The </a:t>
            </a:r>
            <a:r>
              <a:rPr lang="en-US" sz="2400" b="1" dirty="0" smtClean="0">
                <a:solidFill>
                  <a:srgbClr val="339966"/>
                </a:solidFill>
              </a:rPr>
              <a:t>Regional Group</a:t>
            </a:r>
            <a:r>
              <a:rPr lang="fr-FR" sz="2400" b="1" dirty="0">
                <a:solidFill>
                  <a:srgbClr val="339966"/>
                </a:solidFill>
              </a:rPr>
              <a:t>s</a:t>
            </a:r>
            <a:r>
              <a:rPr lang="en-US" sz="2400" b="1" dirty="0">
                <a:solidFill>
                  <a:srgbClr val="339966"/>
                </a:solidFill>
              </a:rPr>
              <a:t>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in the Arab world</a:t>
            </a:r>
            <a:endParaRPr lang="fr-FR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0"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TN" sz="2400" b="1" dirty="0">
                <a:solidFill>
                  <a:srgbClr val="339966"/>
                </a:solidFill>
              </a:rPr>
              <a:t>المجموعات الإقليمية </a:t>
            </a:r>
            <a:r>
              <a:rPr lang="ar-TN" sz="2400" b="1" dirty="0">
                <a:solidFill>
                  <a:schemeClr val="accent6">
                    <a:lumMod val="50000"/>
                  </a:schemeClr>
                </a:solidFill>
              </a:rPr>
              <a:t>في العالم العربي</a:t>
            </a:r>
            <a:endParaRPr lang="fr-FR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13472" y="3059668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6">
                    <a:lumMod val="25000"/>
                  </a:schemeClr>
                </a:solidFill>
              </a:rPr>
              <a:t>Maghreb</a:t>
            </a:r>
          </a:p>
        </p:txBody>
      </p:sp>
      <p:sp>
        <p:nvSpPr>
          <p:cNvPr id="7" name="Rectangle 6"/>
          <p:cNvSpPr/>
          <p:nvPr/>
        </p:nvSpPr>
        <p:spPr>
          <a:xfrm>
            <a:off x="5529064" y="4221088"/>
            <a:ext cx="1326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6">
                    <a:lumMod val="25000"/>
                  </a:schemeClr>
                </a:solidFill>
              </a:rPr>
              <a:t>Nile </a:t>
            </a:r>
            <a:r>
              <a:rPr lang="fr-FR" b="1" dirty="0" err="1">
                <a:solidFill>
                  <a:schemeClr val="accent6">
                    <a:lumMod val="25000"/>
                  </a:schemeClr>
                </a:solidFill>
              </a:rPr>
              <a:t>Valley</a:t>
            </a:r>
            <a:endParaRPr lang="fr-FR" b="1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09184" y="5013176"/>
            <a:ext cx="2146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6">
                    <a:lumMod val="25000"/>
                  </a:schemeClr>
                </a:solidFill>
                <a:latin typeface="arial"/>
              </a:rPr>
              <a:t/>
            </a:r>
            <a:br>
              <a:rPr lang="fr-FR" b="1" dirty="0">
                <a:solidFill>
                  <a:schemeClr val="accent6">
                    <a:lumMod val="25000"/>
                  </a:schemeClr>
                </a:solidFill>
                <a:latin typeface="arial"/>
              </a:rPr>
            </a:br>
            <a:r>
              <a:rPr lang="fr-FR" b="1" dirty="0">
                <a:solidFill>
                  <a:schemeClr val="accent6">
                    <a:lumMod val="25000"/>
                  </a:schemeClr>
                </a:solidFill>
                <a:latin typeface="arial"/>
              </a:rPr>
              <a:t>Horn of </a:t>
            </a:r>
            <a:r>
              <a:rPr lang="fr-FR" b="1" dirty="0" err="1">
                <a:solidFill>
                  <a:schemeClr val="accent6">
                    <a:lumMod val="25000"/>
                  </a:schemeClr>
                </a:solidFill>
                <a:latin typeface="arial"/>
              </a:rPr>
              <a:t>Africa</a:t>
            </a:r>
            <a:endParaRPr lang="fr-FR" b="1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041232" y="2363993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6">
                    <a:lumMod val="25000"/>
                  </a:schemeClr>
                </a:solidFill>
              </a:rPr>
              <a:t>fertile Crescent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75442" y="3851756"/>
            <a:ext cx="2198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err="1">
                <a:solidFill>
                  <a:schemeClr val="accent6">
                    <a:lumMod val="25000"/>
                  </a:schemeClr>
                </a:solidFill>
              </a:rPr>
              <a:t>Arabian</a:t>
            </a:r>
            <a:r>
              <a:rPr lang="fr-FR" b="1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fr-FR" b="1" dirty="0" err="1">
                <a:solidFill>
                  <a:schemeClr val="accent6">
                    <a:lumMod val="25000"/>
                  </a:schemeClr>
                </a:solidFill>
              </a:rPr>
              <a:t>Peninsula</a:t>
            </a:r>
            <a:endParaRPr lang="fr-FR" b="1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82508" y="3086331"/>
            <a:ext cx="1555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6">
                    <a:lumMod val="25000"/>
                  </a:schemeClr>
                </a:solidFill>
              </a:rPr>
              <a:t>Gulf countries</a:t>
            </a:r>
          </a:p>
        </p:txBody>
      </p:sp>
    </p:spTree>
    <p:extLst>
      <p:ext uri="{BB962C8B-B14F-4D97-AF65-F5344CB8AC3E}">
        <p14:creationId xmlns:p14="http://schemas.microsoft.com/office/powerpoint/2010/main" val="3784412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8178"/>
            <a:ext cx="9906000" cy="5261644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964668" y="799712"/>
            <a:ext cx="658873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Arab </a:t>
            </a:r>
            <a:r>
              <a:rPr lang="en-US" sz="2400" b="1" dirty="0" smtClean="0">
                <a:solidFill>
                  <a:srgbClr val="339966"/>
                </a:solidFill>
              </a:rPr>
              <a:t>Communities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in the 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World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in 1989</a:t>
            </a:r>
          </a:p>
          <a:p>
            <a:pPr algn="ctr"/>
            <a:r>
              <a:rPr lang="ar-SA" sz="2400" b="1" dirty="0">
                <a:solidFill>
                  <a:srgbClr val="339966"/>
                </a:solidFill>
              </a:rPr>
              <a:t>الجاليات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</a:rPr>
              <a:t> العربية في العالم سنة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1989</a:t>
            </a:r>
            <a:endParaRPr lang="ar-SA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7669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1856656" y="920914"/>
            <a:ext cx="792088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Socio-</a:t>
            </a:r>
            <a:r>
              <a:rPr lang="fr-FR" sz="2000" b="1" dirty="0" err="1" smtClean="0">
                <a:solidFill>
                  <a:schemeClr val="accent6">
                    <a:lumMod val="50000"/>
                  </a:schemeClr>
                </a:solidFill>
              </a:rPr>
              <a:t>Demographic</a:t>
            </a: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000" b="1" dirty="0" err="1" smtClean="0">
                <a:solidFill>
                  <a:schemeClr val="accent6">
                    <a:lumMod val="50000"/>
                  </a:schemeClr>
                </a:solidFill>
              </a:rPr>
              <a:t>Characteristics</a:t>
            </a: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in the </a:t>
            </a:r>
            <a:r>
              <a:rPr lang="fr-FR" sz="2000" b="1" dirty="0" err="1">
                <a:solidFill>
                  <a:schemeClr val="accent6">
                    <a:lumMod val="50000"/>
                  </a:schemeClr>
                </a:solidFill>
              </a:rPr>
              <a:t>Arab</a:t>
            </a: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 World in 1990</a:t>
            </a:r>
          </a:p>
          <a:p>
            <a:pPr algn="ctr"/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الخصائص الاجتماعية والديموغرافية في العالم العربي في 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سنة 1990</a:t>
            </a:r>
            <a:endParaRPr lang="ar-SA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734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560512" y="889543"/>
            <a:ext cx="8595609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The </a:t>
            </a:r>
            <a:r>
              <a:rPr lang="en-US" sz="2000" b="1" dirty="0" smtClean="0">
                <a:solidFill>
                  <a:srgbClr val="339966"/>
                </a:solidFill>
              </a:rPr>
              <a:t>Distribution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of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Population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in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Countries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in the Arab world in 1990</a:t>
            </a:r>
          </a:p>
          <a:p>
            <a:pPr algn="ctr"/>
            <a:r>
              <a:rPr lang="ar-SA" sz="2000" b="1" dirty="0">
                <a:solidFill>
                  <a:srgbClr val="339966"/>
                </a:solidFill>
              </a:rPr>
              <a:t>توزيع</a:t>
            </a: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 السكان حسب البلدان في العالم العربي 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سنة 1990</a:t>
            </a:r>
            <a:endParaRPr lang="ar-SA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345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560512" y="836712"/>
            <a:ext cx="8784976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0"/>
            <a:r>
              <a:rPr lang="fr-FR" sz="2000" b="1" dirty="0" err="1">
                <a:solidFill>
                  <a:schemeClr val="accent6">
                    <a:lumMod val="50000"/>
                  </a:schemeClr>
                </a:solidFill>
              </a:rPr>
              <a:t>Cities</a:t>
            </a: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000" b="1" dirty="0" err="1">
                <a:solidFill>
                  <a:schemeClr val="accent6">
                    <a:lumMod val="50000"/>
                  </a:schemeClr>
                </a:solidFill>
              </a:rPr>
              <a:t>with</a:t>
            </a: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 more </a:t>
            </a:r>
            <a:r>
              <a:rPr lang="fr-FR" sz="2000" b="1" dirty="0" err="1">
                <a:solidFill>
                  <a:schemeClr val="accent6">
                    <a:lumMod val="50000"/>
                  </a:schemeClr>
                </a:solidFill>
              </a:rPr>
              <a:t>than</a:t>
            </a: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 100000 </a:t>
            </a:r>
            <a:r>
              <a:rPr lang="fr-FR" sz="2000" b="1" dirty="0" err="1">
                <a:solidFill>
                  <a:schemeClr val="accent6">
                    <a:lumMod val="50000"/>
                  </a:schemeClr>
                </a:solidFill>
              </a:rPr>
              <a:t>inhabitants</a:t>
            </a: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 in the </a:t>
            </a:r>
            <a:r>
              <a:rPr lang="fr-FR" sz="2000" b="1" dirty="0" err="1">
                <a:solidFill>
                  <a:schemeClr val="accent6">
                    <a:lumMod val="50000"/>
                  </a:schemeClr>
                </a:solidFill>
              </a:rPr>
              <a:t>Arab</a:t>
            </a: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 World in 1990</a:t>
            </a:r>
          </a:p>
          <a:p>
            <a:pPr algn="ctr" rtl="0"/>
            <a:r>
              <a:rPr lang="ar-TN" sz="2000" b="1" dirty="0">
                <a:solidFill>
                  <a:schemeClr val="accent6">
                    <a:lumMod val="50000"/>
                  </a:schemeClr>
                </a:solidFill>
              </a:rPr>
              <a:t>المدن المسكونة بأكثر من 100000 نسمة في العالم العربي سنة </a:t>
            </a:r>
            <a:r>
              <a:rPr lang="ar-TN" sz="2000" b="1" dirty="0" smtClean="0">
                <a:solidFill>
                  <a:schemeClr val="accent6">
                    <a:lumMod val="50000"/>
                  </a:schemeClr>
                </a:solidFill>
              </a:rPr>
              <a:t>1990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211048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32519" y="908720"/>
            <a:ext cx="8842375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North Africa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and Middle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East, </a:t>
            </a:r>
            <a:r>
              <a:rPr lang="en-US" sz="2000" b="1" dirty="0">
                <a:solidFill>
                  <a:srgbClr val="339966"/>
                </a:solidFill>
              </a:rPr>
              <a:t>Population </a:t>
            </a:r>
            <a:r>
              <a:rPr lang="en-US" sz="2000" b="1" dirty="0" smtClean="0">
                <a:solidFill>
                  <a:srgbClr val="339966"/>
                </a:solidFill>
              </a:rPr>
              <a:t>Density</a:t>
            </a:r>
            <a:r>
              <a:rPr lang="fr-FR" sz="2000" b="1" dirty="0" smtClean="0">
                <a:solidFill>
                  <a:srgbClr val="339966"/>
                </a:solidFill>
              </a:rPr>
              <a:t>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in 1990</a:t>
            </a:r>
            <a:endParaRPr lang="ar-TN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ar-TN" sz="2000" b="1" dirty="0" smtClean="0">
                <a:solidFill>
                  <a:schemeClr val="accent6">
                    <a:lumMod val="50000"/>
                  </a:schemeClr>
                </a:solidFill>
              </a:rPr>
              <a:t>ا</a:t>
            </a:r>
            <a:r>
              <a:rPr lang="ar-TN" sz="2000" b="1" dirty="0" smtClean="0">
                <a:solidFill>
                  <a:srgbClr val="339966"/>
                </a:solidFill>
              </a:rPr>
              <a:t>لكثافة السكانية</a:t>
            </a:r>
            <a:r>
              <a:rPr lang="ar-SA" sz="2000" b="1" dirty="0" smtClean="0">
                <a:solidFill>
                  <a:srgbClr val="339966"/>
                </a:solidFill>
              </a:rPr>
              <a:t> 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في </a:t>
            </a:r>
            <a:r>
              <a:rPr lang="ar-TN" sz="2000" b="1" dirty="0" smtClean="0">
                <a:solidFill>
                  <a:schemeClr val="accent6">
                    <a:lumMod val="50000"/>
                  </a:schemeClr>
                </a:solidFill>
              </a:rPr>
              <a:t>شمال </a:t>
            </a:r>
            <a:r>
              <a:rPr lang="ar-TN" sz="2000" b="1" dirty="0">
                <a:solidFill>
                  <a:schemeClr val="accent6">
                    <a:lumMod val="50000"/>
                  </a:schemeClr>
                </a:solidFill>
              </a:rPr>
              <a:t>أفريقيا 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و</a:t>
            </a:r>
            <a:r>
              <a:rPr lang="ar-TN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TN" sz="2000" b="1" dirty="0">
                <a:solidFill>
                  <a:schemeClr val="accent6">
                    <a:lumMod val="50000"/>
                  </a:schemeClr>
                </a:solidFill>
              </a:rPr>
              <a:t>الشرق </a:t>
            </a:r>
            <a:r>
              <a:rPr lang="ar-TN" sz="2000" b="1" dirty="0" smtClean="0">
                <a:solidFill>
                  <a:schemeClr val="accent6">
                    <a:lumMod val="50000"/>
                  </a:schemeClr>
                </a:solidFill>
              </a:rPr>
              <a:t>الأوسط</a:t>
            </a: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 سنة 1990</a:t>
            </a:r>
            <a:endParaRPr lang="fr-FR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58497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848544" y="908720"/>
            <a:ext cx="8208912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339966"/>
                </a:solidFill>
              </a:rPr>
              <a:t>Irrigated </a:t>
            </a:r>
            <a:r>
              <a:rPr lang="en-US" sz="2000" b="1" dirty="0" smtClean="0">
                <a:solidFill>
                  <a:srgbClr val="339966"/>
                </a:solidFill>
              </a:rPr>
              <a:t>Areas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in the Arab World in 1980</a:t>
            </a:r>
          </a:p>
          <a:p>
            <a:pPr algn="ctr"/>
            <a:r>
              <a:rPr lang="ar-SA" sz="2000" b="1" dirty="0">
                <a:solidFill>
                  <a:srgbClr val="339966"/>
                </a:solidFill>
              </a:rPr>
              <a:t>المساحات </a:t>
            </a:r>
            <a:r>
              <a:rPr lang="ar-SA" sz="2000" b="1" dirty="0" err="1">
                <a:solidFill>
                  <a:srgbClr val="339966"/>
                </a:solidFill>
              </a:rPr>
              <a:t>السقوية</a:t>
            </a:r>
            <a:r>
              <a:rPr lang="ar-SA" sz="2000" b="1" dirty="0">
                <a:solidFill>
                  <a:srgbClr val="339966"/>
                </a:solidFill>
              </a:rPr>
              <a:t> </a:t>
            </a: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في العالم العربي سنة 1980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44584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920552" y="836712"/>
            <a:ext cx="828092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339966"/>
                </a:solidFill>
              </a:rPr>
              <a:t>Industrial </a:t>
            </a:r>
            <a:r>
              <a:rPr lang="en-US" sz="2000" b="1" dirty="0" smtClean="0">
                <a:solidFill>
                  <a:srgbClr val="339966"/>
                </a:solidFill>
              </a:rPr>
              <a:t>Production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in the Arab world in 1990</a:t>
            </a:r>
          </a:p>
          <a:p>
            <a:pPr algn="ctr"/>
            <a:r>
              <a:rPr lang="ar-SA" sz="2000" b="1" dirty="0">
                <a:solidFill>
                  <a:srgbClr val="339966"/>
                </a:solidFill>
              </a:rPr>
              <a:t>الإنتاج الصناعي </a:t>
            </a: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في العالم العربي سنة 1990</a:t>
            </a:r>
          </a:p>
        </p:txBody>
      </p:sp>
    </p:spTree>
    <p:extLst>
      <p:ext uri="{BB962C8B-B14F-4D97-AF65-F5344CB8AC3E}">
        <p14:creationId xmlns:p14="http://schemas.microsoft.com/office/powerpoint/2010/main" val="21042955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1136576" y="931464"/>
            <a:ext cx="8123312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339966"/>
                </a:solidFill>
              </a:rPr>
              <a:t>Oil income </a:t>
            </a:r>
            <a:r>
              <a:rPr lang="en-US" sz="2000" b="1" dirty="0" smtClean="0">
                <a:solidFill>
                  <a:srgbClr val="339966"/>
                </a:solidFill>
              </a:rPr>
              <a:t>Per Capita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in the Arab World in 1988</a:t>
            </a:r>
          </a:p>
          <a:p>
            <a:pPr algn="ctr"/>
            <a:r>
              <a:rPr lang="ar-SA" sz="2000" b="1" dirty="0">
                <a:solidFill>
                  <a:srgbClr val="339966"/>
                </a:solidFill>
              </a:rPr>
              <a:t>عائدات النفط للفرد الواحد </a:t>
            </a: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في العالم العربي 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سنة</a:t>
            </a: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 1988</a:t>
            </a:r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ar-SA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44836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1222916" y="838569"/>
            <a:ext cx="8266587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339966"/>
                </a:solidFill>
              </a:rPr>
              <a:t>Gross </a:t>
            </a:r>
            <a:r>
              <a:rPr lang="en-US" sz="2000" b="1" dirty="0" smtClean="0">
                <a:solidFill>
                  <a:srgbClr val="339966"/>
                </a:solidFill>
              </a:rPr>
              <a:t>Domestic Product Per Capita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in the Arab World in 1990</a:t>
            </a:r>
          </a:p>
          <a:p>
            <a:pPr algn="ctr"/>
            <a:r>
              <a:rPr lang="ar-SA" sz="2000" b="1" dirty="0">
                <a:solidFill>
                  <a:srgbClr val="339966"/>
                </a:solidFill>
              </a:rPr>
              <a:t>الناتج المحلي الإجمالي للفرد </a:t>
            </a: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في العالم العربي سنة 1990</a:t>
            </a:r>
          </a:p>
        </p:txBody>
      </p:sp>
    </p:spTree>
    <p:extLst>
      <p:ext uri="{BB962C8B-B14F-4D97-AF65-F5344CB8AC3E}">
        <p14:creationId xmlns:p14="http://schemas.microsoft.com/office/powerpoint/2010/main" val="624581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53" y="877736"/>
            <a:ext cx="8191219" cy="5390591"/>
          </a:xfr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992560" y="836712"/>
            <a:ext cx="8267328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339966"/>
                </a:solidFill>
              </a:rPr>
              <a:t>The </a:t>
            </a:r>
            <a:r>
              <a:rPr lang="en-US" sz="2000" b="1" dirty="0" smtClean="0">
                <a:solidFill>
                  <a:srgbClr val="339966"/>
                </a:solidFill>
              </a:rPr>
              <a:t>Budget </a:t>
            </a:r>
            <a:r>
              <a:rPr lang="en-US" sz="2000" b="1" dirty="0">
                <a:solidFill>
                  <a:srgbClr val="339966"/>
                </a:solidFill>
              </a:rPr>
              <a:t>for </a:t>
            </a:r>
            <a:r>
              <a:rPr lang="en-US" sz="2000" b="1" dirty="0" smtClean="0">
                <a:solidFill>
                  <a:srgbClr val="339966"/>
                </a:solidFill>
              </a:rPr>
              <a:t>Education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in the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Countries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of the Arab World in 1990</a:t>
            </a:r>
          </a:p>
          <a:p>
            <a:pPr algn="ctr"/>
            <a:r>
              <a:rPr lang="ar-SA" sz="2000" b="1" dirty="0">
                <a:solidFill>
                  <a:srgbClr val="339966"/>
                </a:solidFill>
              </a:rPr>
              <a:t>ميزانية التعليم </a:t>
            </a: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في بلدان العالم العربي سنة 1990</a:t>
            </a:r>
          </a:p>
        </p:txBody>
      </p:sp>
    </p:spTree>
    <p:extLst>
      <p:ext uri="{BB962C8B-B14F-4D97-AF65-F5344CB8AC3E}">
        <p14:creationId xmlns:p14="http://schemas.microsoft.com/office/powerpoint/2010/main" val="34945831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8" y="898928"/>
            <a:ext cx="8136904" cy="5354847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1064568" y="820853"/>
            <a:ext cx="819532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339966"/>
                </a:solidFill>
              </a:rPr>
              <a:t>The </a:t>
            </a:r>
            <a:r>
              <a:rPr lang="en-US" sz="2000" b="1" dirty="0" smtClean="0">
                <a:solidFill>
                  <a:srgbClr val="339966"/>
                </a:solidFill>
              </a:rPr>
              <a:t>Health Budget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in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Countries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of the Arab World in 1990</a:t>
            </a:r>
          </a:p>
          <a:p>
            <a:pPr algn="ctr"/>
            <a:r>
              <a:rPr lang="ar-SA" sz="2000" b="1" dirty="0">
                <a:solidFill>
                  <a:srgbClr val="339966"/>
                </a:solidFill>
              </a:rPr>
              <a:t>ميزانية الصحة </a:t>
            </a: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في بلدان العالم العربي سنة 1990</a:t>
            </a:r>
          </a:p>
        </p:txBody>
      </p:sp>
    </p:spTree>
    <p:extLst>
      <p:ext uri="{BB962C8B-B14F-4D97-AF65-F5344CB8AC3E}">
        <p14:creationId xmlns:p14="http://schemas.microsoft.com/office/powerpoint/2010/main" val="31187254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32" y="1544598"/>
            <a:ext cx="7200800" cy="4738803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الثانية عشر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1784648" y="854558"/>
            <a:ext cx="6548588" cy="70788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algn="ctr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The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Main Inter-Arab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and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Inter-Continent </a:t>
            </a:r>
            <a:r>
              <a:rPr lang="en-US" sz="2000" b="1" dirty="0" smtClean="0">
                <a:solidFill>
                  <a:srgbClr val="339966"/>
                </a:solidFill>
              </a:rPr>
              <a:t>Interactions</a:t>
            </a:r>
            <a:endParaRPr lang="fr-FR" sz="2000" b="1" dirty="0">
              <a:solidFill>
                <a:srgbClr val="339966"/>
              </a:solidFill>
            </a:endParaRPr>
          </a:p>
          <a:p>
            <a:pPr lvl="0" algn="ctr"/>
            <a:r>
              <a:rPr lang="ar-TN" sz="2000" b="1" dirty="0">
                <a:solidFill>
                  <a:schemeClr val="accent6">
                    <a:lumMod val="50000"/>
                  </a:schemeClr>
                </a:solidFill>
              </a:rPr>
              <a:t>أهم </a:t>
            </a:r>
            <a:r>
              <a:rPr lang="ar-TN" sz="2000" b="1" dirty="0">
                <a:solidFill>
                  <a:srgbClr val="339966"/>
                </a:solidFill>
              </a:rPr>
              <a:t>التفاعلات</a:t>
            </a:r>
            <a:r>
              <a:rPr lang="ar-TN" sz="2000" b="1" dirty="0">
                <a:solidFill>
                  <a:schemeClr val="accent6">
                    <a:lumMod val="50000"/>
                  </a:schemeClr>
                </a:solidFill>
              </a:rPr>
              <a:t> بين الدول العربية وبين القارات</a:t>
            </a:r>
            <a:endParaRPr lang="fr-FR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819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1361</TotalTime>
  <Words>1448</Words>
  <Application>Microsoft Office PowerPoint</Application>
  <PresentationFormat>A4 Paper (210x297 mm)</PresentationFormat>
  <Paragraphs>187</Paragraphs>
  <Slides>32</Slides>
  <Notes>2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32</vt:i4>
      </vt:variant>
    </vt:vector>
  </HeadingPairs>
  <TitlesOfParts>
    <vt:vector size="33" baseType="lpstr">
      <vt:lpstr>Office Theme</vt:lpstr>
      <vt:lpstr>عرض تقديمي في PowerPoint</vt:lpstr>
      <vt:lpstr> المحاضرة  12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keyboard1</cp:lastModifiedBy>
  <cp:revision>138</cp:revision>
  <dcterms:created xsi:type="dcterms:W3CDTF">2014-09-11T06:30:06Z</dcterms:created>
  <dcterms:modified xsi:type="dcterms:W3CDTF">2015-06-21T00:17:09Z</dcterms:modified>
</cp:coreProperties>
</file>