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80" r:id="rId3"/>
    <p:sldId id="281" r:id="rId4"/>
    <p:sldId id="282" r:id="rId5"/>
    <p:sldId id="283" r:id="rId6"/>
    <p:sldId id="284" r:id="rId7"/>
    <p:sldId id="291" r:id="rId8"/>
    <p:sldId id="292" r:id="rId9"/>
    <p:sldId id="285" r:id="rId10"/>
    <p:sldId id="286" r:id="rId11"/>
    <p:sldId id="287" r:id="rId12"/>
    <p:sldId id="288" r:id="rId13"/>
    <p:sldId id="289" r:id="rId14"/>
    <p:sldId id="290" r:id="rId1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968"/>
    <a:srgbClr val="3B84AF"/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69" d="100"/>
          <a:sy n="69" d="100"/>
        </p:scale>
        <p:origin x="-1254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9276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/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76092"/>
                </a:solidFill>
                <a:cs typeface="Arial" pitchFamily="34" charset="0"/>
              </a:rPr>
              <a:t>**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810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Learning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3124200"/>
            <a:ext cx="53276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28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 rtl="0">
              <a:lnSpc>
                <a:spcPct val="80000"/>
              </a:lnSpc>
            </a:pP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General English Language </a:t>
            </a:r>
          </a:p>
          <a:p>
            <a:pPr algn="l">
              <a:lnSpc>
                <a:spcPct val="80000"/>
              </a:lnSpc>
            </a:pPr>
            <a:endParaRPr lang="en-US" sz="14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dirty="0" smtClean="0">
                <a:solidFill>
                  <a:srgbClr val="C00000"/>
                </a:solidFill>
                <a:latin typeface="AYM Wadiy S_U normal."/>
                <a:cs typeface="Times New Roman" pitchFamily="18" charset="0"/>
              </a:rPr>
              <a:t>Lecture 4</a:t>
            </a:r>
          </a:p>
          <a:p>
            <a:pPr algn="l">
              <a:lnSpc>
                <a:spcPct val="80000"/>
              </a:lnSpc>
            </a:pPr>
            <a:endParaRPr lang="en-US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 </a:t>
            </a:r>
          </a:p>
          <a:p>
            <a:pPr algn="l">
              <a:lnSpc>
                <a:spcPct val="80000"/>
              </a:lnSpc>
            </a:pPr>
            <a:endParaRPr lang="en-US" sz="2000" b="1" dirty="0" smtClean="0">
              <a:latin typeface="Calibri" pitchFamily="34" charset="0"/>
              <a:cs typeface="Times New Roman" pitchFamily="18" charset="0"/>
            </a:endParaRPr>
          </a:p>
          <a:p>
            <a:pPr algn="l" rtl="0">
              <a:lnSpc>
                <a:spcPct val="80000"/>
              </a:lnSpc>
            </a:pPr>
            <a:r>
              <a:rPr lang="en-US" sz="2800" b="1" dirty="0" smtClean="0">
                <a:latin typeface="Calibri" pitchFamily="34" charset="0"/>
                <a:cs typeface="Times New Roman" pitchFamily="18" charset="0"/>
              </a:rPr>
              <a:t>Instructor: </a:t>
            </a:r>
            <a:r>
              <a:rPr lang="en-US" sz="2800" b="1" dirty="0" err="1" smtClean="0">
                <a:latin typeface="Calibri" pitchFamily="34" charset="0"/>
                <a:cs typeface="Times New Roman" pitchFamily="18" charset="0"/>
              </a:rPr>
              <a:t>Ammar</a:t>
            </a:r>
            <a:r>
              <a:rPr lang="en-US" sz="2800" b="1" dirty="0" smtClean="0">
                <a:latin typeface="Calibri" pitchFamily="34" charset="0"/>
                <a:cs typeface="Times New Roman" pitchFamily="18" charset="0"/>
              </a:rPr>
              <a:t> Sultan </a:t>
            </a:r>
            <a:r>
              <a:rPr lang="en-US" sz="2800" b="1" dirty="0" err="1" smtClean="0">
                <a:latin typeface="Calibri" pitchFamily="34" charset="0"/>
                <a:cs typeface="Times New Roman" pitchFamily="18" charset="0"/>
              </a:rPr>
              <a:t>Almaani</a:t>
            </a:r>
            <a:endParaRPr lang="en-US" sz="1700" b="1" dirty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1981200"/>
            <a:ext cx="8420100" cy="1622425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en-US" b="1" i="1" dirty="0" smtClean="0">
                <a:solidFill>
                  <a:srgbClr val="C00000"/>
                </a:solidFill>
                <a:cs typeface="Arial" pitchFamily="34" charset="0"/>
              </a:rPr>
              <a:t>Lecture Four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657600"/>
            <a:ext cx="7429500" cy="19812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70C0"/>
                </a:solidFill>
                <a:cs typeface="Arial" pitchFamily="34" charset="0"/>
              </a:rPr>
              <a:t>Grammar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– </a:t>
            </a:r>
            <a:r>
              <a:rPr lang="en-US" b="1" dirty="0" smtClean="0">
                <a:solidFill>
                  <a:srgbClr val="FF0066"/>
                </a:solidFill>
                <a:cs typeface="Arial" pitchFamily="34" charset="0"/>
              </a:rPr>
              <a:t>Vocabulary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- </a:t>
            </a:r>
            <a:r>
              <a:rPr lang="en-US" b="1" dirty="0" smtClean="0">
                <a:solidFill>
                  <a:srgbClr val="00B050"/>
                </a:solidFill>
                <a:cs typeface="Arial" pitchFamily="34" charset="0"/>
              </a:rPr>
              <a:t>Reading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</a:p>
          <a:p>
            <a:pPr eaLnBrk="1" hangingPunct="1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Chapter </a:t>
            </a:r>
            <a:r>
              <a:rPr lang="en-US" b="1" dirty="0" smtClean="0">
                <a:solidFill>
                  <a:srgbClr val="C00000"/>
                </a:solidFill>
                <a:cs typeface="Arial" pitchFamily="34" charset="0"/>
              </a:rPr>
              <a:t>Three</a:t>
            </a:r>
          </a:p>
          <a:p>
            <a:pPr eaLnBrk="1" hangingPunct="1"/>
            <a:endParaRPr lang="en-US" sz="12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/>
              <a:t>Elements of the Lecture </a:t>
            </a:r>
            <a:endParaRPr lang="en-US" dirty="0"/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493837"/>
            <a:ext cx="8915400" cy="46783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1- Do / Did / Done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2- Prepositions with Time ( at – on – in )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3-Vocabulary Previewing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4-Reading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 A. Word &amp; Pronoun reference 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 B. Scanning &amp; Skimming 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dirty="0" smtClean="0">
                <a:solidFill>
                  <a:srgbClr val="C00000"/>
                </a:solidFill>
                <a:latin typeface="Arial Black" pitchFamily="34" charset="0"/>
              </a:rPr>
              <a:t>1. Do- Does- Did- Done- doing</a:t>
            </a:r>
            <a:endParaRPr lang="en-US" sz="40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9296400" cy="4906963"/>
          </a:xfrm>
        </p:spPr>
        <p:txBody>
          <a:bodyPr/>
          <a:lstStyle/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 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They are used as helping verbs in order to form Questions &amp; Negative OR used as 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main verbs.</a:t>
            </a:r>
            <a:endParaRPr lang="en-US" sz="2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-  I, We, They, You or any plural subjects +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do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( Present )</a:t>
            </a: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-  He, She, It  or any singular subjects+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does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( present)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did </a:t>
            </a:r>
            <a:r>
              <a:rPr lang="ar-SA" sz="1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-  Plural OR singular subjects+</a:t>
            </a:r>
            <a:endParaRPr lang="en-US" sz="12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 - After (has, have, had) +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done</a:t>
            </a:r>
          </a:p>
          <a:p>
            <a:pPr algn="l"/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r>
              <a:rPr lang="en-US" sz="2000" b="1" dirty="0" smtClean="0">
                <a:cs typeface="Arial" pitchFamily="34" charset="0"/>
              </a:rPr>
              <a:t>- After ( is, am, are, was, were) + </a:t>
            </a:r>
            <a:r>
              <a:rPr lang="en-US" sz="2000" b="1" dirty="0" smtClean="0">
                <a:solidFill>
                  <a:srgbClr val="FF3300"/>
                </a:solidFill>
                <a:cs typeface="Arial" pitchFamily="34" charset="0"/>
              </a:rPr>
              <a:t>doing </a:t>
            </a:r>
            <a:r>
              <a:rPr lang="en-US" sz="2000" b="1" dirty="0" smtClean="0">
                <a:cs typeface="Arial" pitchFamily="34" charset="0"/>
              </a:rPr>
              <a:t>( active progressive)</a:t>
            </a:r>
            <a:endParaRPr lang="en-US" sz="2400" b="1" dirty="0" smtClean="0">
              <a:solidFill>
                <a:srgbClr val="FF3300"/>
              </a:solidFill>
              <a:cs typeface="Arial" pitchFamily="34" charset="0"/>
            </a:endParaRPr>
          </a:p>
          <a:p>
            <a:pPr algn="ctr"/>
            <a:r>
              <a:rPr lang="en-GB" sz="2000" b="1" dirty="0" smtClean="0">
                <a:cs typeface="Arial" pitchFamily="34" charset="0"/>
              </a:rPr>
              <a:t>  ________________________________________________________________  </a:t>
            </a:r>
          </a:p>
          <a:p>
            <a:pPr algn="l"/>
            <a:r>
              <a:rPr lang="en-GB" sz="2000" b="1" dirty="0" err="1" smtClean="0">
                <a:cs typeface="Arial" pitchFamily="34" charset="0"/>
              </a:rPr>
              <a:t>e.g</a:t>
            </a:r>
            <a:r>
              <a:rPr lang="en-GB" sz="2000" b="1" dirty="0" smtClean="0">
                <a:cs typeface="Arial" pitchFamily="34" charset="0"/>
              </a:rPr>
              <a:t>:-   - We </a:t>
            </a:r>
            <a:r>
              <a:rPr lang="en-GB" sz="2000" b="1" dirty="0" smtClean="0">
                <a:solidFill>
                  <a:srgbClr val="C00000"/>
                </a:solidFill>
                <a:cs typeface="Arial" pitchFamily="34" charset="0"/>
              </a:rPr>
              <a:t>do</a:t>
            </a:r>
            <a:r>
              <a:rPr lang="en-GB" sz="2000" b="1" dirty="0" smtClean="0">
                <a:cs typeface="Arial" pitchFamily="34" charset="0"/>
              </a:rPr>
              <a:t> the homework every week</a:t>
            </a:r>
          </a:p>
          <a:p>
            <a:pPr algn="l"/>
            <a:r>
              <a:rPr lang="en-GB" sz="2000" b="1" dirty="0" smtClean="0">
                <a:cs typeface="Arial" pitchFamily="34" charset="0"/>
              </a:rPr>
              <a:t>           - She </a:t>
            </a:r>
            <a:r>
              <a:rPr lang="en-GB" sz="2000" b="1" dirty="0" smtClean="0">
                <a:solidFill>
                  <a:srgbClr val="C00000"/>
                </a:solidFill>
                <a:cs typeface="Arial" pitchFamily="34" charset="0"/>
              </a:rPr>
              <a:t>does</a:t>
            </a:r>
            <a:r>
              <a:rPr lang="en-GB" sz="2000" b="1" dirty="0" smtClean="0">
                <a:cs typeface="Arial" pitchFamily="34" charset="0"/>
              </a:rPr>
              <a:t> the homework every week</a:t>
            </a:r>
          </a:p>
          <a:p>
            <a:pPr algn="l"/>
            <a:r>
              <a:rPr lang="en-GB" sz="2000" b="1" dirty="0" smtClean="0">
                <a:cs typeface="Arial" pitchFamily="34" charset="0"/>
              </a:rPr>
              <a:t>           - The students </a:t>
            </a:r>
            <a:r>
              <a:rPr lang="en-GB" sz="2000" b="1" dirty="0" smtClean="0">
                <a:solidFill>
                  <a:srgbClr val="C00000"/>
                </a:solidFill>
                <a:cs typeface="Arial" pitchFamily="34" charset="0"/>
              </a:rPr>
              <a:t>did</a:t>
            </a:r>
            <a:r>
              <a:rPr lang="en-GB" sz="2000" b="1" dirty="0" smtClean="0">
                <a:cs typeface="Arial" pitchFamily="34" charset="0"/>
              </a:rPr>
              <a:t> the homework last week</a:t>
            </a:r>
          </a:p>
          <a:p>
            <a:pPr algn="l"/>
            <a:r>
              <a:rPr lang="en-GB" sz="2000" b="1" dirty="0" smtClean="0">
                <a:cs typeface="Arial" pitchFamily="34" charset="0"/>
              </a:rPr>
              <a:t>           - They </a:t>
            </a:r>
            <a:r>
              <a:rPr lang="en-GB" sz="2000" b="1" dirty="0" smtClean="0">
                <a:solidFill>
                  <a:srgbClr val="C00000"/>
                </a:solidFill>
                <a:cs typeface="Arial" pitchFamily="34" charset="0"/>
              </a:rPr>
              <a:t>are doing </a:t>
            </a:r>
            <a:r>
              <a:rPr lang="en-GB" sz="2000" b="1" dirty="0" smtClean="0">
                <a:cs typeface="Arial" pitchFamily="34" charset="0"/>
              </a:rPr>
              <a:t>the homework now/ at the moment</a:t>
            </a:r>
          </a:p>
          <a:p>
            <a:pPr algn="l"/>
            <a:r>
              <a:rPr lang="en-GB" sz="2000" b="1" dirty="0" smtClean="0">
                <a:cs typeface="Arial" pitchFamily="34" charset="0"/>
              </a:rPr>
              <a:t>           - </a:t>
            </a:r>
            <a:r>
              <a:rPr lang="en-GB" sz="2000" b="1" dirty="0" err="1" smtClean="0">
                <a:cs typeface="Arial" pitchFamily="34" charset="0"/>
              </a:rPr>
              <a:t>Salma</a:t>
            </a:r>
            <a:r>
              <a:rPr lang="en-GB" sz="2000" b="1" dirty="0" smtClean="0">
                <a:cs typeface="Arial" pitchFamily="34" charset="0"/>
              </a:rPr>
              <a:t> </a:t>
            </a:r>
            <a:r>
              <a:rPr lang="en-GB" sz="2000" b="1" dirty="0" smtClean="0">
                <a:solidFill>
                  <a:srgbClr val="C00000"/>
                </a:solidFill>
                <a:cs typeface="Arial" pitchFamily="34" charset="0"/>
              </a:rPr>
              <a:t>has done</a:t>
            </a:r>
            <a:r>
              <a:rPr lang="en-GB" sz="2000" b="1" dirty="0" smtClean="0">
                <a:cs typeface="Arial" pitchFamily="34" charset="0"/>
              </a:rPr>
              <a:t> the homework.</a:t>
            </a:r>
            <a:endParaRPr lang="ar-EG" sz="2000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rgbClr val="C00000"/>
                </a:solidFill>
              </a:rPr>
              <a:t>1. Exercise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9296400" cy="4906963"/>
          </a:xfrm>
        </p:spPr>
        <p:txBody>
          <a:bodyPr/>
          <a:lstStyle/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1. Sultan __________ his best to get full mark in the last homework.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a. do                            b. does                        c. did                          d. done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2. </a:t>
            </a:r>
            <a:r>
              <a:rPr lang="en-US" sz="2000" b="1" dirty="0" err="1" smtClean="0">
                <a:cs typeface="Arial" pitchFamily="34" charset="0"/>
              </a:rPr>
              <a:t>Fatin</a:t>
            </a:r>
            <a:r>
              <a:rPr lang="en-US" sz="2000" b="1" dirty="0" smtClean="0">
                <a:cs typeface="Arial" pitchFamily="34" charset="0"/>
              </a:rPr>
              <a:t> has _________ the homework perfectly.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a. done                       b. did                           c. do                           d. does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3. You will _______ me favor if you tell me the answer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a. doing                       b. do                             c. doing                     d. did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4. He always __________ the right thing.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a. do                            b. doing                        c. does                       d. done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5. The students  are _________ the exercises now.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a. do                            b. doing                        c. done                       d. did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6. _______________ the homework yesterday?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a. Have you do         b. Can you doing          c. Do you                   d.  Did you do  </a:t>
            </a:r>
            <a:endParaRPr lang="ar-EG" sz="2000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2.Prepositions with time ( at- on – in)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At</a:t>
            </a:r>
            <a:r>
              <a:rPr lang="en-US" sz="2000" b="1" dirty="0" smtClean="0">
                <a:cs typeface="Arial" pitchFamily="34" charset="0"/>
              </a:rPr>
              <a:t> = used before o’clock / night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On</a:t>
            </a:r>
            <a:r>
              <a:rPr lang="en-US" sz="2000" b="1" dirty="0" smtClean="0">
                <a:cs typeface="Arial" pitchFamily="34" charset="0"/>
              </a:rPr>
              <a:t> =before days / following morning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In</a:t>
            </a:r>
            <a:r>
              <a:rPr lang="en-US" sz="2000" b="1" dirty="0" smtClean="0">
                <a:cs typeface="Arial" pitchFamily="34" charset="0"/>
              </a:rPr>
              <a:t> = before years and months/ morning/ evening / seasons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======================================================================</a:t>
            </a: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repositio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14400" y="258636"/>
            <a:ext cx="7543800" cy="5867527"/>
          </a:xfr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Exercise: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1. He goes to work____________ seven o’clock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a. in                      b. on                          c. at                    d. for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2.  She was born_______ October.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a. at                      b. in                            c.  on                 d. with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3.  The weather is hot______ summer.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a. in                       b. on                           c.  At                  d.  From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4. Students don’t go to university_______ Friday.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a. in                      b.  At                           c.  Over               d. on </a:t>
            </a:r>
          </a:p>
          <a:p>
            <a:endParaRPr lang="en-US" sz="1800" dirty="0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3.Vocabulary  Previewing 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19200" y="1524000"/>
          <a:ext cx="7391400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62500"/>
                <a:gridCol w="1685317"/>
                <a:gridCol w="943583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Meaning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Word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No.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place to park your car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garage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People who buy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customers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Money you earn in business / interest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profit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Buy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purchase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Select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choose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Look for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baseline="0" dirty="0" smtClean="0"/>
                        <a:t> </a:t>
                      </a:r>
                      <a:r>
                        <a:rPr lang="en-US" sz="2000" b="1" baseline="0" dirty="0" smtClean="0"/>
                        <a:t> search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specialist in food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gourmet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Separated from others/ nobody</a:t>
                      </a:r>
                      <a:r>
                        <a:rPr lang="en-US" sz="2000" b="1" baseline="0" dirty="0" smtClean="0"/>
                        <a:t> with you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alone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Classifications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categories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Opposite</a:t>
                      </a:r>
                      <a:r>
                        <a:rPr lang="en-US" sz="2000" b="1" baseline="0" dirty="0" smtClean="0"/>
                        <a:t> of difficult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easy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rgbClr val="C00000"/>
                </a:solidFill>
              </a:rPr>
              <a:t>Exercise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65237"/>
            <a:ext cx="9296400" cy="4906963"/>
          </a:xfrm>
        </p:spPr>
        <p:txBody>
          <a:bodyPr/>
          <a:lstStyle/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1.   Where is the car? It’s in the___________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A. library                                                       B. bog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C. garage                                                       D. kitchen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2.   If you didn’t find the book, you can 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look for </a:t>
            </a:r>
            <a:r>
              <a:rPr lang="en-US" sz="2000" b="1" dirty="0" smtClean="0">
                <a:cs typeface="Arial" pitchFamily="34" charset="0"/>
              </a:rPr>
              <a:t> it in the other room. the underlined 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word </a:t>
            </a:r>
            <a:r>
              <a:rPr lang="en-US" sz="2000" b="1" u="sng" dirty="0" smtClean="0">
                <a:cs typeface="Arial" pitchFamily="34" charset="0"/>
              </a:rPr>
              <a:t>look for</a:t>
            </a:r>
            <a:r>
              <a:rPr lang="en-US" sz="2000" b="1" dirty="0" smtClean="0">
                <a:cs typeface="Arial" pitchFamily="34" charset="0"/>
              </a:rPr>
              <a:t> means: 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   </a:t>
            </a:r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   A. buy                                                          B.  search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C. read                                                         D. eat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3. English language is_________________. It is not difficult.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A. beautiful                                                        C. boring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C. safe                                                                  D. easy   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ar-EG" sz="2000" b="1" u="sng" dirty="0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rgbClr val="C00000"/>
                </a:solidFill>
              </a:rPr>
              <a:t>Exercise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65237"/>
            <a:ext cx="9296400" cy="4906963"/>
          </a:xfrm>
        </p:spPr>
        <p:txBody>
          <a:bodyPr/>
          <a:lstStyle/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   </a:t>
            </a:r>
            <a:r>
              <a:rPr lang="en-US" sz="2400" dirty="0" smtClean="0">
                <a:cs typeface="Arial" pitchFamily="34" charset="0"/>
              </a:rPr>
              <a:t>4.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The word “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classifications</a:t>
            </a:r>
            <a:r>
              <a:rPr lang="en-US" sz="2000" b="1" dirty="0" smtClean="0">
                <a:cs typeface="Arial" pitchFamily="34" charset="0"/>
              </a:rPr>
              <a:t>’ means ________________ 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A. entertainments                                                          B. eatables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C.  categories                                                                   D. customers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5.   The word “</a:t>
            </a:r>
            <a:r>
              <a:rPr lang="en-US" sz="2000" b="1" u="sng" dirty="0" smtClean="0">
                <a:solidFill>
                  <a:srgbClr val="FF3300"/>
                </a:solidFill>
                <a:cs typeface="Arial" pitchFamily="34" charset="0"/>
              </a:rPr>
              <a:t>gourmet</a:t>
            </a:r>
            <a:r>
              <a:rPr lang="en-US" sz="2000" b="1" dirty="0" smtClean="0">
                <a:cs typeface="Arial" pitchFamily="34" charset="0"/>
              </a:rPr>
              <a:t>  means__________________. 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   A. a policeman                                              B.  Food specialist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C. mechanic                                                   D. who works at hospital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6. 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“separated from others”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. The underlined phrase means: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A. happy                                                    C. sick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C. alone                                                     D. busy  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ar-EG" sz="2000" b="1" u="sng" dirty="0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9105900" cy="1112838"/>
          </a:xfrm>
        </p:spPr>
        <p:txBody>
          <a:bodyPr/>
          <a:lstStyle/>
          <a:p>
            <a:pPr algn="l"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4.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 Reading :  </a:t>
            </a:r>
            <a:r>
              <a:rPr lang="en-US" sz="2800" b="1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2800" b="1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2800" b="1" dirty="0" smtClean="0">
                <a:solidFill>
                  <a:srgbClr val="C00000"/>
                </a:solidFill>
                <a:latin typeface="Arial Black" pitchFamily="34" charset="0"/>
              </a:rPr>
              <a:t>     </a:t>
            </a:r>
            <a:r>
              <a:rPr lang="en-US" sz="2400" b="1" dirty="0" smtClean="0">
                <a:solidFill>
                  <a:srgbClr val="0070C0"/>
                </a:solidFill>
                <a:latin typeface="Arial Black" pitchFamily="34" charset="0"/>
              </a:rPr>
              <a:t>A. Word &amp; Pronoun Reference</a:t>
            </a:r>
            <a:endParaRPr lang="ar-SA" dirty="0" smtClean="0">
              <a:solidFill>
                <a:srgbClr val="0070C0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9220200" cy="4800600"/>
          </a:xfrm>
        </p:spPr>
        <p:txBody>
          <a:bodyPr/>
          <a:lstStyle/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Ahmed and his sister are from Riyadh. They study English at university. </a:t>
            </a:r>
            <a:r>
              <a:rPr lang="en-US" sz="2400" b="1" u="sng" dirty="0" smtClean="0">
                <a:cs typeface="Arial" pitchFamily="34" charset="0"/>
              </a:rPr>
              <a:t>She</a:t>
            </a:r>
            <a:r>
              <a:rPr lang="en-US" sz="2400" dirty="0" smtClean="0">
                <a:cs typeface="Arial" pitchFamily="34" charset="0"/>
              </a:rPr>
              <a:t> is older than </a:t>
            </a:r>
            <a:r>
              <a:rPr lang="en-US" sz="2400" b="1" u="sng" dirty="0" smtClean="0">
                <a:cs typeface="Arial" pitchFamily="34" charset="0"/>
              </a:rPr>
              <a:t>him</a:t>
            </a:r>
            <a:r>
              <a:rPr lang="en-US" sz="2400" dirty="0" smtClean="0">
                <a:cs typeface="Arial" pitchFamily="34" charset="0"/>
              </a:rPr>
              <a:t>. </a:t>
            </a:r>
            <a:r>
              <a:rPr lang="en-US" sz="2400" b="1" u="sng" dirty="0" smtClean="0">
                <a:cs typeface="Arial" pitchFamily="34" charset="0"/>
              </a:rPr>
              <a:t>He</a:t>
            </a:r>
            <a:r>
              <a:rPr lang="en-US" sz="2400" dirty="0" smtClean="0">
                <a:cs typeface="Arial" pitchFamily="34" charset="0"/>
              </a:rPr>
              <a:t> speaks English better than her. They always go </a:t>
            </a:r>
            <a:r>
              <a:rPr lang="en-US" sz="2400" b="1" u="sng" dirty="0" smtClean="0">
                <a:cs typeface="Arial" pitchFamily="34" charset="0"/>
              </a:rPr>
              <a:t>there</a:t>
            </a:r>
            <a:r>
              <a:rPr lang="en-US" sz="2400" dirty="0" smtClean="0">
                <a:cs typeface="Arial" pitchFamily="34" charset="0"/>
              </a:rPr>
              <a:t> by bus. </a:t>
            </a:r>
            <a:r>
              <a:rPr lang="en-US" sz="2400" b="1" u="sng" dirty="0" smtClean="0">
                <a:cs typeface="Arial" pitchFamily="34" charset="0"/>
              </a:rPr>
              <a:t>It</a:t>
            </a:r>
            <a:r>
              <a:rPr lang="en-US" sz="2400" dirty="0" smtClean="0">
                <a:cs typeface="Arial" pitchFamily="34" charset="0"/>
              </a:rPr>
              <a:t> is a very suitable place for practicing English. </a:t>
            </a:r>
            <a:r>
              <a:rPr lang="en-US" sz="2400" b="1" u="sng" dirty="0" smtClean="0">
                <a:cs typeface="Arial" pitchFamily="34" charset="0"/>
              </a:rPr>
              <a:t>They</a:t>
            </a:r>
            <a:r>
              <a:rPr lang="en-US" sz="2400" dirty="0" smtClean="0">
                <a:cs typeface="Arial" pitchFamily="34" charset="0"/>
              </a:rPr>
              <a:t> always speak English with each other to improve </a:t>
            </a:r>
            <a:r>
              <a:rPr lang="en-US" sz="2400" b="1" dirty="0" smtClean="0">
                <a:cs typeface="Arial" pitchFamily="34" charset="0"/>
              </a:rPr>
              <a:t>their </a:t>
            </a:r>
            <a:r>
              <a:rPr lang="en-US" sz="2400" dirty="0" smtClean="0">
                <a:cs typeface="Arial" pitchFamily="34" charset="0"/>
              </a:rPr>
              <a:t>language. 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 1. </a:t>
            </a:r>
            <a:r>
              <a:rPr lang="en-US" sz="2400" b="1" dirty="0" smtClean="0">
                <a:cs typeface="Arial" pitchFamily="34" charset="0"/>
              </a:rPr>
              <a:t>She</a:t>
            </a:r>
            <a:r>
              <a:rPr lang="en-US" sz="2400" dirty="0" smtClean="0">
                <a:cs typeface="Arial" pitchFamily="34" charset="0"/>
              </a:rPr>
              <a:t> refers to : ___________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 2. </a:t>
            </a:r>
            <a:r>
              <a:rPr lang="en-US" sz="2400" b="1" dirty="0" smtClean="0">
                <a:cs typeface="Arial" pitchFamily="34" charset="0"/>
              </a:rPr>
              <a:t>him </a:t>
            </a:r>
            <a:r>
              <a:rPr lang="en-US" sz="2400" dirty="0" smtClean="0">
                <a:cs typeface="Arial" pitchFamily="34" charset="0"/>
              </a:rPr>
              <a:t>refers to : ___________ </a:t>
            </a:r>
          </a:p>
          <a:p>
            <a:pPr marL="457200" indent="-457200" algn="l" rtl="1" eaLnBrk="1" hangingPunct="1"/>
            <a:r>
              <a:rPr lang="ar-SA" sz="2400" dirty="0" smtClean="0">
                <a:cs typeface="Arial" pitchFamily="34" charset="0"/>
              </a:rPr>
              <a:t> </a:t>
            </a:r>
            <a:r>
              <a:rPr lang="en-US" sz="2400" dirty="0" smtClean="0">
                <a:cs typeface="Arial" pitchFamily="34" charset="0"/>
              </a:rPr>
              <a:t> 3. T</a:t>
            </a:r>
            <a:r>
              <a:rPr lang="en-US" sz="2400" b="1" dirty="0" smtClean="0">
                <a:cs typeface="Arial" pitchFamily="34" charset="0"/>
              </a:rPr>
              <a:t>hey</a:t>
            </a:r>
            <a:r>
              <a:rPr lang="en-US" sz="2400" dirty="0" smtClean="0">
                <a:cs typeface="Arial" pitchFamily="34" charset="0"/>
              </a:rPr>
              <a:t> refers to:  __________ 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 4. </a:t>
            </a:r>
            <a:r>
              <a:rPr lang="en-US" sz="2400" b="1" dirty="0" smtClean="0">
                <a:cs typeface="Arial" pitchFamily="34" charset="0"/>
              </a:rPr>
              <a:t>There</a:t>
            </a:r>
            <a:r>
              <a:rPr lang="en-US" sz="2400" dirty="0" smtClean="0">
                <a:cs typeface="Arial" pitchFamily="34" charset="0"/>
              </a:rPr>
              <a:t> refers to : __________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 5. </a:t>
            </a:r>
            <a:r>
              <a:rPr lang="en-US" sz="2400" b="1" dirty="0" smtClean="0">
                <a:cs typeface="Arial" pitchFamily="34" charset="0"/>
              </a:rPr>
              <a:t>He </a:t>
            </a:r>
            <a:r>
              <a:rPr lang="en-US" sz="2400" dirty="0" smtClean="0">
                <a:cs typeface="Arial" pitchFamily="34" charset="0"/>
              </a:rPr>
              <a:t>refers to:_____________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6. </a:t>
            </a:r>
            <a:r>
              <a:rPr lang="en-US" sz="2400" b="1" dirty="0" smtClean="0">
                <a:cs typeface="Arial" pitchFamily="34" charset="0"/>
              </a:rPr>
              <a:t>It</a:t>
            </a:r>
            <a:r>
              <a:rPr lang="en-US" sz="2400" dirty="0" smtClean="0">
                <a:cs typeface="Arial" pitchFamily="34" charset="0"/>
              </a:rPr>
              <a:t> refers to: ______________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7. </a:t>
            </a:r>
            <a:r>
              <a:rPr lang="en-US" sz="2400" b="1" dirty="0" smtClean="0">
                <a:cs typeface="Arial" pitchFamily="34" charset="0"/>
              </a:rPr>
              <a:t>Their</a:t>
            </a:r>
            <a:r>
              <a:rPr lang="en-US" sz="2400" dirty="0" smtClean="0">
                <a:cs typeface="Arial" pitchFamily="34" charset="0"/>
              </a:rPr>
              <a:t> refers to:____________  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457200" indent="-457200" algn="l" rtl="1" eaLnBrk="1" hangingPunct="1">
              <a:buAutoNum type="arabicPeriod"/>
            </a:pPr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685800"/>
            <a:ext cx="8915400" cy="731838"/>
          </a:xfrm>
        </p:spPr>
        <p:txBody>
          <a:bodyPr/>
          <a:lstStyle/>
          <a:p>
            <a:pPr algn="l" eaLnBrk="1" hangingPunct="1"/>
            <a:r>
              <a:rPr lang="en-US" sz="3200" b="1" dirty="0" smtClean="0"/>
              <a:t>B. Scanning &amp; Skimming </a:t>
            </a:r>
            <a:endParaRPr lang="ar-SA" dirty="0" smtClean="0">
              <a:solidFill>
                <a:srgbClr val="37609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9067800" cy="4800600"/>
          </a:xfrm>
        </p:spPr>
        <p:txBody>
          <a:bodyPr/>
          <a:lstStyle/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8. Where are Ahmed and his sister from?  They’re from __________.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     </a:t>
            </a:r>
            <a:r>
              <a:rPr lang="en-US" sz="2400" dirty="0" smtClean="0">
                <a:solidFill>
                  <a:srgbClr val="0070C0"/>
                </a:solidFill>
                <a:cs typeface="Arial" pitchFamily="34" charset="0"/>
              </a:rPr>
              <a:t>A. university                                      B. Riyadh</a:t>
            </a:r>
          </a:p>
          <a:p>
            <a:pPr marL="457200" indent="-457200" algn="l" rtl="1" eaLnBrk="1" hangingPunct="1"/>
            <a:r>
              <a:rPr lang="en-US" sz="2400" dirty="0" smtClean="0">
                <a:solidFill>
                  <a:srgbClr val="0070C0"/>
                </a:solidFill>
                <a:cs typeface="Arial" pitchFamily="34" charset="0"/>
              </a:rPr>
              <a:t>     C. English                                            D. the bus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9. Who is better in English? _______________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     </a:t>
            </a:r>
            <a:r>
              <a:rPr lang="en-US" sz="2400" dirty="0" smtClean="0">
                <a:solidFill>
                  <a:srgbClr val="0070C0"/>
                </a:solidFill>
                <a:cs typeface="Arial" pitchFamily="34" charset="0"/>
              </a:rPr>
              <a:t>A. Ahmed’s sister                              B. English language</a:t>
            </a:r>
          </a:p>
          <a:p>
            <a:pPr marL="457200" indent="-457200" algn="l" rtl="1" eaLnBrk="1" hangingPunct="1"/>
            <a:r>
              <a:rPr lang="en-US" sz="2400" dirty="0" smtClean="0">
                <a:solidFill>
                  <a:srgbClr val="0070C0"/>
                </a:solidFill>
                <a:cs typeface="Arial" pitchFamily="34" charset="0"/>
              </a:rPr>
              <a:t>     C. Ahmed                                            D. English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10. How do they go to university?   _______________________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    </a:t>
            </a:r>
            <a:r>
              <a:rPr lang="en-US" sz="2400" dirty="0" smtClean="0">
                <a:solidFill>
                  <a:srgbClr val="0070C0"/>
                </a:solidFill>
                <a:cs typeface="Arial" pitchFamily="34" charset="0"/>
              </a:rPr>
              <a:t>A. On foot                                           B. In a taxi</a:t>
            </a:r>
          </a:p>
          <a:p>
            <a:pPr marL="457200" indent="-457200" algn="l" rtl="1" eaLnBrk="1" hangingPunct="1"/>
            <a:r>
              <a:rPr lang="en-US" sz="2400" dirty="0" smtClean="0">
                <a:solidFill>
                  <a:srgbClr val="0070C0"/>
                </a:solidFill>
                <a:cs typeface="Arial" pitchFamily="34" charset="0"/>
              </a:rPr>
              <a:t>    C. By plane                                         D. By bus</a:t>
            </a: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457200" indent="-457200" algn="l" rtl="1" eaLnBrk="1" hangingPunct="1"/>
            <a:endParaRPr lang="ar-SA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1412</TotalTime>
  <Words>946</Words>
  <Application>Microsoft Office PowerPoint</Application>
  <PresentationFormat>A4 Paper (210x297 mm)‎</PresentationFormat>
  <Paragraphs>153</Paragraphs>
  <Slides>14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Office Theme</vt:lpstr>
      <vt:lpstr>**</vt:lpstr>
      <vt:lpstr> Lecture Four</vt:lpstr>
      <vt:lpstr>Elements of the Lecture </vt:lpstr>
      <vt:lpstr>1. Do- Does- Did- Done- doing</vt:lpstr>
      <vt:lpstr>1. Exercise</vt:lpstr>
      <vt:lpstr>2.Prepositions with time ( at- on – in)</vt:lpstr>
      <vt:lpstr>الشريحة 7</vt:lpstr>
      <vt:lpstr>الشريحة 8</vt:lpstr>
      <vt:lpstr>3.Vocabulary  Previewing </vt:lpstr>
      <vt:lpstr>Exercise</vt:lpstr>
      <vt:lpstr>Exercise</vt:lpstr>
      <vt:lpstr> 4. Reading :        A. Word &amp; Pronoun Reference</vt:lpstr>
      <vt:lpstr>B. Scanning &amp; Skimming </vt:lpstr>
      <vt:lpstr>الشريحة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Falsabagh</cp:lastModifiedBy>
  <cp:revision>117</cp:revision>
  <dcterms:created xsi:type="dcterms:W3CDTF">2009-10-14T19:14:34Z</dcterms:created>
  <dcterms:modified xsi:type="dcterms:W3CDTF">2011-10-02T10:29:17Z</dcterms:modified>
</cp:coreProperties>
</file>