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6" r:id="rId2"/>
    <p:sldId id="257" r:id="rId3"/>
    <p:sldId id="324" r:id="rId4"/>
    <p:sldId id="321" r:id="rId5"/>
    <p:sldId id="322" r:id="rId6"/>
    <p:sldId id="323" r:id="rId7"/>
    <p:sldId id="308" r:id="rId8"/>
    <p:sldId id="309" r:id="rId9"/>
    <p:sldId id="326" r:id="rId10"/>
    <p:sldId id="310" r:id="rId11"/>
    <p:sldId id="311" r:id="rId12"/>
    <p:sldId id="312" r:id="rId13"/>
    <p:sldId id="325" r:id="rId14"/>
    <p:sldId id="317" r:id="rId15"/>
    <p:sldId id="314" r:id="rId16"/>
    <p:sldId id="319" r:id="rId17"/>
    <p:sldId id="320" r:id="rId18"/>
    <p:sldId id="307" r:id="rId19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FF33"/>
    <a:srgbClr val="FF3300"/>
    <a:srgbClr val="AD9968"/>
    <a:srgbClr val="3B84AF"/>
    <a:srgbClr val="009900"/>
    <a:srgbClr val="000000"/>
    <a:srgbClr val="FF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9" autoAdjust="0"/>
    <p:restoredTop sz="94664" autoAdjust="0"/>
  </p:normalViewPr>
  <p:slideViewPr>
    <p:cSldViewPr>
      <p:cViewPr varScale="1">
        <p:scale>
          <a:sx n="74" d="100"/>
          <a:sy n="74" d="100"/>
        </p:scale>
        <p:origin x="-222" y="-10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10/8/2011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transition/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r>
              <a:rPr lang="en-US" dirty="0" smtClean="0">
                <a:solidFill>
                  <a:srgbClr val="376092"/>
                </a:solidFill>
                <a:cs typeface="Arial" pitchFamily="34" charset="0"/>
              </a:rPr>
              <a:t>**</a:t>
            </a:r>
            <a:endParaRPr lang="ar-SA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38100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562600" y="4648200"/>
            <a:ext cx="40068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en-US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King Faisal University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en-US" sz="3000" b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e- Learning Deanship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en-US" sz="3000" b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&amp;  Distance Education </a:t>
            </a: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228600" y="3124200"/>
            <a:ext cx="532765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l">
              <a:lnSpc>
                <a:spcPct val="80000"/>
              </a:lnSpc>
            </a:pPr>
            <a:endParaRPr lang="en-US" sz="3200" b="1" dirty="0" smtClean="0">
              <a:solidFill>
                <a:srgbClr val="376092"/>
              </a:solidFill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endParaRPr lang="en-US" sz="3200" b="1" dirty="0" smtClean="0">
              <a:solidFill>
                <a:srgbClr val="376092"/>
              </a:solidFill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endParaRPr lang="en-US" sz="3200" b="1" dirty="0" smtClean="0">
              <a:solidFill>
                <a:srgbClr val="376092"/>
              </a:solidFill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endParaRPr lang="en-US" sz="2800" b="1" dirty="0" smtClean="0">
              <a:solidFill>
                <a:srgbClr val="376092"/>
              </a:solidFill>
              <a:latin typeface="AYM Wadiy S_U normal."/>
              <a:cs typeface="Times New Roman" pitchFamily="18" charset="0"/>
            </a:endParaRPr>
          </a:p>
          <a:p>
            <a:pPr algn="l" rtl="0">
              <a:lnSpc>
                <a:spcPct val="80000"/>
              </a:lnSpc>
            </a:pPr>
            <a:r>
              <a:rPr lang="en-US" sz="2800" b="1" dirty="0" smtClean="0">
                <a:solidFill>
                  <a:srgbClr val="376092"/>
                </a:solidFill>
                <a:latin typeface="AYM Wadiy S_U normal."/>
                <a:cs typeface="Times New Roman" pitchFamily="18" charset="0"/>
              </a:rPr>
              <a:t>General English Language </a:t>
            </a:r>
          </a:p>
          <a:p>
            <a:pPr algn="l">
              <a:lnSpc>
                <a:spcPct val="80000"/>
              </a:lnSpc>
            </a:pPr>
            <a:endParaRPr lang="en-US" sz="1400" b="1" dirty="0" smtClean="0">
              <a:solidFill>
                <a:srgbClr val="376092"/>
              </a:solidFill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r>
              <a:rPr lang="ar-SA" sz="2800" b="1" smtClean="0">
                <a:solidFill>
                  <a:srgbClr val="376092"/>
                </a:solidFill>
                <a:latin typeface="AYM Wadiy S_U normal."/>
                <a:cs typeface="Times New Roman" pitchFamily="18" charset="0"/>
              </a:rPr>
              <a:t>     </a:t>
            </a:r>
            <a:endParaRPr lang="en-US" b="1" dirty="0" smtClean="0">
              <a:solidFill>
                <a:srgbClr val="7F7F7F"/>
              </a:solidFill>
              <a:latin typeface="Calibri" pitchFamily="34" charset="0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r>
              <a:rPr lang="en-US" b="1" dirty="0" smtClean="0">
                <a:latin typeface="Calibri" pitchFamily="34" charset="0"/>
                <a:cs typeface="Times New Roman" pitchFamily="18" charset="0"/>
              </a:rPr>
              <a:t> </a:t>
            </a:r>
          </a:p>
          <a:p>
            <a:pPr algn="l">
              <a:lnSpc>
                <a:spcPct val="80000"/>
              </a:lnSpc>
            </a:pPr>
            <a:endParaRPr lang="en-US" sz="2000" b="1" dirty="0" smtClean="0">
              <a:latin typeface="Calibri" pitchFamily="34" charset="0"/>
              <a:cs typeface="Times New Roman" pitchFamily="18" charset="0"/>
            </a:endParaRPr>
          </a:p>
          <a:p>
            <a:pPr algn="l" rtl="0">
              <a:lnSpc>
                <a:spcPct val="80000"/>
              </a:lnSpc>
            </a:pPr>
            <a:r>
              <a:rPr lang="en-US" sz="2800" b="1" dirty="0" smtClean="0">
                <a:latin typeface="Calibri" pitchFamily="34" charset="0"/>
                <a:cs typeface="Times New Roman" pitchFamily="18" charset="0"/>
              </a:rPr>
              <a:t>Instructor: </a:t>
            </a:r>
            <a:r>
              <a:rPr lang="en-US" sz="2800" b="1" dirty="0" err="1" smtClean="0">
                <a:latin typeface="Calibri" pitchFamily="34" charset="0"/>
                <a:cs typeface="Times New Roman" pitchFamily="18" charset="0"/>
              </a:rPr>
              <a:t>Ammar</a:t>
            </a:r>
            <a:r>
              <a:rPr lang="en-US" sz="2800" b="1" dirty="0" smtClean="0">
                <a:latin typeface="Calibri" pitchFamily="34" charset="0"/>
                <a:cs typeface="Times New Roman" pitchFamily="18" charset="0"/>
              </a:rPr>
              <a:t> Sultan </a:t>
            </a:r>
            <a:r>
              <a:rPr lang="en-US" sz="2800" b="1" dirty="0" err="1" smtClean="0">
                <a:latin typeface="Calibri" pitchFamily="34" charset="0"/>
                <a:cs typeface="Times New Roman" pitchFamily="18" charset="0"/>
              </a:rPr>
              <a:t>Almaani</a:t>
            </a:r>
            <a:endParaRPr lang="en-US" sz="1700" b="1" dirty="0">
              <a:latin typeface="Calibri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1981200"/>
            <a:ext cx="8420100" cy="1622425"/>
          </a:xfrm>
        </p:spPr>
        <p:txBody>
          <a:bodyPr/>
          <a:lstStyle/>
          <a:p>
            <a:pPr eaLnBrk="1" hangingPunct="1"/>
            <a:r>
              <a:rPr lang="en-US" b="1" dirty="0" smtClean="0">
                <a:solidFill>
                  <a:schemeClr val="tx1"/>
                </a:solidFill>
                <a:cs typeface="Arial" pitchFamily="34" charset="0"/>
              </a:rPr>
              <a:t/>
            </a:r>
            <a:br>
              <a:rPr lang="en-US" b="1" dirty="0" smtClean="0">
                <a:solidFill>
                  <a:schemeClr val="tx1"/>
                </a:solidFill>
                <a:cs typeface="Arial" pitchFamily="34" charset="0"/>
              </a:rPr>
            </a:br>
            <a:r>
              <a:rPr lang="en-US" b="1" i="1" dirty="0" smtClean="0">
                <a:solidFill>
                  <a:srgbClr val="C00000"/>
                </a:solidFill>
                <a:cs typeface="Arial" pitchFamily="34" charset="0"/>
              </a:rPr>
              <a:t>Sixth Lecture </a:t>
            </a:r>
            <a:r>
              <a:rPr lang="en-US" b="1" dirty="0" smtClean="0">
                <a:solidFill>
                  <a:schemeClr val="tx1"/>
                </a:solidFill>
                <a:cs typeface="Arial" pitchFamily="34" charset="0"/>
              </a:rPr>
              <a:t/>
            </a:r>
            <a:br>
              <a:rPr lang="en-US" b="1" dirty="0" smtClean="0">
                <a:solidFill>
                  <a:schemeClr val="tx1"/>
                </a:solidFill>
                <a:cs typeface="Arial" pitchFamily="34" charset="0"/>
              </a:rPr>
            </a:br>
            <a:endParaRPr lang="en-US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6147" name="Subtitle 5"/>
          <p:cNvSpPr>
            <a:spLocks noGrp="1"/>
          </p:cNvSpPr>
          <p:nvPr>
            <p:ph type="subTitle" idx="1"/>
          </p:nvPr>
        </p:nvSpPr>
        <p:spPr>
          <a:xfrm>
            <a:off x="990600" y="3657600"/>
            <a:ext cx="7429500" cy="1981200"/>
          </a:xfrm>
        </p:spPr>
        <p:txBody>
          <a:bodyPr/>
          <a:lstStyle/>
          <a:p>
            <a:pPr eaLnBrk="1" hangingPunct="1"/>
            <a:r>
              <a:rPr lang="en-US" b="1" dirty="0" smtClean="0">
                <a:solidFill>
                  <a:srgbClr val="0070C0"/>
                </a:solidFill>
                <a:cs typeface="Arial" pitchFamily="34" charset="0"/>
              </a:rPr>
              <a:t>Grammar</a:t>
            </a:r>
            <a:r>
              <a:rPr lang="en-US" b="1" dirty="0" smtClean="0">
                <a:solidFill>
                  <a:schemeClr val="tx1"/>
                </a:solidFill>
                <a:cs typeface="Arial" pitchFamily="34" charset="0"/>
              </a:rPr>
              <a:t> – </a:t>
            </a:r>
            <a:r>
              <a:rPr lang="en-US" b="1" dirty="0" smtClean="0">
                <a:solidFill>
                  <a:srgbClr val="FF0066"/>
                </a:solidFill>
                <a:cs typeface="Arial" pitchFamily="34" charset="0"/>
              </a:rPr>
              <a:t>Vocabulary</a:t>
            </a:r>
            <a:r>
              <a:rPr lang="en-US" b="1" dirty="0" smtClean="0">
                <a:solidFill>
                  <a:schemeClr val="tx1"/>
                </a:solidFill>
                <a:cs typeface="Arial" pitchFamily="34" charset="0"/>
              </a:rPr>
              <a:t> – </a:t>
            </a:r>
            <a:r>
              <a:rPr lang="en-US" b="1" dirty="0" smtClean="0">
                <a:solidFill>
                  <a:srgbClr val="00B050"/>
                </a:solidFill>
                <a:cs typeface="Arial" pitchFamily="34" charset="0"/>
              </a:rPr>
              <a:t>Reading</a:t>
            </a:r>
          </a:p>
          <a:p>
            <a:pPr eaLnBrk="1" hangingPunct="1"/>
            <a:r>
              <a:rPr lang="en-US" b="1" dirty="0" smtClean="0">
                <a:solidFill>
                  <a:srgbClr val="00B050"/>
                </a:solidFill>
                <a:cs typeface="Arial" pitchFamily="34" charset="0"/>
              </a:rPr>
              <a:t>Chapter 4-5</a:t>
            </a:r>
            <a:r>
              <a:rPr lang="en-US" b="1" dirty="0" smtClean="0">
                <a:solidFill>
                  <a:schemeClr val="tx1"/>
                </a:solidFill>
                <a:cs typeface="Arial" pitchFamily="34" charset="0"/>
              </a:rPr>
              <a:t> </a:t>
            </a:r>
          </a:p>
          <a:p>
            <a:pPr eaLnBrk="1" hangingPunct="1"/>
            <a:endParaRPr lang="en-US" sz="1200" b="1" dirty="0" smtClean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sz="4000" b="1" dirty="0" smtClean="0">
                <a:solidFill>
                  <a:srgbClr val="C00000"/>
                </a:solidFill>
              </a:rPr>
              <a:t>Elements of Lecture</a:t>
            </a:r>
            <a:endParaRPr lang="en-US" sz="4000" b="1" dirty="0">
              <a:solidFill>
                <a:srgbClr val="C00000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495300" y="1493837"/>
            <a:ext cx="8915400" cy="4678363"/>
          </a:xfrm>
        </p:spPr>
        <p:txBody>
          <a:bodyPr/>
          <a:lstStyle/>
          <a:p>
            <a:pPr algn="l" rtl="1" eaLnBrk="1" hangingPunct="1"/>
            <a:r>
              <a:rPr lang="ar-SA" sz="1800" b="1" dirty="0" smtClean="0">
                <a:cs typeface="Arial" pitchFamily="34" charset="0"/>
              </a:rPr>
              <a:t> </a:t>
            </a:r>
            <a:r>
              <a:rPr lang="en-US" sz="1800" b="1" dirty="0" smtClean="0">
                <a:cs typeface="Arial" pitchFamily="34" charset="0"/>
              </a:rPr>
              <a:t> </a:t>
            </a:r>
            <a:endParaRPr lang="en-US" b="1" dirty="0" smtClean="0">
              <a:cs typeface="Arial" pitchFamily="34" charset="0"/>
            </a:endParaRPr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1. </a:t>
            </a:r>
            <a:r>
              <a:rPr lang="en-US" b="1" dirty="0" smtClean="0"/>
              <a:t>Previewing Vocabulary</a:t>
            </a:r>
            <a:endParaRPr lang="en-US" b="1" dirty="0" smtClean="0">
              <a:cs typeface="Arial" pitchFamily="34" charset="0"/>
            </a:endParaRPr>
          </a:p>
          <a:p>
            <a:pPr algn="l" rtl="1" eaLnBrk="1" hangingPunct="1"/>
            <a:r>
              <a:rPr lang="en-US" b="1" dirty="0" smtClean="0">
                <a:solidFill>
                  <a:srgbClr val="0070C0"/>
                </a:solidFill>
                <a:cs typeface="Arial" pitchFamily="34" charset="0"/>
              </a:rPr>
              <a:t>2. Present Progressive Tense </a:t>
            </a:r>
          </a:p>
          <a:p>
            <a:pPr algn="l" rtl="1" eaLnBrk="1" hangingPunct="1"/>
            <a:r>
              <a:rPr lang="ar-SA" b="1" dirty="0" smtClean="0">
                <a:cs typeface="Arial" pitchFamily="34" charset="0"/>
              </a:rPr>
              <a:t> </a:t>
            </a:r>
            <a:r>
              <a:rPr lang="en-US" b="1" dirty="0" smtClean="0">
                <a:cs typeface="Arial" pitchFamily="34" charset="0"/>
              </a:rPr>
              <a:t>3. Non-Action Verbs </a:t>
            </a:r>
          </a:p>
          <a:p>
            <a:pPr algn="l" rtl="1" eaLnBrk="1" hangingPunct="1"/>
            <a:r>
              <a:rPr lang="en-US" b="1" dirty="0" smtClean="0">
                <a:solidFill>
                  <a:srgbClr val="FF0000"/>
                </a:solidFill>
                <a:cs typeface="Arial" pitchFamily="34" charset="0"/>
              </a:rPr>
              <a:t>4. Negative Form of Present Progressive</a:t>
            </a:r>
          </a:p>
          <a:p>
            <a:pPr algn="l" rtl="1" eaLnBrk="1" hangingPunct="1"/>
            <a:r>
              <a:rPr lang="en-US" b="1" dirty="0" smtClean="0">
                <a:solidFill>
                  <a:srgbClr val="7030A0"/>
                </a:solidFill>
                <a:cs typeface="Arial" pitchFamily="34" charset="0"/>
              </a:rPr>
              <a:t>5. Forming Questions with Present Progressive </a:t>
            </a:r>
          </a:p>
          <a:p>
            <a:pPr algn="l" rtl="1" eaLnBrk="1" hangingPunct="1"/>
            <a:r>
              <a:rPr lang="en-US" b="1" dirty="0" smtClean="0">
                <a:solidFill>
                  <a:srgbClr val="7030A0"/>
                </a:solidFill>
                <a:cs typeface="Arial" pitchFamily="34" charset="0"/>
              </a:rPr>
              <a:t>6. Spelling for Progressive Tense</a:t>
            </a:r>
          </a:p>
          <a:p>
            <a:pPr algn="l" rtl="1" eaLnBrk="1" hangingPunct="1"/>
            <a:r>
              <a:rPr lang="en-US" b="1" dirty="0" smtClean="0">
                <a:solidFill>
                  <a:srgbClr val="7030A0"/>
                </a:solidFill>
                <a:cs typeface="Arial" pitchFamily="34" charset="0"/>
              </a:rPr>
              <a:t>7. Comparison: </a:t>
            </a:r>
            <a:r>
              <a:rPr lang="en-US" sz="2800" b="1" dirty="0" smtClean="0">
                <a:solidFill>
                  <a:srgbClr val="7030A0"/>
                </a:solidFill>
                <a:cs typeface="Arial" pitchFamily="34" charset="0"/>
              </a:rPr>
              <a:t>Simple present vs. present </a:t>
            </a:r>
            <a:r>
              <a:rPr lang="en-US" b="1" dirty="0" smtClean="0">
                <a:solidFill>
                  <a:srgbClr val="7030A0"/>
                </a:solidFill>
                <a:cs typeface="Arial" pitchFamily="34" charset="0"/>
              </a:rPr>
              <a:t>progressive</a:t>
            </a:r>
          </a:p>
          <a:p>
            <a:pPr algn="l" rtl="1" eaLnBrk="1" hangingPunct="1"/>
            <a:r>
              <a:rPr lang="en-US" b="1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  <a:endParaRPr lang="en-US" b="1" dirty="0" smtClean="0">
              <a:cs typeface="Arial" pitchFamily="34" charset="0"/>
            </a:endParaRPr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</a:t>
            </a:r>
            <a:r>
              <a:rPr lang="en-US" b="1" dirty="0" smtClean="0"/>
              <a:t> </a:t>
            </a:r>
            <a:endParaRPr lang="en-US" dirty="0" smtClean="0"/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</a:t>
            </a:r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  </a:t>
            </a:r>
            <a:endParaRPr lang="ar-SA" b="1" dirty="0" smtClean="0">
              <a:cs typeface="Arial" pitchFamily="34" charset="0"/>
            </a:endParaRPr>
          </a:p>
          <a:p>
            <a:pPr rtl="1" eaLnBrk="1" hangingPunct="1"/>
            <a:endParaRPr lang="ar-SA" b="1" dirty="0" smtClean="0">
              <a:cs typeface="Arial" pitchFamily="34" charset="0"/>
            </a:endParaRPr>
          </a:p>
          <a:p>
            <a:r>
              <a:rPr lang="en-US" b="1" dirty="0" smtClean="0">
                <a:cs typeface="Arial" pitchFamily="34" charset="0"/>
              </a:rPr>
              <a:t> </a:t>
            </a:r>
          </a:p>
          <a:p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20AAC894-F906-4C60-B31D-FC7493A50C40}" type="slidenum">
              <a:rPr lang="ar-SA" smtClean="0">
                <a:cs typeface="Arial" pitchFamily="34" charset="0"/>
              </a:rPr>
              <a:pPr/>
              <a:t>3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ransition advTm="234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304800" y="304800"/>
            <a:ext cx="8915400" cy="1143000"/>
          </a:xfrm>
        </p:spPr>
        <p:txBody>
          <a:bodyPr/>
          <a:lstStyle/>
          <a:p>
            <a:pPr algn="l" eaLnBrk="1" hangingPunct="1">
              <a:defRPr/>
            </a:pPr>
            <a:r>
              <a:rPr lang="en-US" sz="4000" b="1" dirty="0" smtClean="0">
                <a:solidFill>
                  <a:srgbClr val="FF0000"/>
                </a:solidFill>
              </a:rPr>
              <a:t> 1. Vocabulary  Previewing </a:t>
            </a:r>
            <a:r>
              <a:rPr lang="en-US" sz="3200" b="1" dirty="0" smtClean="0">
                <a:solidFill>
                  <a:srgbClr val="FF0000"/>
                </a:solidFill>
                <a:latin typeface="Arial Black" pitchFamily="34" charset="0"/>
              </a:rPr>
              <a:t> </a:t>
            </a:r>
            <a:br>
              <a:rPr lang="en-US" sz="3200" b="1" dirty="0" smtClean="0">
                <a:solidFill>
                  <a:srgbClr val="FF0000"/>
                </a:solidFill>
                <a:latin typeface="Arial Black" pitchFamily="34" charset="0"/>
              </a:rPr>
            </a:br>
            <a:r>
              <a:rPr lang="en-US" sz="1800" b="1" dirty="0" smtClean="0">
                <a:solidFill>
                  <a:srgbClr val="0070C0"/>
                </a:solidFill>
                <a:latin typeface="Arial Black" pitchFamily="34" charset="0"/>
              </a:rPr>
              <a:t>( Interaction- pages 65 / 70  )</a:t>
            </a:r>
            <a:r>
              <a:rPr lang="en-US" sz="1800" dirty="0" smtClean="0">
                <a:solidFill>
                  <a:srgbClr val="0070C0"/>
                </a:solidFill>
                <a:latin typeface="Arial Black" pitchFamily="34" charset="0"/>
              </a:rPr>
              <a:t> </a:t>
            </a:r>
            <a:endParaRPr lang="en-US" sz="1800" b="1" dirty="0">
              <a:solidFill>
                <a:schemeClr val="tx1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381000" y="1447800"/>
            <a:ext cx="9296400" cy="4678363"/>
          </a:xfrm>
        </p:spPr>
        <p:txBody>
          <a:bodyPr/>
          <a:lstStyle/>
          <a:p>
            <a:pPr algn="l" rtl="1" eaLnBrk="1" hangingPunct="1"/>
            <a:endParaRPr lang="en-US" sz="2000" b="1" dirty="0" smtClean="0">
              <a:cs typeface="Arial" pitchFamily="34" charset="0"/>
            </a:endParaRPr>
          </a:p>
          <a:p>
            <a:pPr algn="l" rtl="1" eaLnBrk="1" hangingPunct="1"/>
            <a:r>
              <a:rPr lang="ar-SA" sz="2000" b="1" dirty="0" smtClean="0">
                <a:cs typeface="Arial" pitchFamily="34" charset="0"/>
              </a:rPr>
              <a:t> </a:t>
            </a:r>
            <a:endParaRPr lang="en-US" sz="2000" b="1" dirty="0" smtClean="0">
              <a:cs typeface="Arial" pitchFamily="34" charset="0"/>
            </a:endParaRPr>
          </a:p>
          <a:p>
            <a:pPr algn="l" rtl="1" eaLnBrk="1" hangingPunct="1"/>
            <a:endParaRPr lang="en-US" sz="2000" b="1" dirty="0" smtClean="0">
              <a:cs typeface="Arial" pitchFamily="34" charset="0"/>
            </a:endParaRP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20AAC894-F906-4C60-B31D-FC7493A50C40}" type="slidenum">
              <a:rPr lang="ar-SA" smtClean="0">
                <a:cs typeface="Arial" pitchFamily="34" charset="0"/>
              </a:rPr>
              <a:pPr/>
              <a:t>4</a:t>
            </a:fld>
            <a:endParaRPr lang="en-US" smtClean="0">
              <a:cs typeface="Arial" pitchFamily="34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62001" y="1524000"/>
          <a:ext cx="8077200" cy="435864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042161"/>
                <a:gridCol w="2148840"/>
                <a:gridCol w="1264920"/>
                <a:gridCol w="1966831"/>
                <a:gridCol w="654448"/>
              </a:tblGrid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>
                          <a:solidFill>
                            <a:schemeClr val="tx1"/>
                          </a:solidFill>
                        </a:rPr>
                        <a:t>Adverbs </a:t>
                      </a:r>
                      <a:endParaRPr lang="ar-SA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>
                          <a:solidFill>
                            <a:schemeClr val="tx1"/>
                          </a:solidFill>
                        </a:rPr>
                        <a:t>Adjectives</a:t>
                      </a:r>
                      <a:endParaRPr lang="ar-SA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>
                          <a:solidFill>
                            <a:schemeClr val="tx1"/>
                          </a:solidFill>
                        </a:rPr>
                        <a:t> Verbs </a:t>
                      </a:r>
                      <a:endParaRPr lang="ar-SA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>
                          <a:solidFill>
                            <a:schemeClr val="tx1"/>
                          </a:solidFill>
                        </a:rPr>
                        <a:t>Nouns</a:t>
                      </a:r>
                      <a:endParaRPr lang="ar-SA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>
                          <a:solidFill>
                            <a:schemeClr val="tx1"/>
                          </a:solidFill>
                        </a:rPr>
                        <a:t>No.</a:t>
                      </a:r>
                      <a:endParaRPr lang="ar-SA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often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bilingual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age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beverages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1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never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chronic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damage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000" b="1" dirty="0" smtClean="0"/>
                        <a:t> </a:t>
                      </a:r>
                      <a:r>
                        <a:rPr lang="en-US" sz="2000" b="1" dirty="0" smtClean="0"/>
                        <a:t> blood pressure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2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sometimes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healthy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Exercise 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brain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3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mental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solve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diseases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4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physical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Junk food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5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Sleep- deprived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Stress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6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smtClean="0"/>
                        <a:t>Overweight 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wrinkles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7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dentist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8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toes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9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10</a:t>
                      </a:r>
                      <a:endParaRPr lang="ar-SA" sz="2000" b="1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sz="3200" dirty="0" smtClean="0">
                <a:solidFill>
                  <a:srgbClr val="FF0000"/>
                </a:solidFill>
                <a:latin typeface="Arial Black" pitchFamily="34" charset="0"/>
              </a:rPr>
              <a:t> Vocabulary Exercise</a:t>
            </a:r>
            <a:endParaRPr lang="en-US" sz="3200" dirty="0">
              <a:solidFill>
                <a:srgbClr val="FF0000"/>
              </a:solidFill>
              <a:latin typeface="Arial Black" pitchFamily="34" charset="0"/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381000" y="1143000"/>
            <a:ext cx="8915400" cy="4800601"/>
          </a:xfrm>
        </p:spPr>
        <p:txBody>
          <a:bodyPr/>
          <a:lstStyle/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1. The word ‘ ___________” means lines on one’s skin 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   a. stress                   b. wrinkles                  c. beverages     d. toes</a:t>
            </a:r>
          </a:p>
          <a:p>
            <a:pPr algn="l" rtl="1" eaLnBrk="1" hangingPunct="1"/>
            <a:endParaRPr lang="en-US" sz="400" b="1" dirty="0" smtClean="0">
              <a:latin typeface="Arial" pitchFamily="34" charset="0"/>
              <a:cs typeface="Arial" pitchFamily="34" charset="0"/>
            </a:endParaRP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2. “________” means that a person is unable to sleep.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  a. sleep- deprived                                        b. sleep too much 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  c. relaxed                                                      d. healthy</a:t>
            </a:r>
          </a:p>
          <a:p>
            <a:pPr algn="l" rtl="1" eaLnBrk="1" hangingPunct="1"/>
            <a:r>
              <a:rPr lang="ar-SA" sz="2000" b="1" dirty="0" smtClean="0">
                <a:latin typeface="Arial" pitchFamily="34" charset="0"/>
                <a:cs typeface="Arial" pitchFamily="34" charset="0"/>
              </a:rPr>
              <a:t> 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3. The word that has the same meaning as sickness is __________ . </a:t>
            </a: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    </a:t>
            </a:r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a. wealth                         b. disease              c. health           d. earth</a:t>
            </a: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4.  My friend suffers from ___________.He has become too fat.</a:t>
            </a: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    </a:t>
            </a:r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a. overweight                 b. poorness           c. English        d. hard work</a:t>
            </a: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5. “ __________________” means worry. 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  a. Relaxation                  b. Stress                  c. Health        d. highness</a:t>
            </a: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6. The opposite meaning of sick is  ________________.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  a. rich                      b. happy                       c. healthy          d. tired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     </a:t>
            </a:r>
            <a:endParaRPr lang="ar-SA" sz="2000" b="1" dirty="0" smtClean="0">
              <a:latin typeface="Arial" pitchFamily="34" charset="0"/>
              <a:cs typeface="Arial" pitchFamily="34" charset="0"/>
            </a:endParaRPr>
          </a:p>
          <a:p>
            <a:pPr algn="l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20AAC894-F906-4C60-B31D-FC7493A50C40}" type="slidenum">
              <a:rPr lang="ar-SA" smtClean="0">
                <a:cs typeface="Arial" pitchFamily="34" charset="0"/>
              </a:rPr>
              <a:pPr/>
              <a:t>5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ransition advTm="234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57200" y="228600"/>
            <a:ext cx="8915400" cy="1143000"/>
          </a:xfrm>
        </p:spPr>
        <p:txBody>
          <a:bodyPr/>
          <a:lstStyle/>
          <a:p>
            <a:pPr algn="l" eaLnBrk="1" hangingPunct="1">
              <a:defRPr/>
            </a:pPr>
            <a:r>
              <a:rPr lang="en-US" sz="3200" dirty="0" smtClean="0">
                <a:solidFill>
                  <a:srgbClr val="FF0000"/>
                </a:solidFill>
                <a:latin typeface="Arial Black" pitchFamily="34" charset="0"/>
              </a:rPr>
              <a:t>Vocabulary Exercise</a:t>
            </a:r>
            <a:endParaRPr lang="en-US" sz="3200" dirty="0">
              <a:solidFill>
                <a:srgbClr val="FF0000"/>
              </a:solidFill>
              <a:latin typeface="Arial Black" pitchFamily="34" charset="0"/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304800" y="990601"/>
            <a:ext cx="8915400" cy="4648200"/>
          </a:xfrm>
        </p:spPr>
        <p:txBody>
          <a:bodyPr/>
          <a:lstStyle/>
          <a:p>
            <a:pPr algn="l" rtl="1" eaLnBrk="1" hangingPunct="1"/>
            <a:r>
              <a:rPr lang="en-US" sz="1200" b="1" dirty="0" smtClean="0">
                <a:cs typeface="Arial" pitchFamily="34" charset="0"/>
              </a:rPr>
              <a:t>                                           </a:t>
            </a:r>
            <a:endParaRPr lang="en-US" b="1" dirty="0" smtClean="0">
              <a:cs typeface="Arial" pitchFamily="34" charset="0"/>
            </a:endParaRPr>
          </a:p>
          <a:p>
            <a:pPr algn="l" rtl="1" eaLnBrk="1" hangingPunct="1"/>
            <a:r>
              <a:rPr lang="en-US" sz="2400" dirty="0" smtClean="0">
                <a:cs typeface="Arial" pitchFamily="34" charset="0"/>
              </a:rPr>
              <a:t>7</a:t>
            </a:r>
            <a:r>
              <a:rPr lang="en-US" sz="1800" b="1" dirty="0" smtClean="0">
                <a:latin typeface="Arial" pitchFamily="34" charset="0"/>
                <a:cs typeface="Arial" pitchFamily="34" charset="0"/>
              </a:rPr>
              <a:t>. The phrase “ get older” means ___________. </a:t>
            </a:r>
          </a:p>
          <a:p>
            <a:pPr algn="l" rtl="1" eaLnBrk="1" hangingPunct="1"/>
            <a:r>
              <a:rPr lang="en-US" sz="18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   a. age                   b. to be young                  c. fat              d. strong</a:t>
            </a:r>
          </a:p>
          <a:p>
            <a:pPr algn="l" rtl="1" eaLnBrk="1" hangingPunct="1"/>
            <a:endParaRPr lang="en-US" sz="300" b="1" dirty="0" smtClean="0">
              <a:latin typeface="Arial" pitchFamily="34" charset="0"/>
              <a:cs typeface="Arial" pitchFamily="34" charset="0"/>
            </a:endParaRPr>
          </a:p>
          <a:p>
            <a:pPr algn="l" rtl="1" eaLnBrk="1" hangingPunct="1"/>
            <a:r>
              <a:rPr lang="en-US" sz="1800" b="1" dirty="0" smtClean="0">
                <a:latin typeface="Arial" pitchFamily="34" charset="0"/>
                <a:cs typeface="Arial" pitchFamily="34" charset="0"/>
              </a:rPr>
              <a:t> 8. “________” means not even once.</a:t>
            </a:r>
          </a:p>
          <a:p>
            <a:pPr algn="l" rtl="1" eaLnBrk="1" hangingPunct="1"/>
            <a:r>
              <a:rPr lang="en-US" sz="18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  a. Always             b. never                  c. sometimes           d. rarely</a:t>
            </a:r>
          </a:p>
          <a:p>
            <a:pPr algn="l" rtl="1" eaLnBrk="1" hangingPunct="1"/>
            <a:r>
              <a:rPr lang="ar-SA" sz="1800" b="1" dirty="0" smtClean="0">
                <a:latin typeface="Arial" pitchFamily="34" charset="0"/>
                <a:cs typeface="Arial" pitchFamily="34" charset="0"/>
              </a:rPr>
              <a:t>  </a:t>
            </a:r>
            <a:r>
              <a:rPr lang="en-US" sz="1800" b="1" dirty="0" smtClean="0">
                <a:latin typeface="Arial" pitchFamily="34" charset="0"/>
                <a:cs typeface="Arial" pitchFamily="34" charset="0"/>
              </a:rPr>
              <a:t> 9. The word that has the same meaning as “ drinks of all kinds” is___ . </a:t>
            </a:r>
          </a:p>
          <a:p>
            <a:pPr algn="l" rtl="1" eaLnBrk="1" hangingPunct="1"/>
            <a:r>
              <a:rPr lang="en-US" sz="1800" b="1" dirty="0" smtClean="0">
                <a:latin typeface="Arial" pitchFamily="34" charset="0"/>
                <a:cs typeface="Arial" pitchFamily="34" charset="0"/>
              </a:rPr>
              <a:t>     </a:t>
            </a:r>
            <a:r>
              <a:rPr lang="en-US" sz="18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a. water                         b. food              c. vegetables      d. beverages</a:t>
            </a:r>
          </a:p>
          <a:p>
            <a:pPr algn="l" rtl="1" eaLnBrk="1" hangingPunct="1"/>
            <a:r>
              <a:rPr lang="en-US" sz="1800" b="1" dirty="0" smtClean="0">
                <a:latin typeface="Arial" pitchFamily="34" charset="0"/>
                <a:cs typeface="Arial" pitchFamily="34" charset="0"/>
              </a:rPr>
              <a:t> 10.  “ Unhealthy things to eat” means__________________.</a:t>
            </a:r>
          </a:p>
          <a:p>
            <a:pPr algn="l" rtl="1" eaLnBrk="1" hangingPunct="1"/>
            <a:r>
              <a:rPr lang="en-US" sz="1800" b="1" dirty="0" smtClean="0">
                <a:latin typeface="Arial" pitchFamily="34" charset="0"/>
                <a:cs typeface="Arial" pitchFamily="34" charset="0"/>
              </a:rPr>
              <a:t>     </a:t>
            </a:r>
            <a:r>
              <a:rPr lang="en-US" sz="18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a. overweight              b. junk food       c. honey          d. milk</a:t>
            </a:r>
          </a:p>
          <a:p>
            <a:pPr algn="l" rtl="1" eaLnBrk="1" hangingPunct="1"/>
            <a:r>
              <a:rPr lang="en-US" sz="1800" b="1" dirty="0" smtClean="0">
                <a:latin typeface="Arial" pitchFamily="34" charset="0"/>
                <a:cs typeface="Arial" pitchFamily="34" charset="0"/>
              </a:rPr>
              <a:t> 11. “ __________________” means find an answer. </a:t>
            </a:r>
          </a:p>
          <a:p>
            <a:pPr algn="l" rtl="1" eaLnBrk="1" hangingPunct="1"/>
            <a:r>
              <a:rPr lang="en-US" sz="18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  a. solve                      b. shake                  c. draw        d. watch</a:t>
            </a:r>
          </a:p>
          <a:p>
            <a:pPr algn="l" rtl="1" eaLnBrk="1" hangingPunct="1"/>
            <a:r>
              <a:rPr lang="en-US" sz="1800" b="1" dirty="0" smtClean="0">
                <a:latin typeface="Arial" pitchFamily="34" charset="0"/>
                <a:cs typeface="Arial" pitchFamily="34" charset="0"/>
              </a:rPr>
              <a:t> 12. The opposite meaning of “Physical” is  ________________.</a:t>
            </a:r>
          </a:p>
          <a:p>
            <a:pPr algn="l" rtl="1" eaLnBrk="1" hangingPunct="1"/>
            <a:r>
              <a:rPr lang="en-US" sz="18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  a. successful           b. happy                       c. healthy          d. mental</a:t>
            </a:r>
          </a:p>
          <a:p>
            <a:pPr algn="l" rtl="1" eaLnBrk="1" hangingPunct="1"/>
            <a:endParaRPr lang="ar-SA" sz="1800" b="1" dirty="0" smtClean="0">
              <a:latin typeface="Arial" pitchFamily="34" charset="0"/>
              <a:cs typeface="Arial" pitchFamily="34" charset="0"/>
            </a:endParaRPr>
          </a:p>
          <a:p>
            <a:pPr algn="l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20AAC894-F906-4C60-B31D-FC7493A50C40}" type="slidenum">
              <a:rPr lang="ar-SA" smtClean="0">
                <a:cs typeface="Arial" pitchFamily="34" charset="0"/>
              </a:rPr>
              <a:pPr/>
              <a:t>6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ransition advTm="234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ChangeArrowheads="1"/>
          </p:cNvSpPr>
          <p:nvPr/>
        </p:nvSpPr>
        <p:spPr bwMode="auto">
          <a:xfrm>
            <a:off x="165100" y="76200"/>
            <a:ext cx="9575800" cy="14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b">
            <a:spAutoFit/>
          </a:bodyPr>
          <a:lstStyle/>
          <a:p>
            <a:pPr algn="ctr">
              <a:defRPr/>
            </a:pPr>
            <a:r>
              <a:rPr lang="en-US" sz="44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2.</a:t>
            </a:r>
            <a:r>
              <a:rPr lang="en-US" sz="4400" b="1" u="sng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The </a:t>
            </a:r>
            <a:r>
              <a:rPr lang="en-US" sz="4400" b="1" u="sng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Present </a:t>
            </a:r>
            <a:r>
              <a:rPr lang="en-US" sz="4400" b="1" u="sng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Progressive (page 92)</a:t>
            </a:r>
            <a:endParaRPr lang="en-US" sz="4400" b="1" u="sng" dirty="0">
              <a:solidFill>
                <a:schemeClr val="tx2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8197" name="Rectangle 5"/>
          <p:cNvSpPr>
            <a:spLocks noChangeArrowheads="1"/>
          </p:cNvSpPr>
          <p:nvPr/>
        </p:nvSpPr>
        <p:spPr bwMode="auto">
          <a:xfrm>
            <a:off x="165100" y="914400"/>
            <a:ext cx="94107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l">
              <a:spcBef>
                <a:spcPct val="20000"/>
              </a:spcBef>
              <a:buClr>
                <a:schemeClr val="folHlink"/>
              </a:buClr>
              <a:buSzPct val="75000"/>
              <a:buFont typeface="Wingdings" pitchFamily="10" charset="2"/>
              <a:buNone/>
            </a:pPr>
            <a:r>
              <a:rPr lang="en-US" sz="2000" dirty="0">
                <a:solidFill>
                  <a:srgbClr val="0070C0"/>
                </a:solidFill>
              </a:rPr>
              <a:t>    	</a:t>
            </a:r>
            <a:endParaRPr lang="en-US" sz="2000" dirty="0" smtClean="0">
              <a:solidFill>
                <a:srgbClr val="0070C0"/>
              </a:solidFill>
            </a:endParaRPr>
          </a:p>
          <a:p>
            <a:pPr marL="342900" indent="-342900" algn="l">
              <a:spcBef>
                <a:spcPct val="20000"/>
              </a:spcBef>
              <a:buClr>
                <a:schemeClr val="folHlink"/>
              </a:buClr>
              <a:buSzPct val="75000"/>
              <a:buFont typeface="Wingdings" pitchFamily="10" charset="2"/>
              <a:buNone/>
            </a:pPr>
            <a:endParaRPr lang="en-US" sz="2000" b="1" dirty="0" smtClean="0">
              <a:solidFill>
                <a:srgbClr val="0070C0"/>
              </a:solidFill>
            </a:endParaRPr>
          </a:p>
          <a:p>
            <a:pPr marL="342900" indent="-342900" algn="l">
              <a:spcBef>
                <a:spcPct val="20000"/>
              </a:spcBef>
              <a:buClr>
                <a:schemeClr val="folHlink"/>
              </a:buClr>
              <a:buSzPct val="75000"/>
              <a:buFont typeface="Wingdings" pitchFamily="10" charset="2"/>
              <a:buNone/>
            </a:pPr>
            <a:r>
              <a:rPr lang="en-US" b="1" dirty="0" smtClean="0">
                <a:solidFill>
                  <a:srgbClr val="0070C0"/>
                </a:solidFill>
              </a:rPr>
              <a:t>This </a:t>
            </a:r>
            <a:r>
              <a:rPr lang="en-US" b="1" dirty="0">
                <a:solidFill>
                  <a:srgbClr val="0070C0"/>
                </a:solidFill>
              </a:rPr>
              <a:t>tense is used to describe an action that is occurring right now (at this moment, today, this year, etc.).  The action has begun and is still in progress.</a:t>
            </a:r>
          </a:p>
          <a:p>
            <a:pPr marL="342900" indent="-342900" algn="l">
              <a:spcBef>
                <a:spcPct val="20000"/>
              </a:spcBef>
              <a:buClr>
                <a:schemeClr val="folHlink"/>
              </a:buClr>
              <a:buSzPct val="75000"/>
              <a:buFont typeface="Wingdings" pitchFamily="10" charset="2"/>
              <a:buNone/>
            </a:pPr>
            <a:endParaRPr lang="en-US" b="1" dirty="0">
              <a:solidFill>
                <a:srgbClr val="0070C0"/>
              </a:solidFill>
            </a:endParaRPr>
          </a:p>
        </p:txBody>
      </p:sp>
      <p:sp>
        <p:nvSpPr>
          <p:cNvPr id="8198" name="Rectangle 6"/>
          <p:cNvSpPr>
            <a:spLocks noChangeArrowheads="1"/>
          </p:cNvSpPr>
          <p:nvPr/>
        </p:nvSpPr>
        <p:spPr bwMode="auto">
          <a:xfrm>
            <a:off x="742950" y="4876800"/>
            <a:ext cx="87503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l">
              <a:spcBef>
                <a:spcPct val="20000"/>
              </a:spcBef>
              <a:buClr>
                <a:schemeClr val="folHlink"/>
              </a:buClr>
              <a:buSzPct val="75000"/>
              <a:buFont typeface="Wingdings" pitchFamily="10" charset="2"/>
              <a:buNone/>
            </a:pPr>
            <a:r>
              <a:rPr lang="en-US" b="1" dirty="0">
                <a:solidFill>
                  <a:schemeClr val="hlink"/>
                </a:solidFill>
              </a:rPr>
              <a:t>She </a:t>
            </a:r>
            <a:r>
              <a:rPr lang="en-US" b="1" u="sng" dirty="0">
                <a:solidFill>
                  <a:schemeClr val="folHlink"/>
                </a:solidFill>
              </a:rPr>
              <a:t>is typing</a:t>
            </a:r>
            <a:r>
              <a:rPr lang="en-US" b="1" dirty="0">
                <a:solidFill>
                  <a:schemeClr val="hlink"/>
                </a:solidFill>
              </a:rPr>
              <a:t> a paper for her class.</a:t>
            </a:r>
          </a:p>
          <a:p>
            <a:pPr marL="342900" indent="-342900" algn="l">
              <a:spcBef>
                <a:spcPct val="20000"/>
              </a:spcBef>
              <a:buClr>
                <a:schemeClr val="folHlink"/>
              </a:buClr>
              <a:buSzPct val="75000"/>
              <a:buFont typeface="Wingdings" pitchFamily="10" charset="2"/>
              <a:buNone/>
            </a:pPr>
            <a:r>
              <a:rPr lang="en-US" b="1" dirty="0">
                <a:solidFill>
                  <a:schemeClr val="hlink"/>
                </a:solidFill>
              </a:rPr>
              <a:t>He can’t talk.  He </a:t>
            </a:r>
            <a:r>
              <a:rPr lang="en-US" b="1" u="sng" dirty="0">
                <a:solidFill>
                  <a:schemeClr val="folHlink"/>
                </a:solidFill>
              </a:rPr>
              <a:t>is fixing</a:t>
            </a:r>
            <a:r>
              <a:rPr lang="en-US" b="1" dirty="0">
                <a:solidFill>
                  <a:schemeClr val="hlink"/>
                </a:solidFill>
              </a:rPr>
              <a:t> the sink right now.</a:t>
            </a:r>
          </a:p>
        </p:txBody>
      </p:sp>
      <p:grpSp>
        <p:nvGrpSpPr>
          <p:cNvPr id="2" name="Group 17"/>
          <p:cNvGrpSpPr>
            <a:grpSpLocks/>
          </p:cNvGrpSpPr>
          <p:nvPr/>
        </p:nvGrpSpPr>
        <p:grpSpPr bwMode="auto">
          <a:xfrm>
            <a:off x="2559050" y="3200400"/>
            <a:ext cx="577850" cy="685800"/>
            <a:chOff x="768" y="2592"/>
            <a:chExt cx="336" cy="432"/>
          </a:xfrm>
        </p:grpSpPr>
        <p:sp>
          <p:nvSpPr>
            <p:cNvPr id="7184" name="Line 18"/>
            <p:cNvSpPr>
              <a:spLocks noChangeShapeType="1"/>
            </p:cNvSpPr>
            <p:nvPr/>
          </p:nvSpPr>
          <p:spPr bwMode="auto">
            <a:xfrm>
              <a:off x="768" y="2592"/>
              <a:ext cx="336" cy="384"/>
            </a:xfrm>
            <a:prstGeom prst="line">
              <a:avLst/>
            </a:prstGeom>
            <a:noFill/>
            <a:ln w="57150">
              <a:solidFill>
                <a:schemeClr val="folHlink"/>
              </a:solidFill>
              <a:miter lim="800000"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7185" name="Line 19"/>
            <p:cNvSpPr>
              <a:spLocks noChangeShapeType="1"/>
            </p:cNvSpPr>
            <p:nvPr/>
          </p:nvSpPr>
          <p:spPr bwMode="auto">
            <a:xfrm flipH="1">
              <a:off x="768" y="2592"/>
              <a:ext cx="336" cy="432"/>
            </a:xfrm>
            <a:prstGeom prst="line">
              <a:avLst/>
            </a:prstGeom>
            <a:noFill/>
            <a:ln w="57150">
              <a:solidFill>
                <a:schemeClr val="folHlink"/>
              </a:solidFill>
              <a:miter lim="800000"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</p:grpSp>
      <p:grpSp>
        <p:nvGrpSpPr>
          <p:cNvPr id="3" name="Group 20"/>
          <p:cNvGrpSpPr>
            <a:grpSpLocks/>
          </p:cNvGrpSpPr>
          <p:nvPr/>
        </p:nvGrpSpPr>
        <p:grpSpPr bwMode="auto">
          <a:xfrm>
            <a:off x="4457700" y="3124200"/>
            <a:ext cx="577850" cy="685800"/>
            <a:chOff x="768" y="2592"/>
            <a:chExt cx="336" cy="432"/>
          </a:xfrm>
        </p:grpSpPr>
        <p:sp>
          <p:nvSpPr>
            <p:cNvPr id="7182" name="Line 21"/>
            <p:cNvSpPr>
              <a:spLocks noChangeShapeType="1"/>
            </p:cNvSpPr>
            <p:nvPr/>
          </p:nvSpPr>
          <p:spPr bwMode="auto">
            <a:xfrm>
              <a:off x="768" y="2592"/>
              <a:ext cx="336" cy="384"/>
            </a:xfrm>
            <a:prstGeom prst="line">
              <a:avLst/>
            </a:prstGeom>
            <a:noFill/>
            <a:ln w="57150">
              <a:solidFill>
                <a:schemeClr val="folHlink"/>
              </a:solidFill>
              <a:miter lim="800000"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7183" name="Line 22"/>
            <p:cNvSpPr>
              <a:spLocks noChangeShapeType="1"/>
            </p:cNvSpPr>
            <p:nvPr/>
          </p:nvSpPr>
          <p:spPr bwMode="auto">
            <a:xfrm flipH="1">
              <a:off x="768" y="2592"/>
              <a:ext cx="336" cy="432"/>
            </a:xfrm>
            <a:prstGeom prst="line">
              <a:avLst/>
            </a:prstGeom>
            <a:noFill/>
            <a:ln w="57150">
              <a:solidFill>
                <a:schemeClr val="folHlink"/>
              </a:solidFill>
              <a:miter lim="800000"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</p:grpSp>
      <p:grpSp>
        <p:nvGrpSpPr>
          <p:cNvPr id="4" name="Group 32"/>
          <p:cNvGrpSpPr>
            <a:grpSpLocks/>
          </p:cNvGrpSpPr>
          <p:nvPr/>
        </p:nvGrpSpPr>
        <p:grpSpPr bwMode="auto">
          <a:xfrm>
            <a:off x="412750" y="2362200"/>
            <a:ext cx="8750300" cy="2133600"/>
            <a:chOff x="288" y="1824"/>
            <a:chExt cx="5088" cy="1344"/>
          </a:xfrm>
        </p:grpSpPr>
        <p:sp>
          <p:nvSpPr>
            <p:cNvPr id="7180" name="Line 33"/>
            <p:cNvSpPr>
              <a:spLocks noChangeShapeType="1"/>
            </p:cNvSpPr>
            <p:nvPr/>
          </p:nvSpPr>
          <p:spPr bwMode="auto">
            <a:xfrm>
              <a:off x="288" y="2592"/>
              <a:ext cx="5088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7181" name="Line 34"/>
            <p:cNvSpPr>
              <a:spLocks noChangeShapeType="1"/>
            </p:cNvSpPr>
            <p:nvPr/>
          </p:nvSpPr>
          <p:spPr bwMode="auto">
            <a:xfrm>
              <a:off x="2832" y="1824"/>
              <a:ext cx="0" cy="1344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</p:grpSp>
      <p:sp>
        <p:nvSpPr>
          <p:cNvPr id="8232" name="Arc 40"/>
          <p:cNvSpPr>
            <a:spLocks/>
          </p:cNvSpPr>
          <p:nvPr/>
        </p:nvSpPr>
        <p:spPr bwMode="auto">
          <a:xfrm flipV="1">
            <a:off x="4799940" y="3581400"/>
            <a:ext cx="1970881" cy="990600"/>
          </a:xfrm>
          <a:custGeom>
            <a:avLst/>
            <a:gdLst>
              <a:gd name="T0" fmla="*/ 0 w 22421"/>
              <a:gd name="T1" fmla="*/ 734 h 21600"/>
              <a:gd name="T2" fmla="*/ 1819275 w 22421"/>
              <a:gd name="T3" fmla="*/ 990600 h 21600"/>
              <a:gd name="T4" fmla="*/ 66617 w 22421"/>
              <a:gd name="T5" fmla="*/ 990600 h 21600"/>
              <a:gd name="T6" fmla="*/ 0 60000 65536"/>
              <a:gd name="T7" fmla="*/ 0 60000 65536"/>
              <a:gd name="T8" fmla="*/ 0 60000 65536"/>
              <a:gd name="T9" fmla="*/ 0 w 22421"/>
              <a:gd name="T10" fmla="*/ 0 h 21600"/>
              <a:gd name="T11" fmla="*/ 22421 w 22421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2421" h="21600" fill="none" extrusionOk="0">
                <a:moveTo>
                  <a:pt x="-1" y="15"/>
                </a:moveTo>
                <a:cubicBezTo>
                  <a:pt x="273" y="5"/>
                  <a:pt x="547" y="-1"/>
                  <a:pt x="821" y="0"/>
                </a:cubicBezTo>
                <a:cubicBezTo>
                  <a:pt x="12750" y="0"/>
                  <a:pt x="22421" y="9670"/>
                  <a:pt x="22421" y="21600"/>
                </a:cubicBezTo>
              </a:path>
              <a:path w="22421" h="21600" stroke="0" extrusionOk="0">
                <a:moveTo>
                  <a:pt x="-1" y="15"/>
                </a:moveTo>
                <a:cubicBezTo>
                  <a:pt x="273" y="5"/>
                  <a:pt x="547" y="-1"/>
                  <a:pt x="821" y="0"/>
                </a:cubicBezTo>
                <a:cubicBezTo>
                  <a:pt x="12750" y="0"/>
                  <a:pt x="22421" y="9670"/>
                  <a:pt x="22421" y="21600"/>
                </a:cubicBezTo>
                <a:lnTo>
                  <a:pt x="821" y="21600"/>
                </a:lnTo>
                <a:close/>
              </a:path>
            </a:pathLst>
          </a:custGeom>
          <a:noFill/>
          <a:ln w="57150">
            <a:solidFill>
              <a:schemeClr val="folHlink"/>
            </a:solidFill>
            <a:prstDash val="sysDot"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233" name="Arc 41"/>
          <p:cNvSpPr>
            <a:spLocks/>
          </p:cNvSpPr>
          <p:nvPr/>
        </p:nvSpPr>
        <p:spPr bwMode="auto">
          <a:xfrm flipH="1" flipV="1">
            <a:off x="2889250" y="3581400"/>
            <a:ext cx="1816100" cy="990600"/>
          </a:xfrm>
          <a:custGeom>
            <a:avLst/>
            <a:gdLst>
              <a:gd name="T0" fmla="*/ 0 w 21600"/>
              <a:gd name="T1" fmla="*/ 0 h 21600"/>
              <a:gd name="T2" fmla="*/ 1676400 w 21600"/>
              <a:gd name="T3" fmla="*/ 990600 h 21600"/>
              <a:gd name="T4" fmla="*/ 0 w 21600"/>
              <a:gd name="T5" fmla="*/ 990600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57150">
            <a:solidFill>
              <a:schemeClr val="folHlink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1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1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1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1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6000"/>
                            </p:stCondLst>
                            <p:childTnLst>
                              <p:par>
                                <p:cTn id="15" presetID="9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9500"/>
                            </p:stCondLst>
                            <p:childTnLst>
                              <p:par>
                                <p:cTn id="19" presetID="3" presetClass="entr" presetSubtype="1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1000"/>
                            </p:stCondLst>
                            <p:childTnLst>
                              <p:par>
                                <p:cTn id="23" presetID="3" presetClass="entr" presetSubtype="1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2500"/>
                            </p:stCondLst>
                            <p:childTnLst>
                              <p:par>
                                <p:cTn id="27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8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3000"/>
                            </p:stCondLst>
                            <p:childTnLst>
                              <p:par>
                                <p:cTn id="31" presetID="17" presetClass="entr" presetSubtype="1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2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2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7" grpId="0" autoUpdateAnimBg="0"/>
      <p:bldP spid="8198" grpId="0" autoUpdateAnimBg="0"/>
      <p:bldP spid="8232" grpId="0" animBg="1"/>
      <p:bldP spid="823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ChangeArrowheads="1"/>
          </p:cNvSpPr>
          <p:nvPr/>
        </p:nvSpPr>
        <p:spPr bwMode="auto">
          <a:xfrm>
            <a:off x="165100" y="76200"/>
            <a:ext cx="95758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b">
            <a:spAutoFit/>
          </a:bodyPr>
          <a:lstStyle/>
          <a:p>
            <a:pPr algn="ctr">
              <a:defRPr/>
            </a:pPr>
            <a:r>
              <a:rPr lang="en-US" sz="4400" b="1" u="sng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The Present </a:t>
            </a:r>
            <a:r>
              <a:rPr lang="en-US" sz="4400" b="1" u="sng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Progressive (page 92)</a:t>
            </a:r>
            <a:endParaRPr lang="en-US" sz="4400" b="1" u="sng" dirty="0">
              <a:solidFill>
                <a:schemeClr val="tx2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9221" name="Rectangle 5"/>
          <p:cNvSpPr>
            <a:spLocks noChangeArrowheads="1"/>
          </p:cNvSpPr>
          <p:nvPr/>
        </p:nvSpPr>
        <p:spPr bwMode="auto">
          <a:xfrm>
            <a:off x="165100" y="914400"/>
            <a:ext cx="94107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l" rtl="0">
              <a:spcBef>
                <a:spcPct val="20000"/>
              </a:spcBef>
              <a:buClr>
                <a:schemeClr val="folHlink"/>
              </a:buClr>
              <a:buSzPct val="75000"/>
              <a:buFont typeface="Wingdings" pitchFamily="10" charset="2"/>
              <a:buNone/>
            </a:pPr>
            <a:endParaRPr lang="en-US" sz="2000" dirty="0" smtClean="0">
              <a:solidFill>
                <a:srgbClr val="0070C0"/>
              </a:solidFill>
            </a:endParaRPr>
          </a:p>
          <a:p>
            <a:pPr marL="342900" indent="-342900" algn="l" rtl="0">
              <a:spcBef>
                <a:spcPct val="20000"/>
              </a:spcBef>
              <a:buClr>
                <a:schemeClr val="folHlink"/>
              </a:buClr>
              <a:buSzPct val="75000"/>
              <a:buFont typeface="Wingdings" pitchFamily="10" charset="2"/>
              <a:buNone/>
            </a:pPr>
            <a:endParaRPr lang="en-US" sz="2000" dirty="0" smtClean="0">
              <a:solidFill>
                <a:srgbClr val="0070C0"/>
              </a:solidFill>
            </a:endParaRPr>
          </a:p>
          <a:p>
            <a:pPr marL="342900" indent="-342900" algn="l" rtl="0">
              <a:spcBef>
                <a:spcPct val="20000"/>
              </a:spcBef>
              <a:buClr>
                <a:schemeClr val="folHlink"/>
              </a:buClr>
              <a:buSzPct val="75000"/>
              <a:buFont typeface="Wingdings" pitchFamily="10" charset="2"/>
              <a:buNone/>
            </a:pPr>
            <a:r>
              <a:rPr lang="en-US" sz="2000" dirty="0" smtClean="0">
                <a:solidFill>
                  <a:srgbClr val="0070C0"/>
                </a:solidFill>
              </a:rPr>
              <a:t>    </a:t>
            </a:r>
            <a:r>
              <a:rPr lang="en-US" sz="2000" dirty="0">
                <a:solidFill>
                  <a:srgbClr val="0070C0"/>
                </a:solidFill>
              </a:rPr>
              <a:t>	</a:t>
            </a:r>
            <a:r>
              <a:rPr lang="en-US" b="1" dirty="0">
                <a:solidFill>
                  <a:srgbClr val="0070C0"/>
                </a:solidFill>
              </a:rPr>
              <a:t>The present progressive can also be used to describe an action that is occurring in the present, but is temporary.</a:t>
            </a:r>
          </a:p>
          <a:p>
            <a:pPr marL="342900" indent="-342900" algn="l" rtl="0">
              <a:spcBef>
                <a:spcPct val="20000"/>
              </a:spcBef>
              <a:buClr>
                <a:schemeClr val="folHlink"/>
              </a:buClr>
              <a:buSzPct val="75000"/>
              <a:buFont typeface="Wingdings" pitchFamily="10" charset="2"/>
              <a:buNone/>
            </a:pPr>
            <a:endParaRPr lang="en-US" b="1" dirty="0">
              <a:solidFill>
                <a:srgbClr val="0070C0"/>
              </a:solidFill>
            </a:endParaRPr>
          </a:p>
        </p:txBody>
      </p:sp>
      <p:sp>
        <p:nvSpPr>
          <p:cNvPr id="9222" name="Rectangle 6"/>
          <p:cNvSpPr>
            <a:spLocks noChangeArrowheads="1"/>
          </p:cNvSpPr>
          <p:nvPr/>
        </p:nvSpPr>
        <p:spPr bwMode="auto">
          <a:xfrm>
            <a:off x="742950" y="4876800"/>
            <a:ext cx="87503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l">
              <a:spcBef>
                <a:spcPct val="20000"/>
              </a:spcBef>
              <a:buClr>
                <a:schemeClr val="folHlink"/>
              </a:buClr>
              <a:buSzPct val="75000"/>
              <a:buFont typeface="Wingdings" pitchFamily="10" charset="2"/>
              <a:buNone/>
            </a:pPr>
            <a:r>
              <a:rPr lang="en-US" b="1" dirty="0">
                <a:solidFill>
                  <a:schemeClr val="hlink"/>
                </a:solidFill>
              </a:rPr>
              <a:t>John </a:t>
            </a:r>
            <a:r>
              <a:rPr lang="en-US" b="1" u="sng" dirty="0">
                <a:solidFill>
                  <a:schemeClr val="folHlink"/>
                </a:solidFill>
              </a:rPr>
              <a:t>is living</a:t>
            </a:r>
            <a:r>
              <a:rPr lang="en-US" b="1" dirty="0">
                <a:solidFill>
                  <a:schemeClr val="hlink"/>
                </a:solidFill>
              </a:rPr>
              <a:t> in Modesto, but he might move soon.</a:t>
            </a: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2559050" y="3200400"/>
            <a:ext cx="577850" cy="685800"/>
            <a:chOff x="768" y="2592"/>
            <a:chExt cx="336" cy="432"/>
          </a:xfrm>
        </p:grpSpPr>
        <p:sp>
          <p:nvSpPr>
            <p:cNvPr id="8208" name="Line 8"/>
            <p:cNvSpPr>
              <a:spLocks noChangeShapeType="1"/>
            </p:cNvSpPr>
            <p:nvPr/>
          </p:nvSpPr>
          <p:spPr bwMode="auto">
            <a:xfrm>
              <a:off x="768" y="2592"/>
              <a:ext cx="336" cy="384"/>
            </a:xfrm>
            <a:prstGeom prst="line">
              <a:avLst/>
            </a:prstGeom>
            <a:noFill/>
            <a:ln w="57150">
              <a:solidFill>
                <a:schemeClr val="folHlink"/>
              </a:solidFill>
              <a:miter lim="800000"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8209" name="Line 9"/>
            <p:cNvSpPr>
              <a:spLocks noChangeShapeType="1"/>
            </p:cNvSpPr>
            <p:nvPr/>
          </p:nvSpPr>
          <p:spPr bwMode="auto">
            <a:xfrm flipH="1">
              <a:off x="768" y="2592"/>
              <a:ext cx="336" cy="432"/>
            </a:xfrm>
            <a:prstGeom prst="line">
              <a:avLst/>
            </a:prstGeom>
            <a:noFill/>
            <a:ln w="57150">
              <a:solidFill>
                <a:schemeClr val="folHlink"/>
              </a:solidFill>
              <a:miter lim="800000"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</p:grpSp>
      <p:grpSp>
        <p:nvGrpSpPr>
          <p:cNvPr id="3" name="Group 10"/>
          <p:cNvGrpSpPr>
            <a:grpSpLocks/>
          </p:cNvGrpSpPr>
          <p:nvPr/>
        </p:nvGrpSpPr>
        <p:grpSpPr bwMode="auto">
          <a:xfrm>
            <a:off x="4457700" y="3124200"/>
            <a:ext cx="577850" cy="685800"/>
            <a:chOff x="768" y="2592"/>
            <a:chExt cx="336" cy="432"/>
          </a:xfrm>
        </p:grpSpPr>
        <p:sp>
          <p:nvSpPr>
            <p:cNvPr id="8206" name="Line 11"/>
            <p:cNvSpPr>
              <a:spLocks noChangeShapeType="1"/>
            </p:cNvSpPr>
            <p:nvPr/>
          </p:nvSpPr>
          <p:spPr bwMode="auto">
            <a:xfrm>
              <a:off x="768" y="2592"/>
              <a:ext cx="336" cy="384"/>
            </a:xfrm>
            <a:prstGeom prst="line">
              <a:avLst/>
            </a:prstGeom>
            <a:noFill/>
            <a:ln w="57150">
              <a:solidFill>
                <a:schemeClr val="folHlink"/>
              </a:solidFill>
              <a:miter lim="800000"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8207" name="Line 12"/>
            <p:cNvSpPr>
              <a:spLocks noChangeShapeType="1"/>
            </p:cNvSpPr>
            <p:nvPr/>
          </p:nvSpPr>
          <p:spPr bwMode="auto">
            <a:xfrm flipH="1">
              <a:off x="768" y="2592"/>
              <a:ext cx="336" cy="432"/>
            </a:xfrm>
            <a:prstGeom prst="line">
              <a:avLst/>
            </a:prstGeom>
            <a:noFill/>
            <a:ln w="57150">
              <a:solidFill>
                <a:schemeClr val="folHlink"/>
              </a:solidFill>
              <a:miter lim="800000"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</p:grpSp>
      <p:grpSp>
        <p:nvGrpSpPr>
          <p:cNvPr id="4" name="Group 13"/>
          <p:cNvGrpSpPr>
            <a:grpSpLocks/>
          </p:cNvGrpSpPr>
          <p:nvPr/>
        </p:nvGrpSpPr>
        <p:grpSpPr bwMode="auto">
          <a:xfrm>
            <a:off x="412750" y="2362200"/>
            <a:ext cx="8750300" cy="2133600"/>
            <a:chOff x="288" y="1824"/>
            <a:chExt cx="5088" cy="1344"/>
          </a:xfrm>
        </p:grpSpPr>
        <p:sp>
          <p:nvSpPr>
            <p:cNvPr id="8204" name="Line 14"/>
            <p:cNvSpPr>
              <a:spLocks noChangeShapeType="1"/>
            </p:cNvSpPr>
            <p:nvPr/>
          </p:nvSpPr>
          <p:spPr bwMode="auto">
            <a:xfrm>
              <a:off x="288" y="2592"/>
              <a:ext cx="5088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8205" name="Line 15"/>
            <p:cNvSpPr>
              <a:spLocks noChangeShapeType="1"/>
            </p:cNvSpPr>
            <p:nvPr/>
          </p:nvSpPr>
          <p:spPr bwMode="auto">
            <a:xfrm>
              <a:off x="2832" y="1824"/>
              <a:ext cx="0" cy="1344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</p:grpSp>
      <p:sp>
        <p:nvSpPr>
          <p:cNvPr id="9232" name="Arc 16"/>
          <p:cNvSpPr>
            <a:spLocks/>
          </p:cNvSpPr>
          <p:nvPr/>
        </p:nvSpPr>
        <p:spPr bwMode="auto">
          <a:xfrm flipV="1">
            <a:off x="4799940" y="3581400"/>
            <a:ext cx="1970881" cy="990600"/>
          </a:xfrm>
          <a:custGeom>
            <a:avLst/>
            <a:gdLst>
              <a:gd name="T0" fmla="*/ 0 w 22421"/>
              <a:gd name="T1" fmla="*/ 734 h 21600"/>
              <a:gd name="T2" fmla="*/ 1819275 w 22421"/>
              <a:gd name="T3" fmla="*/ 990600 h 21600"/>
              <a:gd name="T4" fmla="*/ 66617 w 22421"/>
              <a:gd name="T5" fmla="*/ 990600 h 21600"/>
              <a:gd name="T6" fmla="*/ 0 60000 65536"/>
              <a:gd name="T7" fmla="*/ 0 60000 65536"/>
              <a:gd name="T8" fmla="*/ 0 60000 65536"/>
              <a:gd name="T9" fmla="*/ 0 w 22421"/>
              <a:gd name="T10" fmla="*/ 0 h 21600"/>
              <a:gd name="T11" fmla="*/ 22421 w 22421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2421" h="21600" fill="none" extrusionOk="0">
                <a:moveTo>
                  <a:pt x="-1" y="15"/>
                </a:moveTo>
                <a:cubicBezTo>
                  <a:pt x="273" y="5"/>
                  <a:pt x="547" y="-1"/>
                  <a:pt x="821" y="0"/>
                </a:cubicBezTo>
                <a:cubicBezTo>
                  <a:pt x="12750" y="0"/>
                  <a:pt x="22421" y="9670"/>
                  <a:pt x="22421" y="21600"/>
                </a:cubicBezTo>
              </a:path>
              <a:path w="22421" h="21600" stroke="0" extrusionOk="0">
                <a:moveTo>
                  <a:pt x="-1" y="15"/>
                </a:moveTo>
                <a:cubicBezTo>
                  <a:pt x="273" y="5"/>
                  <a:pt x="547" y="-1"/>
                  <a:pt x="821" y="0"/>
                </a:cubicBezTo>
                <a:cubicBezTo>
                  <a:pt x="12750" y="0"/>
                  <a:pt x="22421" y="9670"/>
                  <a:pt x="22421" y="21600"/>
                </a:cubicBezTo>
                <a:lnTo>
                  <a:pt x="821" y="21600"/>
                </a:lnTo>
                <a:close/>
              </a:path>
            </a:pathLst>
          </a:custGeom>
          <a:noFill/>
          <a:ln w="57150">
            <a:solidFill>
              <a:schemeClr val="folHlink"/>
            </a:solidFill>
            <a:prstDash val="sysDot"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233" name="Arc 17"/>
          <p:cNvSpPr>
            <a:spLocks/>
          </p:cNvSpPr>
          <p:nvPr/>
        </p:nvSpPr>
        <p:spPr bwMode="auto">
          <a:xfrm flipH="1" flipV="1">
            <a:off x="2889250" y="3581400"/>
            <a:ext cx="1816100" cy="990600"/>
          </a:xfrm>
          <a:custGeom>
            <a:avLst/>
            <a:gdLst>
              <a:gd name="T0" fmla="*/ 0 w 21600"/>
              <a:gd name="T1" fmla="*/ 0 h 21600"/>
              <a:gd name="T2" fmla="*/ 1676400 w 21600"/>
              <a:gd name="T3" fmla="*/ 990600 h 21600"/>
              <a:gd name="T4" fmla="*/ 0 w 21600"/>
              <a:gd name="T5" fmla="*/ 990600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57150">
            <a:solidFill>
              <a:schemeClr val="folHlink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2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2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grpId="0" nodeType="afterEffect">
                                  <p:stCondLst>
                                    <p:cond delay="1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2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2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2000"/>
                            </p:stCondLst>
                            <p:childTnLst>
                              <p:par>
                                <p:cTn id="15" presetID="3" presetClass="entr" presetSubtype="1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3500"/>
                            </p:stCondLst>
                            <p:childTnLst>
                              <p:par>
                                <p:cTn id="19" presetID="3" presetClass="entr" presetSubtype="1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0"/>
                            </p:stCondLst>
                            <p:childTnLst>
                              <p:par>
                                <p:cTn id="23" presetID="3" presetClass="entr" presetSubtype="1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6500"/>
                            </p:stCondLst>
                            <p:childTnLst>
                              <p:par>
                                <p:cTn id="27" presetID="9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9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8000"/>
                            </p:stCondLst>
                            <p:childTnLst>
                              <p:par>
                                <p:cTn id="31" presetID="9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9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1" grpId="0" autoUpdateAnimBg="0"/>
      <p:bldP spid="9222" grpId="0" autoUpdateAnimBg="0"/>
      <p:bldP spid="9232" grpId="0" animBg="1"/>
      <p:bldP spid="923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28600"/>
            <a:ext cx="9448800" cy="5067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3200400" y="838200"/>
            <a:ext cx="533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dirty="0" err="1" smtClean="0">
                <a:solidFill>
                  <a:srgbClr val="66FF33"/>
                </a:solidFill>
              </a:rPr>
              <a:t>Azar’s</a:t>
            </a:r>
            <a:r>
              <a:rPr lang="en-US" dirty="0" smtClean="0">
                <a:solidFill>
                  <a:srgbClr val="66FF33"/>
                </a:solidFill>
              </a:rPr>
              <a:t> Basic Grammar Textbook: page 111</a:t>
            </a:r>
            <a:endParaRPr lang="en-US" dirty="0">
              <a:solidFill>
                <a:srgbClr val="66FF33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057400" y="5181600"/>
            <a:ext cx="5715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b="1" dirty="0" smtClean="0"/>
              <a:t>Examples:</a:t>
            </a:r>
          </a:p>
          <a:p>
            <a:pPr algn="l"/>
            <a:r>
              <a:rPr lang="en-US" b="1" dirty="0" smtClean="0"/>
              <a:t>1. I </a:t>
            </a:r>
            <a:r>
              <a:rPr lang="en-US" b="1" dirty="0" smtClean="0">
                <a:solidFill>
                  <a:srgbClr val="C00000"/>
                </a:solidFill>
              </a:rPr>
              <a:t>hear</a:t>
            </a:r>
            <a:r>
              <a:rPr lang="en-US" b="1" dirty="0" smtClean="0"/>
              <a:t> you now clearly. </a:t>
            </a:r>
          </a:p>
          <a:p>
            <a:pPr algn="l"/>
            <a:r>
              <a:rPr lang="en-US" b="1" dirty="0" smtClean="0"/>
              <a:t>2. They </a:t>
            </a:r>
            <a:r>
              <a:rPr lang="en-US" b="1" dirty="0" smtClean="0">
                <a:solidFill>
                  <a:srgbClr val="C00000"/>
                </a:solidFill>
              </a:rPr>
              <a:t>understand </a:t>
            </a:r>
            <a:r>
              <a:rPr lang="en-US" b="1" dirty="0" smtClean="0"/>
              <a:t>the lesson now.</a:t>
            </a:r>
          </a:p>
          <a:p>
            <a:pPr algn="l"/>
            <a:r>
              <a:rPr lang="en-US" b="1" dirty="0" smtClean="0"/>
              <a:t>3. Be careful! We </a:t>
            </a:r>
            <a:r>
              <a:rPr lang="en-US" b="1" dirty="0" smtClean="0">
                <a:solidFill>
                  <a:srgbClr val="C00000"/>
                </a:solidFill>
              </a:rPr>
              <a:t>smell </a:t>
            </a:r>
            <a:r>
              <a:rPr lang="en-US" b="1" dirty="0" smtClean="0"/>
              <a:t>dangerous chemical gas.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152400" y="914400"/>
            <a:ext cx="53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dirty="0" smtClean="0">
                <a:solidFill>
                  <a:srgbClr val="66FF33"/>
                </a:solidFill>
              </a:rPr>
              <a:t>3.</a:t>
            </a:r>
            <a:endParaRPr lang="en-US" dirty="0">
              <a:solidFill>
                <a:srgbClr val="66FF33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Z:\tabl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0200" y="1511300"/>
            <a:ext cx="8997950" cy="5346700"/>
          </a:xfrm>
          <a:prstGeom prst="rect">
            <a:avLst/>
          </a:prstGeom>
          <a:gradFill rotWithShape="0">
            <a:gsLst>
              <a:gs pos="0">
                <a:srgbClr val="FF0066"/>
              </a:gs>
              <a:gs pos="100000">
                <a:srgbClr val="FFFFFF"/>
              </a:gs>
            </a:gsLst>
            <a:lin ang="2700000" scaled="1"/>
          </a:gradFill>
        </p:spPr>
      </p:pic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660400" y="685800"/>
            <a:ext cx="8420100" cy="762000"/>
          </a:xfrm>
          <a:prstGeom prst="rect">
            <a:avLst/>
          </a:prstGeom>
          <a:gradFill rotWithShape="0">
            <a:gsLst>
              <a:gs pos="0">
                <a:srgbClr val="01CB91"/>
              </a:gs>
              <a:gs pos="100000">
                <a:srgbClr val="FFFFFF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l"/>
            <a:r>
              <a:rPr lang="en-US" altLang="zh-TW" sz="1600" dirty="0" smtClean="0"/>
              <a:t>Elements : 4 + 5</a:t>
            </a:r>
          </a:p>
          <a:p>
            <a:pPr algn="ctr"/>
            <a:r>
              <a:rPr lang="en-US" altLang="zh-TW" sz="1600" dirty="0" smtClean="0">
                <a:solidFill>
                  <a:srgbClr val="FF0066"/>
                </a:solidFill>
              </a:rPr>
              <a:t>We </a:t>
            </a:r>
            <a:r>
              <a:rPr lang="en-US" altLang="zh-TW" sz="1600" dirty="0">
                <a:solidFill>
                  <a:srgbClr val="FF0066"/>
                </a:solidFill>
              </a:rPr>
              <a:t>form the present continuous tense with the present tense of be and a verb ending in </a:t>
            </a:r>
            <a:r>
              <a:rPr lang="en-US" altLang="zh-TW" sz="1600" dirty="0" err="1">
                <a:solidFill>
                  <a:srgbClr val="FF0066"/>
                </a:solidFill>
              </a:rPr>
              <a:t>ing</a:t>
            </a:r>
            <a:r>
              <a:rPr lang="en-US" altLang="zh-TW" sz="1600" dirty="0">
                <a:solidFill>
                  <a:srgbClr val="FF0066"/>
                </a:solidFill>
              </a:rPr>
              <a:t>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276600" y="2514600"/>
            <a:ext cx="1981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600" dirty="0" smtClean="0">
                <a:solidFill>
                  <a:srgbClr val="FF0000"/>
                </a:solidFill>
              </a:rPr>
              <a:t>See </a:t>
            </a:r>
            <a:r>
              <a:rPr lang="en-US" sz="1600" dirty="0" err="1" smtClean="0">
                <a:solidFill>
                  <a:srgbClr val="FF0000"/>
                </a:solidFill>
              </a:rPr>
              <a:t>Azar</a:t>
            </a:r>
            <a:r>
              <a:rPr lang="en-US" sz="1600" dirty="0" smtClean="0">
                <a:solidFill>
                  <a:srgbClr val="FF0000"/>
                </a:solidFill>
              </a:rPr>
              <a:t>: Page: 99</a:t>
            </a:r>
            <a:endParaRPr lang="en-US" sz="1600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33400" y="3657600"/>
            <a:ext cx="2209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600" dirty="0" smtClean="0">
                <a:solidFill>
                  <a:srgbClr val="FF0000"/>
                </a:solidFill>
              </a:rPr>
              <a:t>See </a:t>
            </a:r>
            <a:r>
              <a:rPr lang="en-US" sz="1600" dirty="0" err="1" smtClean="0">
                <a:solidFill>
                  <a:srgbClr val="FF0000"/>
                </a:solidFill>
              </a:rPr>
              <a:t>Azar</a:t>
            </a:r>
            <a:r>
              <a:rPr lang="en-US" sz="1600" dirty="0" smtClean="0">
                <a:solidFill>
                  <a:srgbClr val="FF0000"/>
                </a:solidFill>
              </a:rPr>
              <a:t>: Page: 102</a:t>
            </a:r>
            <a:endParaRPr lang="en-US" sz="16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1026"/>
          <p:cNvSpPr>
            <a:spLocks noChangeArrowheads="1"/>
          </p:cNvSpPr>
          <p:nvPr/>
        </p:nvSpPr>
        <p:spPr bwMode="auto">
          <a:xfrm>
            <a:off x="742950" y="685800"/>
            <a:ext cx="8420100" cy="838200"/>
          </a:xfrm>
          <a:prstGeom prst="rect">
            <a:avLst/>
          </a:prstGeom>
          <a:gradFill rotWithShape="0">
            <a:gsLst>
              <a:gs pos="0">
                <a:srgbClr val="CCFF66"/>
              </a:gs>
              <a:gs pos="100000">
                <a:srgbClr val="CCFF66">
                  <a:gamma/>
                  <a:shade val="46275"/>
                  <a:invGamma/>
                </a:srgbClr>
              </a:gs>
            </a:gsLst>
            <a:lin ang="27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sz="2600" dirty="0" smtClean="0">
                <a:solidFill>
                  <a:srgbClr val="0000CC"/>
                </a:solidFill>
              </a:rPr>
              <a:t>6.The table shows how we form the –</a:t>
            </a:r>
            <a:r>
              <a:rPr lang="en-US" altLang="zh-TW" sz="2600" dirty="0" err="1" smtClean="0">
                <a:solidFill>
                  <a:srgbClr val="0000CC"/>
                </a:solidFill>
              </a:rPr>
              <a:t>ing</a:t>
            </a:r>
            <a:r>
              <a:rPr lang="en-US" altLang="zh-TW" sz="2600" dirty="0" smtClean="0">
                <a:solidFill>
                  <a:srgbClr val="0000CC"/>
                </a:solidFill>
              </a:rPr>
              <a:t> form of a verb.</a:t>
            </a:r>
            <a:endParaRPr lang="en-US" altLang="zh-TW" sz="2600" dirty="0">
              <a:solidFill>
                <a:srgbClr val="0000CC"/>
              </a:solidFill>
            </a:endParaRPr>
          </a:p>
        </p:txBody>
      </p:sp>
      <p:graphicFrame>
        <p:nvGraphicFramePr>
          <p:cNvPr id="11328" name="Group 1088"/>
          <p:cNvGraphicFramePr>
            <a:graphicFrameLocks noGrp="1"/>
          </p:cNvGraphicFramePr>
          <p:nvPr/>
        </p:nvGraphicFramePr>
        <p:xfrm>
          <a:off x="330200" y="1828800"/>
          <a:ext cx="9245600" cy="4724400"/>
        </p:xfrm>
        <a:graphic>
          <a:graphicData uri="http://schemas.openxmlformats.org/drawingml/2006/table">
            <a:tbl>
              <a:tblPr/>
              <a:tblGrid>
                <a:gridCol w="3136900"/>
                <a:gridCol w="3026833"/>
                <a:gridCol w="3081867"/>
              </a:tblGrid>
              <a:tr h="11811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新細明體" pitchFamily="2" charset="-120"/>
                      </a:endParaRPr>
                    </a:p>
                  </a:txBody>
                  <a:tcPr marL="99060" marR="9906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新細明體" pitchFamily="2" charset="-120"/>
                      </a:endParaRPr>
                    </a:p>
                  </a:txBody>
                  <a:tcPr marL="99060" marR="990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新細明體" pitchFamily="2" charset="-120"/>
                      </a:endParaRPr>
                    </a:p>
                  </a:txBody>
                  <a:tcPr marL="99060" marR="990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811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新細明體" pitchFamily="2" charset="-120"/>
                      </a:endParaRPr>
                    </a:p>
                  </a:txBody>
                  <a:tcPr marL="99060" marR="9906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新細明體" pitchFamily="2" charset="-120"/>
                      </a:endParaRPr>
                    </a:p>
                  </a:txBody>
                  <a:tcPr marL="99060" marR="990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新細明體" pitchFamily="2" charset="-120"/>
                      </a:endParaRPr>
                    </a:p>
                  </a:txBody>
                  <a:tcPr marL="99060" marR="990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811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新細明體" pitchFamily="2" charset="-120"/>
                      </a:endParaRPr>
                    </a:p>
                  </a:txBody>
                  <a:tcPr marL="99060" marR="9906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新細明體" pitchFamily="2" charset="-120"/>
                      </a:endParaRPr>
                    </a:p>
                  </a:txBody>
                  <a:tcPr marL="99060" marR="990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新細明體" pitchFamily="2" charset="-120"/>
                      </a:endParaRPr>
                    </a:p>
                  </a:txBody>
                  <a:tcPr marL="99060" marR="990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811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新細明體" pitchFamily="2" charset="-120"/>
                      </a:endParaRPr>
                    </a:p>
                  </a:txBody>
                  <a:tcPr marL="99060" marR="9906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新細明體" pitchFamily="2" charset="-120"/>
                      </a:endParaRPr>
                    </a:p>
                  </a:txBody>
                  <a:tcPr marL="99060" marR="990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新細明體" pitchFamily="2" charset="-120"/>
                      </a:endParaRPr>
                    </a:p>
                  </a:txBody>
                  <a:tcPr marL="99060" marR="990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1297" name="Text Box 1057"/>
          <p:cNvSpPr txBox="1">
            <a:spLocks noChangeArrowheads="1"/>
          </p:cNvSpPr>
          <p:nvPr/>
        </p:nvSpPr>
        <p:spPr bwMode="auto">
          <a:xfrm>
            <a:off x="660400" y="2362200"/>
            <a:ext cx="26416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altLang="zh-TW" dirty="0">
                <a:solidFill>
                  <a:srgbClr val="0000FF"/>
                </a:solidFill>
              </a:rPr>
              <a:t>Most verbs</a:t>
            </a:r>
          </a:p>
        </p:txBody>
      </p:sp>
      <p:sp>
        <p:nvSpPr>
          <p:cNvPr id="11299" name="Text Box 1059"/>
          <p:cNvSpPr txBox="1">
            <a:spLocks noChangeArrowheads="1"/>
          </p:cNvSpPr>
          <p:nvPr/>
        </p:nvSpPr>
        <p:spPr bwMode="auto">
          <a:xfrm>
            <a:off x="675166" y="3352800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11300" name="Text Box 1060"/>
          <p:cNvSpPr txBox="1">
            <a:spLocks noChangeArrowheads="1"/>
          </p:cNvSpPr>
          <p:nvPr/>
        </p:nvSpPr>
        <p:spPr bwMode="auto">
          <a:xfrm>
            <a:off x="660400" y="3276601"/>
            <a:ext cx="222885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altLang="zh-TW" dirty="0">
                <a:solidFill>
                  <a:srgbClr val="008000"/>
                </a:solidFill>
              </a:rPr>
              <a:t>Verbs ending in </a:t>
            </a:r>
            <a:r>
              <a:rPr lang="en-US" altLang="zh-TW" b="1" dirty="0">
                <a:solidFill>
                  <a:srgbClr val="008000"/>
                </a:solidFill>
              </a:rPr>
              <a:t>e</a:t>
            </a:r>
          </a:p>
        </p:txBody>
      </p:sp>
      <p:sp>
        <p:nvSpPr>
          <p:cNvPr id="11301" name="Text Box 1061"/>
          <p:cNvSpPr txBox="1">
            <a:spLocks noChangeArrowheads="1"/>
          </p:cNvSpPr>
          <p:nvPr/>
        </p:nvSpPr>
        <p:spPr bwMode="auto">
          <a:xfrm>
            <a:off x="412750" y="4419600"/>
            <a:ext cx="29718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altLang="zh-TW" dirty="0">
                <a:solidFill>
                  <a:srgbClr val="996633"/>
                </a:solidFill>
              </a:rPr>
              <a:t>Verbs ending in </a:t>
            </a:r>
            <a:r>
              <a:rPr lang="en-US" altLang="zh-TW" b="1" dirty="0" err="1">
                <a:solidFill>
                  <a:srgbClr val="996633"/>
                </a:solidFill>
              </a:rPr>
              <a:t>ie</a:t>
            </a:r>
            <a:endParaRPr lang="en-US" altLang="zh-TW" b="1" dirty="0">
              <a:solidFill>
                <a:srgbClr val="996633"/>
              </a:solidFill>
            </a:endParaRPr>
          </a:p>
        </p:txBody>
      </p:sp>
      <p:sp>
        <p:nvSpPr>
          <p:cNvPr id="11302" name="Text Box 1062"/>
          <p:cNvSpPr txBox="1">
            <a:spLocks noChangeArrowheads="1"/>
          </p:cNvSpPr>
          <p:nvPr/>
        </p:nvSpPr>
        <p:spPr bwMode="auto">
          <a:xfrm flipH="1" flipV="1">
            <a:off x="660400" y="5562600"/>
            <a:ext cx="90805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rot="10800000"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11303" name="Text Box 1063"/>
          <p:cNvSpPr txBox="1">
            <a:spLocks noChangeArrowheads="1"/>
          </p:cNvSpPr>
          <p:nvPr/>
        </p:nvSpPr>
        <p:spPr bwMode="auto">
          <a:xfrm>
            <a:off x="412750" y="5334000"/>
            <a:ext cx="28067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altLang="zh-TW" dirty="0">
                <a:solidFill>
                  <a:srgbClr val="0000CC"/>
                </a:solidFill>
              </a:rPr>
              <a:t>Short verbs ending in a vowel + a consonant</a:t>
            </a:r>
          </a:p>
        </p:txBody>
      </p:sp>
      <p:sp>
        <p:nvSpPr>
          <p:cNvPr id="11304" name="Text Box 1064"/>
          <p:cNvSpPr txBox="1">
            <a:spLocks noChangeArrowheads="1"/>
          </p:cNvSpPr>
          <p:nvPr/>
        </p:nvSpPr>
        <p:spPr bwMode="auto">
          <a:xfrm>
            <a:off x="3632200" y="2286000"/>
            <a:ext cx="24765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 rtl="0">
              <a:spcBef>
                <a:spcPct val="50000"/>
              </a:spcBef>
            </a:pPr>
            <a:r>
              <a:rPr lang="en-US" altLang="zh-TW" dirty="0">
                <a:solidFill>
                  <a:srgbClr val="00CC00"/>
                </a:solidFill>
              </a:rPr>
              <a:t>+ </a:t>
            </a:r>
            <a:r>
              <a:rPr lang="en-US" altLang="zh-TW" b="1" dirty="0" err="1">
                <a:solidFill>
                  <a:srgbClr val="00CC00"/>
                </a:solidFill>
              </a:rPr>
              <a:t>ing</a:t>
            </a:r>
            <a:endParaRPr lang="en-US" altLang="zh-TW" b="1" dirty="0">
              <a:solidFill>
                <a:srgbClr val="00CC00"/>
              </a:solidFill>
            </a:endParaRPr>
          </a:p>
        </p:txBody>
      </p:sp>
      <p:sp>
        <p:nvSpPr>
          <p:cNvPr id="11305" name="Text Box 1065"/>
          <p:cNvSpPr txBox="1">
            <a:spLocks noChangeArrowheads="1"/>
          </p:cNvSpPr>
          <p:nvPr/>
        </p:nvSpPr>
        <p:spPr bwMode="auto">
          <a:xfrm>
            <a:off x="3632200" y="3352800"/>
            <a:ext cx="272415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 rtl="0">
              <a:spcBef>
                <a:spcPct val="50000"/>
              </a:spcBef>
            </a:pPr>
            <a:r>
              <a:rPr lang="en-US" altLang="zh-TW" b="1" dirty="0">
                <a:solidFill>
                  <a:srgbClr val="FF0066"/>
                </a:solidFill>
              </a:rPr>
              <a:t>-e +</a:t>
            </a:r>
            <a:r>
              <a:rPr lang="en-US" altLang="zh-TW" dirty="0">
                <a:solidFill>
                  <a:srgbClr val="FF0066"/>
                </a:solidFill>
              </a:rPr>
              <a:t> </a:t>
            </a:r>
            <a:r>
              <a:rPr lang="en-US" altLang="zh-TW" b="1" dirty="0" err="1">
                <a:solidFill>
                  <a:srgbClr val="FF0066"/>
                </a:solidFill>
              </a:rPr>
              <a:t>ing</a:t>
            </a:r>
            <a:endParaRPr lang="en-US" altLang="zh-TW" b="1" dirty="0">
              <a:solidFill>
                <a:srgbClr val="FF0066"/>
              </a:solidFill>
            </a:endParaRPr>
          </a:p>
        </p:txBody>
      </p:sp>
      <p:sp>
        <p:nvSpPr>
          <p:cNvPr id="11307" name="Text Box 1067"/>
          <p:cNvSpPr txBox="1">
            <a:spLocks noChangeArrowheads="1"/>
          </p:cNvSpPr>
          <p:nvPr/>
        </p:nvSpPr>
        <p:spPr bwMode="auto">
          <a:xfrm>
            <a:off x="3549650" y="4572000"/>
            <a:ext cx="272415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 rtl="0">
              <a:spcBef>
                <a:spcPct val="50000"/>
              </a:spcBef>
            </a:pPr>
            <a:r>
              <a:rPr lang="en-US" altLang="zh-TW" dirty="0"/>
              <a:t>-</a:t>
            </a:r>
            <a:r>
              <a:rPr lang="en-US" altLang="zh-TW" b="1" dirty="0" err="1">
                <a:solidFill>
                  <a:srgbClr val="006600"/>
                </a:solidFill>
              </a:rPr>
              <a:t>ie</a:t>
            </a:r>
            <a:r>
              <a:rPr lang="en-US" altLang="zh-TW" dirty="0">
                <a:solidFill>
                  <a:srgbClr val="006600"/>
                </a:solidFill>
              </a:rPr>
              <a:t> + </a:t>
            </a:r>
            <a:r>
              <a:rPr lang="en-US" altLang="zh-TW" b="1" dirty="0">
                <a:solidFill>
                  <a:srgbClr val="006600"/>
                </a:solidFill>
              </a:rPr>
              <a:t>y</a:t>
            </a:r>
            <a:r>
              <a:rPr lang="en-US" altLang="zh-TW" dirty="0">
                <a:solidFill>
                  <a:srgbClr val="006600"/>
                </a:solidFill>
              </a:rPr>
              <a:t> + </a:t>
            </a:r>
            <a:r>
              <a:rPr lang="en-US" altLang="zh-TW" b="1" dirty="0" err="1">
                <a:solidFill>
                  <a:srgbClr val="006600"/>
                </a:solidFill>
              </a:rPr>
              <a:t>ing</a:t>
            </a:r>
            <a:endParaRPr lang="en-US" altLang="zh-TW" b="1" dirty="0">
              <a:solidFill>
                <a:srgbClr val="006600"/>
              </a:solidFill>
            </a:endParaRPr>
          </a:p>
        </p:txBody>
      </p:sp>
      <p:sp>
        <p:nvSpPr>
          <p:cNvPr id="11310" name="Text Box 1070"/>
          <p:cNvSpPr txBox="1">
            <a:spLocks noChangeArrowheads="1"/>
          </p:cNvSpPr>
          <p:nvPr/>
        </p:nvSpPr>
        <p:spPr bwMode="auto">
          <a:xfrm>
            <a:off x="3549650" y="5638801"/>
            <a:ext cx="28067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 rtl="0">
              <a:spcBef>
                <a:spcPct val="50000"/>
              </a:spcBef>
            </a:pPr>
            <a:r>
              <a:rPr lang="en-US" altLang="zh-TW" b="1" dirty="0">
                <a:solidFill>
                  <a:srgbClr val="0066FF"/>
                </a:solidFill>
              </a:rPr>
              <a:t>Double the consonant + </a:t>
            </a:r>
            <a:r>
              <a:rPr lang="en-US" altLang="zh-TW" b="1" dirty="0" err="1">
                <a:solidFill>
                  <a:srgbClr val="0066FF"/>
                </a:solidFill>
              </a:rPr>
              <a:t>ing</a:t>
            </a:r>
            <a:endParaRPr lang="en-US" altLang="zh-TW" b="1" dirty="0">
              <a:solidFill>
                <a:srgbClr val="0066FF"/>
              </a:solidFill>
            </a:endParaRPr>
          </a:p>
        </p:txBody>
      </p:sp>
      <p:sp>
        <p:nvSpPr>
          <p:cNvPr id="11311" name="Text Box 1071"/>
          <p:cNvSpPr txBox="1">
            <a:spLocks noChangeArrowheads="1"/>
          </p:cNvSpPr>
          <p:nvPr/>
        </p:nvSpPr>
        <p:spPr bwMode="auto">
          <a:xfrm>
            <a:off x="4724400" y="2286000"/>
            <a:ext cx="272415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 dirty="0">
                <a:solidFill>
                  <a:srgbClr val="D60093"/>
                </a:solidFill>
              </a:rPr>
              <a:t>walk</a:t>
            </a:r>
          </a:p>
        </p:txBody>
      </p:sp>
      <p:sp>
        <p:nvSpPr>
          <p:cNvPr id="11312" name="AutoShape 1072"/>
          <p:cNvSpPr>
            <a:spLocks noChangeArrowheads="1"/>
          </p:cNvSpPr>
          <p:nvPr/>
        </p:nvSpPr>
        <p:spPr bwMode="auto">
          <a:xfrm>
            <a:off x="7512050" y="2514600"/>
            <a:ext cx="330200" cy="1524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313" name="AutoShape 1073"/>
          <p:cNvSpPr>
            <a:spLocks noChangeArrowheads="1"/>
          </p:cNvSpPr>
          <p:nvPr/>
        </p:nvSpPr>
        <p:spPr bwMode="auto">
          <a:xfrm>
            <a:off x="7594600" y="3581400"/>
            <a:ext cx="330200" cy="1524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314" name="AutoShape 1074"/>
          <p:cNvSpPr>
            <a:spLocks noChangeArrowheads="1"/>
          </p:cNvSpPr>
          <p:nvPr/>
        </p:nvSpPr>
        <p:spPr bwMode="auto">
          <a:xfrm>
            <a:off x="7594600" y="4648200"/>
            <a:ext cx="330200" cy="1524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315" name="AutoShape 1075"/>
          <p:cNvSpPr>
            <a:spLocks noChangeArrowheads="1"/>
          </p:cNvSpPr>
          <p:nvPr/>
        </p:nvSpPr>
        <p:spPr bwMode="auto">
          <a:xfrm>
            <a:off x="7543800" y="5715000"/>
            <a:ext cx="330200" cy="1524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318" name="Text Box 1078"/>
          <p:cNvSpPr txBox="1">
            <a:spLocks noChangeArrowheads="1"/>
          </p:cNvSpPr>
          <p:nvPr/>
        </p:nvSpPr>
        <p:spPr bwMode="auto">
          <a:xfrm>
            <a:off x="8001000" y="2362200"/>
            <a:ext cx="156845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 dirty="0">
                <a:solidFill>
                  <a:srgbClr val="FF00FF"/>
                </a:solidFill>
              </a:rPr>
              <a:t>walk</a:t>
            </a:r>
            <a:r>
              <a:rPr lang="en-US" altLang="zh-TW" b="1" dirty="0">
                <a:solidFill>
                  <a:srgbClr val="FF00FF"/>
                </a:solidFill>
              </a:rPr>
              <a:t>ing</a:t>
            </a:r>
          </a:p>
        </p:txBody>
      </p:sp>
      <p:sp>
        <p:nvSpPr>
          <p:cNvPr id="11319" name="Text Box 1079"/>
          <p:cNvSpPr txBox="1">
            <a:spLocks noChangeArrowheads="1"/>
          </p:cNvSpPr>
          <p:nvPr/>
        </p:nvSpPr>
        <p:spPr bwMode="auto">
          <a:xfrm>
            <a:off x="10814050" y="914401"/>
            <a:ext cx="660400" cy="369332"/>
          </a:xfrm>
          <a:prstGeom prst="rect">
            <a:avLst/>
          </a:prstGeom>
          <a:noFill/>
          <a:ln w="9525">
            <a:solidFill>
              <a:schemeClr val="tx1"/>
            </a:solidFill>
            <a:prstDash val="lgDashDotDot"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>
              <a:solidFill>
                <a:srgbClr val="010000"/>
              </a:solidFill>
            </a:endParaRPr>
          </a:p>
        </p:txBody>
      </p:sp>
      <p:sp>
        <p:nvSpPr>
          <p:cNvPr id="11320" name="Text Box 1080"/>
          <p:cNvSpPr txBox="1">
            <a:spLocks noChangeArrowheads="1"/>
          </p:cNvSpPr>
          <p:nvPr/>
        </p:nvSpPr>
        <p:spPr bwMode="auto">
          <a:xfrm>
            <a:off x="6477000" y="3429000"/>
            <a:ext cx="107315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 dirty="0">
                <a:solidFill>
                  <a:srgbClr val="008000"/>
                </a:solidFill>
              </a:rPr>
              <a:t>come</a:t>
            </a:r>
          </a:p>
        </p:txBody>
      </p:sp>
      <p:sp>
        <p:nvSpPr>
          <p:cNvPr id="11321" name="Text Box 1081"/>
          <p:cNvSpPr txBox="1">
            <a:spLocks noChangeArrowheads="1"/>
          </p:cNvSpPr>
          <p:nvPr/>
        </p:nvSpPr>
        <p:spPr bwMode="auto">
          <a:xfrm>
            <a:off x="7924800" y="3429000"/>
            <a:ext cx="156845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>
                <a:solidFill>
                  <a:srgbClr val="006600"/>
                </a:solidFill>
              </a:rPr>
              <a:t>com</a:t>
            </a:r>
            <a:r>
              <a:rPr lang="en-US" altLang="zh-TW" b="1">
                <a:solidFill>
                  <a:srgbClr val="006600"/>
                </a:solidFill>
              </a:rPr>
              <a:t>ing</a:t>
            </a:r>
          </a:p>
        </p:txBody>
      </p:sp>
      <p:sp>
        <p:nvSpPr>
          <p:cNvPr id="11322" name="Text Box 1082"/>
          <p:cNvSpPr txBox="1">
            <a:spLocks noChangeArrowheads="1"/>
          </p:cNvSpPr>
          <p:nvPr/>
        </p:nvSpPr>
        <p:spPr bwMode="auto">
          <a:xfrm>
            <a:off x="6553200" y="4495800"/>
            <a:ext cx="8255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 dirty="0">
                <a:solidFill>
                  <a:srgbClr val="333399"/>
                </a:solidFill>
              </a:rPr>
              <a:t>lie</a:t>
            </a:r>
          </a:p>
        </p:txBody>
      </p:sp>
      <p:sp>
        <p:nvSpPr>
          <p:cNvPr id="11324" name="Text Box 1084"/>
          <p:cNvSpPr txBox="1">
            <a:spLocks noChangeArrowheads="1"/>
          </p:cNvSpPr>
          <p:nvPr/>
        </p:nvSpPr>
        <p:spPr bwMode="auto">
          <a:xfrm>
            <a:off x="8007350" y="4495800"/>
            <a:ext cx="13208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 b="1">
                <a:solidFill>
                  <a:srgbClr val="333399"/>
                </a:solidFill>
              </a:rPr>
              <a:t>lying</a:t>
            </a:r>
          </a:p>
        </p:txBody>
      </p:sp>
      <p:sp>
        <p:nvSpPr>
          <p:cNvPr id="11325" name="Text Box 1085"/>
          <p:cNvSpPr txBox="1">
            <a:spLocks noChangeArrowheads="1"/>
          </p:cNvSpPr>
          <p:nvPr/>
        </p:nvSpPr>
        <p:spPr bwMode="auto">
          <a:xfrm>
            <a:off x="6705600" y="5638800"/>
            <a:ext cx="74295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 dirty="0">
                <a:solidFill>
                  <a:srgbClr val="FF0066"/>
                </a:solidFill>
              </a:rPr>
              <a:t>run</a:t>
            </a:r>
          </a:p>
        </p:txBody>
      </p:sp>
      <p:sp>
        <p:nvSpPr>
          <p:cNvPr id="11326" name="Text Box 1086"/>
          <p:cNvSpPr txBox="1">
            <a:spLocks noChangeArrowheads="1"/>
          </p:cNvSpPr>
          <p:nvPr/>
        </p:nvSpPr>
        <p:spPr bwMode="auto">
          <a:xfrm>
            <a:off x="7239000" y="5638800"/>
            <a:ext cx="1651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 dirty="0">
                <a:solidFill>
                  <a:srgbClr val="FF3399"/>
                </a:solidFill>
              </a:rPr>
              <a:t>run</a:t>
            </a:r>
            <a:r>
              <a:rPr lang="en-US" altLang="zh-TW" b="1" dirty="0">
                <a:solidFill>
                  <a:srgbClr val="FF3399"/>
                </a:solidFill>
              </a:rPr>
              <a:t>ning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742950" y="228600"/>
            <a:ext cx="8420100" cy="1143000"/>
          </a:xfrm>
        </p:spPr>
        <p:txBody>
          <a:bodyPr/>
          <a:lstStyle/>
          <a:p>
            <a:pPr algn="l"/>
            <a:endParaRPr lang="en-GB" dirty="0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742950" y="1219200"/>
            <a:ext cx="4127500" cy="4953000"/>
          </a:xfrm>
        </p:spPr>
        <p:txBody>
          <a:bodyPr/>
          <a:lstStyle/>
          <a:p>
            <a:pPr algn="l">
              <a:lnSpc>
                <a:spcPct val="90000"/>
              </a:lnSpc>
            </a:pPr>
            <a:endParaRPr lang="en-GB" sz="2000" dirty="0" smtClean="0"/>
          </a:p>
          <a:p>
            <a:pPr algn="l">
              <a:lnSpc>
                <a:spcPct val="90000"/>
              </a:lnSpc>
            </a:pPr>
            <a:r>
              <a:rPr lang="en-GB" sz="2000" dirty="0" smtClean="0"/>
              <a:t>drive</a:t>
            </a:r>
            <a:endParaRPr lang="en-GB" sz="2000" dirty="0"/>
          </a:p>
          <a:p>
            <a:pPr algn="l">
              <a:lnSpc>
                <a:spcPct val="90000"/>
              </a:lnSpc>
            </a:pPr>
            <a:r>
              <a:rPr lang="en-GB" sz="2000" dirty="0"/>
              <a:t>hope</a:t>
            </a:r>
          </a:p>
          <a:p>
            <a:pPr algn="l">
              <a:lnSpc>
                <a:spcPct val="90000"/>
              </a:lnSpc>
            </a:pPr>
            <a:r>
              <a:rPr lang="en-GB" sz="2000" dirty="0"/>
              <a:t>smile</a:t>
            </a:r>
          </a:p>
          <a:p>
            <a:pPr algn="l">
              <a:lnSpc>
                <a:spcPct val="90000"/>
              </a:lnSpc>
            </a:pPr>
            <a:r>
              <a:rPr lang="en-GB" sz="2000" dirty="0"/>
              <a:t>dance</a:t>
            </a:r>
          </a:p>
          <a:p>
            <a:pPr algn="l">
              <a:lnSpc>
                <a:spcPct val="90000"/>
              </a:lnSpc>
            </a:pPr>
            <a:r>
              <a:rPr lang="en-GB" sz="2000" dirty="0"/>
              <a:t>joke</a:t>
            </a:r>
          </a:p>
          <a:p>
            <a:pPr algn="l">
              <a:lnSpc>
                <a:spcPct val="90000"/>
              </a:lnSpc>
            </a:pPr>
            <a:r>
              <a:rPr lang="en-GB" sz="2000" dirty="0"/>
              <a:t>shake</a:t>
            </a:r>
          </a:p>
          <a:p>
            <a:pPr algn="l">
              <a:lnSpc>
                <a:spcPct val="90000"/>
              </a:lnSpc>
            </a:pPr>
            <a:r>
              <a:rPr lang="en-GB" sz="2000" dirty="0"/>
              <a:t>choose</a:t>
            </a:r>
          </a:p>
          <a:p>
            <a:pPr algn="l">
              <a:lnSpc>
                <a:spcPct val="90000"/>
              </a:lnSpc>
            </a:pPr>
            <a:r>
              <a:rPr lang="en-GB" sz="2000" dirty="0"/>
              <a:t>come</a:t>
            </a:r>
          </a:p>
        </p:txBody>
      </p:sp>
      <p:pic>
        <p:nvPicPr>
          <p:cNvPr id="10245" name="Picture 5" descr="C:\Program Files\Common Files\Microsoft Shared\Clipart\cagcat50\bd00028_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62400" y="1600200"/>
            <a:ext cx="4760383" cy="4305300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1905000" y="1600200"/>
            <a:ext cx="49530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90000"/>
              </a:lnSpc>
            </a:pPr>
            <a:r>
              <a:rPr lang="en-GB" sz="2000" dirty="0" smtClean="0"/>
              <a:t>driving</a:t>
            </a:r>
          </a:p>
          <a:p>
            <a:pPr algn="l">
              <a:lnSpc>
                <a:spcPct val="90000"/>
              </a:lnSpc>
            </a:pPr>
            <a:r>
              <a:rPr lang="en-GB" sz="2000" dirty="0" smtClean="0"/>
              <a:t>hoping</a:t>
            </a:r>
          </a:p>
          <a:p>
            <a:pPr algn="l">
              <a:lnSpc>
                <a:spcPct val="90000"/>
              </a:lnSpc>
            </a:pPr>
            <a:r>
              <a:rPr lang="en-GB" sz="2000" dirty="0" smtClean="0"/>
              <a:t>smiling</a:t>
            </a:r>
          </a:p>
          <a:p>
            <a:pPr algn="l">
              <a:lnSpc>
                <a:spcPct val="90000"/>
              </a:lnSpc>
            </a:pPr>
            <a:r>
              <a:rPr lang="en-GB" sz="2000" dirty="0" smtClean="0"/>
              <a:t>dancing</a:t>
            </a:r>
          </a:p>
          <a:p>
            <a:pPr algn="l">
              <a:lnSpc>
                <a:spcPct val="90000"/>
              </a:lnSpc>
            </a:pPr>
            <a:r>
              <a:rPr lang="en-GB" sz="2000" dirty="0" smtClean="0"/>
              <a:t>joking</a:t>
            </a:r>
          </a:p>
          <a:p>
            <a:pPr algn="l">
              <a:lnSpc>
                <a:spcPct val="90000"/>
              </a:lnSpc>
            </a:pPr>
            <a:r>
              <a:rPr lang="en-GB" sz="2000" dirty="0" smtClean="0"/>
              <a:t>shaking</a:t>
            </a:r>
          </a:p>
          <a:p>
            <a:pPr algn="l">
              <a:lnSpc>
                <a:spcPct val="90000"/>
              </a:lnSpc>
            </a:pPr>
            <a:r>
              <a:rPr lang="en-GB" sz="2000" dirty="0" smtClean="0"/>
              <a:t>choosing</a:t>
            </a:r>
          </a:p>
          <a:p>
            <a:pPr algn="l">
              <a:lnSpc>
                <a:spcPct val="90000"/>
              </a:lnSpc>
            </a:pPr>
            <a:r>
              <a:rPr lang="en-GB" sz="2000" dirty="0" smtClean="0"/>
              <a:t>coming</a:t>
            </a:r>
            <a:endParaRPr lang="en-GB" sz="2000" dirty="0"/>
          </a:p>
        </p:txBody>
      </p:sp>
      <p:sp>
        <p:nvSpPr>
          <p:cNvPr id="7" name="TextBox 6"/>
          <p:cNvSpPr txBox="1"/>
          <p:nvPr/>
        </p:nvSpPr>
        <p:spPr>
          <a:xfrm>
            <a:off x="3733800" y="1066800"/>
            <a:ext cx="3733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dirty="0" err="1" smtClean="0">
                <a:solidFill>
                  <a:schemeClr val="bg1"/>
                </a:solidFill>
              </a:rPr>
              <a:t>Az</a:t>
            </a:r>
            <a:r>
              <a:rPr lang="en-GB" dirty="0" smtClean="0"/>
              <a:t>Now try these ones:</a:t>
            </a:r>
          </a:p>
          <a:p>
            <a:pPr algn="l"/>
            <a:r>
              <a:rPr lang="en-US" dirty="0" err="1" smtClean="0">
                <a:solidFill>
                  <a:schemeClr val="bg1"/>
                </a:solidFill>
              </a:rPr>
              <a:t>ar’s</a:t>
            </a:r>
            <a:r>
              <a:rPr lang="en-US" dirty="0" smtClean="0">
                <a:solidFill>
                  <a:schemeClr val="bg1"/>
                </a:solidFill>
              </a:rPr>
              <a:t> Basic Grammar: Page 111</a:t>
            </a:r>
            <a:endParaRPr 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allAtOnce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1" y="152400"/>
            <a:ext cx="9601200" cy="582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762000" y="457200"/>
            <a:ext cx="45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dirty="0" smtClean="0">
                <a:solidFill>
                  <a:srgbClr val="66FF33"/>
                </a:solidFill>
              </a:rPr>
              <a:t>7. </a:t>
            </a:r>
            <a:endParaRPr lang="en-US" dirty="0">
              <a:solidFill>
                <a:srgbClr val="66FF33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Z:\continuous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381000"/>
            <a:ext cx="7359706" cy="58674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2" y="381000"/>
            <a:ext cx="11592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Activities </a:t>
            </a:r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742950" y="228600"/>
            <a:ext cx="8420100" cy="1143000"/>
          </a:xfrm>
        </p:spPr>
        <p:txBody>
          <a:bodyPr/>
          <a:lstStyle/>
          <a:p>
            <a:pPr algn="l"/>
            <a:r>
              <a:rPr lang="en-GB" sz="2000" dirty="0" smtClean="0">
                <a:solidFill>
                  <a:schemeClr val="tx1"/>
                </a:solidFill>
              </a:rPr>
              <a:t>Exercise:  Spelling Rules for Present Progressive (or continuous) </a:t>
            </a:r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42950" y="1371600"/>
            <a:ext cx="2971800" cy="5105400"/>
          </a:xfrm>
        </p:spPr>
        <p:txBody>
          <a:bodyPr/>
          <a:lstStyle/>
          <a:p>
            <a:pPr algn="l"/>
            <a:r>
              <a:rPr lang="en-GB" sz="2000" dirty="0"/>
              <a:t>begin</a:t>
            </a:r>
          </a:p>
          <a:p>
            <a:pPr algn="l"/>
            <a:r>
              <a:rPr lang="en-GB" sz="2000" dirty="0"/>
              <a:t>hop</a:t>
            </a:r>
          </a:p>
          <a:p>
            <a:pPr algn="l"/>
            <a:r>
              <a:rPr lang="en-GB" sz="2000" dirty="0"/>
              <a:t>swim</a:t>
            </a:r>
          </a:p>
          <a:p>
            <a:pPr algn="l"/>
            <a:r>
              <a:rPr lang="en-GB" sz="2000" dirty="0"/>
              <a:t>run</a:t>
            </a:r>
          </a:p>
          <a:p>
            <a:pPr algn="l"/>
            <a:r>
              <a:rPr lang="en-GB" sz="2000" dirty="0"/>
              <a:t>create</a:t>
            </a:r>
          </a:p>
          <a:p>
            <a:pPr algn="l"/>
            <a:r>
              <a:rPr lang="en-GB" sz="2000" dirty="0"/>
              <a:t>write</a:t>
            </a:r>
          </a:p>
          <a:p>
            <a:pPr algn="l"/>
            <a:r>
              <a:rPr lang="en-GB" sz="2000" dirty="0"/>
              <a:t>fill</a:t>
            </a:r>
          </a:p>
        </p:txBody>
      </p:sp>
      <p:pic>
        <p:nvPicPr>
          <p:cNvPr id="13316" name="Picture 4" descr="C:\Program Files\Common Files\Microsoft Shared\Clipart\cagcat50\bd00028_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57700" y="1828801"/>
            <a:ext cx="4512733" cy="4081463"/>
          </a:xfrm>
          <a:prstGeom prst="rect">
            <a:avLst/>
          </a:prstGeom>
          <a:noFill/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23850"/>
            <a:ext cx="10391775" cy="6210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4724400" y="457200"/>
            <a:ext cx="3581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dirty="0" smtClean="0">
                <a:solidFill>
                  <a:srgbClr val="FF0000"/>
                </a:solidFill>
              </a:rPr>
              <a:t>Pay Attention: Non-Action Verbs</a:t>
            </a:r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sz="3200" dirty="0" smtClean="0">
                <a:solidFill>
                  <a:srgbClr val="FF0000"/>
                </a:solidFill>
                <a:latin typeface="Arial Black" pitchFamily="34" charset="0"/>
              </a:rPr>
              <a:t>Sample Questions  </a:t>
            </a:r>
            <a:endParaRPr lang="en-US" sz="3200" dirty="0">
              <a:solidFill>
                <a:srgbClr val="FF0000"/>
              </a:solidFill>
              <a:latin typeface="Arial Black" pitchFamily="34" charset="0"/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381000" y="1219200"/>
            <a:ext cx="9144000" cy="4906963"/>
          </a:xfrm>
        </p:spPr>
        <p:txBody>
          <a:bodyPr/>
          <a:lstStyle/>
          <a:p>
            <a:pPr algn="l" rtl="1" eaLnBrk="1" hangingPunct="1"/>
            <a:r>
              <a:rPr lang="ar-SA" sz="2800" b="1" dirty="0" smtClean="0">
                <a:cs typeface="Arial" pitchFamily="34" charset="0"/>
              </a:rPr>
              <a:t> </a:t>
            </a:r>
            <a:r>
              <a:rPr lang="en-US" sz="2800" b="1" dirty="0" smtClean="0">
                <a:cs typeface="Arial" pitchFamily="34" charset="0"/>
              </a:rPr>
              <a:t>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1. The men ____________  in the building now.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   a. worked               b. works             c. are working         d. working</a:t>
            </a:r>
          </a:p>
          <a:p>
            <a:pPr algn="l" rtl="1" eaLnBrk="1" hangingPunct="1"/>
            <a:endParaRPr lang="en-US" sz="400" b="1" dirty="0" smtClean="0">
              <a:latin typeface="Arial" pitchFamily="34" charset="0"/>
              <a:cs typeface="Arial" pitchFamily="34" charset="0"/>
            </a:endParaRP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2. ___________________ waiting me at the moment? – near the pharmacy.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  a. Where he is                                                b. Where does he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  c. Where did he                                              d. Where is he</a:t>
            </a: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3. The boys __________________________ football now  .</a:t>
            </a: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    </a:t>
            </a:r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a. are play                                                       b. play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  c. is playing                                                    d. aren’t playing</a:t>
            </a: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4. Listen! The baby  ________________ in the next room.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  a. will cry                                                        b. crying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  b. are crying                                                  d. is crying  </a:t>
            </a: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5. I can’t go with you. I ______________ my homework now.</a:t>
            </a: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    a. did                 b. have don             c. am doing          d. do    </a:t>
            </a:r>
            <a:endParaRPr lang="ar-SA" sz="2000" b="1" dirty="0" smtClean="0">
              <a:latin typeface="Arial" pitchFamily="34" charset="0"/>
              <a:cs typeface="Arial" pitchFamily="34" charset="0"/>
            </a:endParaRPr>
          </a:p>
          <a:p>
            <a:pPr algn="l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20AAC894-F906-4C60-B31D-FC7493A50C40}" type="slidenum">
              <a:rPr lang="ar-SA" smtClean="0">
                <a:cs typeface="Arial" pitchFamily="34" charset="0"/>
              </a:rPr>
              <a:pPr/>
              <a:t>16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ransition advTm="234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sz="3200" dirty="0" smtClean="0">
                <a:solidFill>
                  <a:srgbClr val="FF0000"/>
                </a:solidFill>
                <a:latin typeface="Arial Black" pitchFamily="34" charset="0"/>
              </a:rPr>
              <a:t>Sample Questions  </a:t>
            </a:r>
            <a:endParaRPr lang="en-US" sz="3200" dirty="0">
              <a:solidFill>
                <a:srgbClr val="FF0000"/>
              </a:solidFill>
              <a:latin typeface="Arial Black" pitchFamily="34" charset="0"/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381000" y="1219200"/>
            <a:ext cx="9144000" cy="4906963"/>
          </a:xfrm>
        </p:spPr>
        <p:txBody>
          <a:bodyPr/>
          <a:lstStyle/>
          <a:p>
            <a:pPr algn="l" rtl="1" eaLnBrk="1" hangingPunct="1"/>
            <a:r>
              <a:rPr lang="ar-SA" sz="2800" b="1" dirty="0" smtClean="0">
                <a:cs typeface="Arial" pitchFamily="34" charset="0"/>
              </a:rPr>
              <a:t> </a:t>
            </a:r>
            <a:r>
              <a:rPr lang="en-US" sz="2800" b="1" dirty="0" smtClean="0">
                <a:cs typeface="Arial" pitchFamily="34" charset="0"/>
              </a:rPr>
              <a:t>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6. She  ____________  meat with rice now.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   a. isn’t liking               b. doesn’t like      c. is liking         d. like</a:t>
            </a:r>
          </a:p>
          <a:p>
            <a:pPr algn="l" rtl="1" eaLnBrk="1" hangingPunct="1"/>
            <a:endParaRPr lang="en-US" sz="400" b="1" dirty="0" smtClean="0">
              <a:latin typeface="Arial" pitchFamily="34" charset="0"/>
              <a:cs typeface="Arial" pitchFamily="34" charset="0"/>
            </a:endParaRPr>
          </a:p>
          <a:p>
            <a:pPr algn="l" rtl="1" eaLnBrk="1" hangingPunct="1"/>
            <a:r>
              <a:rPr lang="ar-SA" sz="2000" b="1" dirty="0" smtClean="0">
                <a:latin typeface="Arial" pitchFamily="34" charset="0"/>
                <a:cs typeface="Arial" pitchFamily="34" charset="0"/>
              </a:rPr>
              <a:t> 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7. She___________________  meat with rice at the moment.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  a. eats                          b. doesn’t eats     c. is eating        d. eat 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8. The boys __________________________ football now  .</a:t>
            </a: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    </a:t>
            </a:r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a. are play                                                       b. play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  c. is playing                                                    d. aren’t playing</a:t>
            </a: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9. look! The car________________ coming toward us.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  a. will come                                                        b. coming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  b. are coming                                                    d. is coming  </a:t>
            </a: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10. My mother is in the kitchen. She ______________  now.</a:t>
            </a: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    </a:t>
            </a:r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a. cooked                 b. have cooked             c. is  cooking          d. </a:t>
            </a:r>
            <a:r>
              <a:rPr lang="en-US" sz="2000" b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cook    </a:t>
            </a:r>
            <a:endParaRPr lang="ar-SA" sz="2000" b="1" dirty="0" smtClean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  <a:p>
            <a:pPr algn="l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20AAC894-F906-4C60-B31D-FC7493A50C40}" type="slidenum">
              <a:rPr lang="ar-SA" smtClean="0">
                <a:cs typeface="Arial" pitchFamily="34" charset="0"/>
              </a:rPr>
              <a:pPr/>
              <a:t>17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ransition advTm="234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Urban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1540</TotalTime>
  <Words>982</Words>
  <Application>Microsoft Office PowerPoint</Application>
  <PresentationFormat>A4 Paper (210x297 mm)‎</PresentationFormat>
  <Paragraphs>219</Paragraphs>
  <Slides>18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18</vt:i4>
      </vt:variant>
    </vt:vector>
  </HeadingPairs>
  <TitlesOfParts>
    <vt:vector size="19" baseType="lpstr">
      <vt:lpstr>Office Theme</vt:lpstr>
      <vt:lpstr>**</vt:lpstr>
      <vt:lpstr> Sixth Lecture  </vt:lpstr>
      <vt:lpstr>Elements of Lecture</vt:lpstr>
      <vt:lpstr> 1. Vocabulary  Previewing   ( Interaction- pages 65 / 70  ) </vt:lpstr>
      <vt:lpstr> Vocabulary Exercise</vt:lpstr>
      <vt:lpstr>Vocabulary Exercise</vt:lpstr>
      <vt:lpstr>الشريحة 7</vt:lpstr>
      <vt:lpstr>الشريحة 8</vt:lpstr>
      <vt:lpstr>الشريحة 9</vt:lpstr>
      <vt:lpstr>الشريحة 10</vt:lpstr>
      <vt:lpstr>الشريحة 11</vt:lpstr>
      <vt:lpstr>الشريحة 12</vt:lpstr>
      <vt:lpstr>الشريحة 13</vt:lpstr>
      <vt:lpstr>الشريحة 14</vt:lpstr>
      <vt:lpstr>Exercise:  Spelling Rules for Present Progressive (or continuous) </vt:lpstr>
      <vt:lpstr>Sample Questions  </vt:lpstr>
      <vt:lpstr>Sample Questions  </vt:lpstr>
      <vt:lpstr>الشريحة 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adminuser</cp:lastModifiedBy>
  <cp:revision>144</cp:revision>
  <dcterms:created xsi:type="dcterms:W3CDTF">2009-10-14T19:14:34Z</dcterms:created>
  <dcterms:modified xsi:type="dcterms:W3CDTF">2011-10-08T11:09:14Z</dcterms:modified>
</cp:coreProperties>
</file>