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sldIdLst>
    <p:sldId id="256" r:id="rId2"/>
    <p:sldId id="257" r:id="rId3"/>
    <p:sldId id="304" r:id="rId4"/>
    <p:sldId id="320" r:id="rId5"/>
    <p:sldId id="363" r:id="rId6"/>
    <p:sldId id="321" r:id="rId7"/>
    <p:sldId id="350" r:id="rId8"/>
    <p:sldId id="351" r:id="rId9"/>
    <p:sldId id="352" r:id="rId10"/>
    <p:sldId id="353" r:id="rId11"/>
    <p:sldId id="354" r:id="rId12"/>
    <p:sldId id="362" r:id="rId13"/>
    <p:sldId id="361" r:id="rId14"/>
    <p:sldId id="355" r:id="rId15"/>
    <p:sldId id="364" r:id="rId16"/>
    <p:sldId id="356" r:id="rId17"/>
    <p:sldId id="357" r:id="rId18"/>
    <p:sldId id="365" r:id="rId19"/>
    <p:sldId id="366" r:id="rId20"/>
    <p:sldId id="367" r:id="rId21"/>
    <p:sldId id="368" r:id="rId22"/>
    <p:sldId id="369" r:id="rId23"/>
    <p:sldId id="266" r:id="rId24"/>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a:srgbClr val="C09200"/>
    <a:srgbClr val="FFFF00"/>
    <a:srgbClr val="FF3300"/>
    <a:srgbClr val="FF33CC"/>
    <a:srgbClr val="FF0066"/>
    <a:srgbClr val="009900"/>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4664" autoAdjust="0"/>
  </p:normalViewPr>
  <p:slideViewPr>
    <p:cSldViewPr>
      <p:cViewPr varScale="1">
        <p:scale>
          <a:sx n="70" d="100"/>
          <a:sy n="70" d="100"/>
        </p:scale>
        <p:origin x="-348" y="-102"/>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11/30/2010</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9"/>
          <p:cNvSpPr/>
          <p:nvPr/>
        </p:nvSpPr>
        <p:spPr>
          <a:xfrm>
            <a:off x="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723900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2185988" y="6356350"/>
            <a:ext cx="482600" cy="365125"/>
          </a:xfr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7" name="Slide Number Placeholder 5"/>
          <p:cNvSpPr>
            <a:spLocks noGrp="1"/>
          </p:cNvSpPr>
          <p:nvPr>
            <p:ph type="sldNum" sz="quarter" idx="10"/>
          </p:nvPr>
        </p:nvSpPr>
        <p:spPr/>
        <p:txBody>
          <a:bodyPr/>
          <a:lstStyle>
            <a:lvl1pPr>
              <a:defRPr/>
            </a:lvl1pPr>
          </a:lstStyle>
          <a:p>
            <a:pPr>
              <a:defRPr/>
            </a:pPr>
            <a:fld id="{FFF0F569-9724-490C-8368-9A7E0DF21DA7}" type="slidenum">
              <a:rPr lang="ar-SA"/>
              <a:pPr>
                <a:defRPr/>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Slide Number Placeholder 5"/>
          <p:cNvSpPr>
            <a:spLocks noGrp="1"/>
          </p:cNvSpPr>
          <p:nvPr>
            <p:ph type="sldNum" sz="quarter" idx="10"/>
          </p:nvPr>
        </p:nvSpPr>
        <p:spPr/>
        <p:txBody>
          <a:bodyPr/>
          <a:lstStyle>
            <a:lvl1pPr>
              <a:defRPr/>
            </a:lvl1pPr>
          </a:lstStyle>
          <a:p>
            <a:pPr>
              <a:defRPr/>
            </a:pPr>
            <a:fld id="{78986EA3-B4A9-46A0-8B08-0477E30907ED}" type="slidenum">
              <a:rPr lang="ar-SA"/>
              <a:pPr>
                <a:defRPr/>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8" name="Slide Number Placeholder 6"/>
          <p:cNvSpPr>
            <a:spLocks noGrp="1"/>
          </p:cNvSpPr>
          <p:nvPr>
            <p:ph type="sldNum" sz="quarter" idx="14"/>
          </p:nvPr>
        </p:nvSpPr>
        <p:spPr/>
        <p:txBody>
          <a:bodyPr/>
          <a:lstStyle>
            <a:lvl1pPr>
              <a:defRPr/>
            </a:lvl1pPr>
          </a:lstStyle>
          <a:p>
            <a:pPr>
              <a:defRPr/>
            </a:pPr>
            <a:fld id="{9D13AABE-F36E-43B7-8B2F-06DD759917E9}" type="slidenum">
              <a:rPr lang="ar-SA"/>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5"/>
          <p:cNvSpPr>
            <a:spLocks noGrp="1"/>
          </p:cNvSpPr>
          <p:nvPr>
            <p:ph type="sldNum" sz="quarter" idx="10"/>
          </p:nvPr>
        </p:nvSpPr>
        <p:spPr/>
        <p:txBody>
          <a:bodyPr/>
          <a:lstStyle>
            <a:lvl1pPr>
              <a:defRPr/>
            </a:lvl1pPr>
          </a:lstStyle>
          <a:p>
            <a:pPr>
              <a:defRPr/>
            </a:pPr>
            <a:fld id="{CEE09BD4-D9F4-4194-BCCC-6C9ED048020E}" type="slidenum">
              <a:rPr lang="ar-SA"/>
              <a:pPr>
                <a:defRPr/>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5"/>
          <p:cNvSpPr>
            <a:spLocks noGrp="1"/>
          </p:cNvSpPr>
          <p:nvPr>
            <p:ph type="sldNum" sz="quarter" idx="10"/>
          </p:nvPr>
        </p:nvSpPr>
        <p:spPr/>
        <p:txBody>
          <a:bodyPr/>
          <a:lstStyle>
            <a:lvl1pPr>
              <a:defRPr/>
            </a:lvl1pPr>
          </a:lstStyle>
          <a:p>
            <a:pPr>
              <a:defRPr/>
            </a:pPr>
            <a:fld id="{47F32DCD-742E-4DAD-9300-9CC48CFF2C0B}" type="slidenum">
              <a:rPr lang="ar-SA"/>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5"/>
          <p:cNvSpPr>
            <a:spLocks noGrp="1"/>
          </p:cNvSpPr>
          <p:nvPr>
            <p:ph type="sldNum" sz="quarter" idx="10"/>
          </p:nvPr>
        </p:nvSpPr>
        <p:spPr/>
        <p:txBody>
          <a:bodyPr/>
          <a:lstStyle>
            <a:lvl1pPr>
              <a:defRPr/>
            </a:lvl1pPr>
          </a:lstStyle>
          <a:p>
            <a:pPr>
              <a:defRPr/>
            </a:pPr>
            <a:fld id="{1C5F4CB1-6DF5-4D1F-BC0A-62D268CFF987}" type="slidenum">
              <a:rPr lang="ar-SA"/>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324600"/>
            <a:ext cx="9906000" cy="533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027" name="Group 7"/>
          <p:cNvGrpSpPr>
            <a:grpSpLocks/>
          </p:cNvGrpSpPr>
          <p:nvPr/>
        </p:nvGrpSpPr>
        <p:grpSpPr bwMode="auto">
          <a:xfrm>
            <a:off x="8610600" y="5791200"/>
            <a:ext cx="941388" cy="914400"/>
            <a:chOff x="5210750" y="1066800"/>
            <a:chExt cx="2976900" cy="3130677"/>
          </a:xfrm>
        </p:grpSpPr>
        <p:sp>
          <p:nvSpPr>
            <p:cNvPr id="9" name="Oval 8"/>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033"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Rectangle 10"/>
          <p:cNvSpPr/>
          <p:nvPr/>
        </p:nvSpPr>
        <p:spPr>
          <a:xfrm>
            <a:off x="381000" y="6372225"/>
            <a:ext cx="2519363" cy="338138"/>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 [        ] </a:t>
            </a:r>
          </a:p>
        </p:txBody>
      </p:sp>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6" name="Slide Number Placeholder 5"/>
          <p:cNvSpPr>
            <a:spLocks noGrp="1"/>
          </p:cNvSpPr>
          <p:nvPr>
            <p:ph type="sldNum" sz="quarter" idx="4"/>
          </p:nvPr>
        </p:nvSpPr>
        <p:spPr>
          <a:xfrm>
            <a:off x="2105025"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fld id="{2E2D9BD2-73CB-4415-AF14-2BFFD6D4FF8C}" type="slidenum">
              <a:rPr lang="ar-SA"/>
              <a:pPr>
                <a:defRPr/>
              </a:pPr>
              <a:t>‹#›</a:t>
            </a:fld>
            <a:endParaRPr lang="en-US" dirty="0"/>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dirty="0"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dirty="0"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0"/>
            <a:ext cx="9906000" cy="342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562600" y="4648200"/>
            <a:ext cx="4006850" cy="1066800"/>
          </a:xfrm>
          <a:prstGeom prst="rect">
            <a:avLst/>
          </a:prstGeom>
          <a:noFill/>
          <a:ln w="9525">
            <a:noFill/>
            <a:miter lim="800000"/>
            <a:headEnd/>
            <a:tailEnd/>
          </a:ln>
        </p:spPr>
        <p:txBody>
          <a:bodyPr/>
          <a:lstStyle/>
          <a:p>
            <a:pPr algn="ctr" rtl="0">
              <a:spcBef>
                <a:spcPct val="20000"/>
              </a:spcBef>
              <a:buFont typeface="Arial" pitchFamily="34" charset="0"/>
              <a:buNone/>
            </a:pPr>
            <a:r>
              <a:rPr lang="ar-EG" sz="2800" b="1" dirty="0">
                <a:solidFill>
                  <a:srgbClr val="898989"/>
                </a:solidFill>
                <a:latin typeface="Calibri" pitchFamily="34" charset="0"/>
              </a:rPr>
              <a:t>نظام التعليم المطور للانتساب</a:t>
            </a:r>
            <a:endParaRPr lang="en-US" sz="2800" b="1" dirty="0">
              <a:solidFill>
                <a:srgbClr val="898989"/>
              </a:solidFill>
              <a:latin typeface="Calibri" pitchFamily="34" charset="0"/>
            </a:endParaRPr>
          </a:p>
          <a:p>
            <a:pPr algn="ctr" rtl="0">
              <a:spcBef>
                <a:spcPct val="20000"/>
              </a:spcBef>
              <a:buFont typeface="Arial" pitchFamily="34" charset="0"/>
              <a:buNone/>
            </a:pPr>
            <a:r>
              <a:rPr lang="ar-SA" sz="2600" dirty="0" smtClean="0">
                <a:solidFill>
                  <a:srgbClr val="898989"/>
                </a:solidFill>
                <a:latin typeface="Calibri" pitchFamily="34" charset="0"/>
              </a:rPr>
              <a:t>عمادة التعليم الإلكتروني-قسم اللغة العربية</a:t>
            </a:r>
            <a:endParaRPr lang="en-US" sz="2600" dirty="0">
              <a:solidFill>
                <a:srgbClr val="898989"/>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457200" y="2895600"/>
            <a:ext cx="5099050" cy="1470025"/>
          </a:xfrm>
          <a:prstGeom prst="rect">
            <a:avLst/>
          </a:prstGeom>
          <a:noFill/>
          <a:ln w="9525">
            <a:noFill/>
            <a:miter lim="800000"/>
            <a:headEnd/>
            <a:tailEnd/>
          </a:ln>
        </p:spPr>
        <p:txBody>
          <a:bodyPr anchor="ctr"/>
          <a:lstStyle/>
          <a:p>
            <a:pPr algn="l">
              <a:lnSpc>
                <a:spcPct val="80000"/>
              </a:lnSpc>
            </a:pPr>
            <a:r>
              <a:rPr lang="ar-SA" sz="3700" b="1" dirty="0" smtClean="0">
                <a:solidFill>
                  <a:srgbClr val="376092"/>
                </a:solidFill>
                <a:latin typeface="AYM Wadiy S_U normal."/>
                <a:cs typeface="Times New Roman" pitchFamily="18" charset="0"/>
              </a:rPr>
              <a:t>التذوّق الأدبي</a:t>
            </a:r>
          </a:p>
          <a:p>
            <a:pPr algn="l">
              <a:lnSpc>
                <a:spcPct val="80000"/>
              </a:lnSpc>
            </a:pPr>
            <a:r>
              <a:rPr lang="ar-EG" sz="2200" b="1" dirty="0" smtClean="0">
                <a:solidFill>
                  <a:srgbClr val="7F7F7F"/>
                </a:solidFill>
                <a:latin typeface="Calibri" pitchFamily="34" charset="0"/>
                <a:cs typeface="Times New Roman" pitchFamily="18" charset="0"/>
              </a:rPr>
              <a:t>الفصل </a:t>
            </a:r>
            <a:r>
              <a:rPr lang="ar-EG" sz="2200" b="1" dirty="0">
                <a:solidFill>
                  <a:srgbClr val="7F7F7F"/>
                </a:solidFill>
                <a:latin typeface="Calibri" pitchFamily="34" charset="0"/>
                <a:cs typeface="Times New Roman" pitchFamily="18" charset="0"/>
              </a:rPr>
              <a:t>الدراسي </a:t>
            </a:r>
            <a:r>
              <a:rPr lang="ar-SA" sz="2200" b="1" dirty="0" smtClean="0">
                <a:solidFill>
                  <a:srgbClr val="7F7F7F"/>
                </a:solidFill>
                <a:latin typeface="Calibri" pitchFamily="34" charset="0"/>
                <a:cs typeface="Times New Roman" pitchFamily="18" charset="0"/>
              </a:rPr>
              <a:t>الأول</a:t>
            </a:r>
            <a:r>
              <a:rPr lang="ar-EG" sz="3200" b="1" dirty="0">
                <a:solidFill>
                  <a:srgbClr val="7F7F7F"/>
                </a:solidFill>
                <a:latin typeface="Calibri" pitchFamily="34" charset="0"/>
                <a:cs typeface="Times New Roman" pitchFamily="18" charset="0"/>
              </a:rPr>
              <a:t/>
            </a:r>
            <a:br>
              <a:rPr lang="ar-EG" sz="3200" b="1" dirty="0">
                <a:solidFill>
                  <a:srgbClr val="7F7F7F"/>
                </a:solidFill>
                <a:latin typeface="Calibri" pitchFamily="34" charset="0"/>
                <a:cs typeface="Times New Roman" pitchFamily="18" charset="0"/>
              </a:rPr>
            </a:br>
            <a:r>
              <a:rPr lang="ar-EG" sz="1700" b="1" dirty="0">
                <a:solidFill>
                  <a:srgbClr val="7F7F7F"/>
                </a:solidFill>
                <a:latin typeface="Calibri" pitchFamily="34" charset="0"/>
                <a:cs typeface="Times New Roman" pitchFamily="18" charset="0"/>
              </a:rPr>
              <a:t>العام الدراسي </a:t>
            </a:r>
            <a:r>
              <a:rPr lang="ar-SA" sz="1700" b="1" dirty="0" smtClean="0">
                <a:solidFill>
                  <a:srgbClr val="7F7F7F"/>
                </a:solidFill>
                <a:latin typeface="Calibri" pitchFamily="34" charset="0"/>
                <a:cs typeface="Times New Roman" pitchFamily="18" charset="0"/>
              </a:rPr>
              <a:t>1431</a:t>
            </a:r>
            <a:r>
              <a:rPr lang="ar-EG" sz="1700" b="1" dirty="0" smtClean="0">
                <a:solidFill>
                  <a:srgbClr val="7F7F7F"/>
                </a:solidFill>
                <a:latin typeface="Calibri" pitchFamily="34" charset="0"/>
                <a:cs typeface="Times New Roman" pitchFamily="18" charset="0"/>
              </a:rPr>
              <a:t>– </a:t>
            </a:r>
            <a:r>
              <a:rPr lang="ar-SA" sz="1700" b="1" dirty="0" smtClean="0">
                <a:solidFill>
                  <a:srgbClr val="7F7F7F"/>
                </a:solidFill>
                <a:latin typeface="Calibri" pitchFamily="34" charset="0"/>
                <a:cs typeface="Times New Roman" pitchFamily="18" charset="0"/>
              </a:rPr>
              <a:t>1432هـ</a:t>
            </a:r>
            <a:endParaRPr lang="en-US" sz="1700" b="1" dirty="0">
              <a:solidFill>
                <a:srgbClr val="7F7F7F"/>
              </a:solidFill>
              <a:latin typeface="Calibri" pitchFamily="34" charset="0"/>
            </a:endParaRPr>
          </a:p>
          <a:p>
            <a:pPr algn="l">
              <a:lnSpc>
                <a:spcPct val="80000"/>
              </a:lnSpc>
            </a:pPr>
            <a:r>
              <a:rPr lang="ar-SA" sz="2600" b="1" dirty="0">
                <a:solidFill>
                  <a:srgbClr val="7F7F7F"/>
                </a:solidFill>
                <a:latin typeface="Calibri" pitchFamily="34" charset="0"/>
                <a:cs typeface="Times New Roman" pitchFamily="18" charset="0"/>
              </a:rPr>
              <a:t>د. </a:t>
            </a:r>
            <a:r>
              <a:rPr lang="ar-SA" sz="2600" b="1" dirty="0" smtClean="0">
                <a:solidFill>
                  <a:srgbClr val="7F7F7F"/>
                </a:solidFill>
                <a:latin typeface="Calibri" pitchFamily="34" charset="0"/>
                <a:cs typeface="Times New Roman" pitchFamily="18" charset="0"/>
              </a:rPr>
              <a:t>جزاء المصاروة</a:t>
            </a:r>
            <a:endParaRPr lang="en-US" sz="26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ar-SA" smtClean="0">
                <a:solidFill>
                  <a:srgbClr val="376092"/>
                </a:solidFill>
                <a:cs typeface="Arial" pitchFamily="34" charset="0"/>
              </a:rPr>
              <a:t>المحاضرة التاسعة</a:t>
            </a:r>
            <a:endParaRPr lang="en-US" dirty="0" smtClean="0">
              <a:solidFill>
                <a:srgbClr val="376092"/>
              </a:solidFill>
              <a:cs typeface="Arial" pitchFamily="34" charset="0"/>
            </a:endParaRPr>
          </a:p>
        </p:txBody>
      </p:sp>
      <p:sp>
        <p:nvSpPr>
          <p:cNvPr id="6147" name="Subtitle 5"/>
          <p:cNvSpPr>
            <a:spLocks noGrp="1"/>
          </p:cNvSpPr>
          <p:nvPr>
            <p:ph type="subTitle" idx="1"/>
          </p:nvPr>
        </p:nvSpPr>
        <p:spPr>
          <a:xfrm>
            <a:off x="990600" y="3886200"/>
            <a:ext cx="7429500" cy="1752600"/>
          </a:xfrm>
        </p:spPr>
        <p:txBody>
          <a:bodyPr/>
          <a:lstStyle/>
          <a:p>
            <a:pPr eaLnBrk="1" hangingPunct="1"/>
            <a:r>
              <a:rPr lang="ar-SA" b="1" dirty="0" smtClean="0">
                <a:solidFill>
                  <a:schemeClr val="tx1"/>
                </a:solidFill>
                <a:cs typeface="Arial" pitchFamily="34" charset="0"/>
              </a:rPr>
              <a:t>موشح ابن زهر</a:t>
            </a:r>
            <a:endParaRPr lang="en-US" b="1" dirty="0" smtClean="0">
              <a:solidFill>
                <a:schemeClr val="tx1"/>
              </a:solidFill>
              <a:cs typeface="Arial" pitchFamily="34" charset="0"/>
            </a:endParaRPr>
          </a:p>
        </p:txBody>
      </p:sp>
      <p:sp>
        <p:nvSpPr>
          <p:cNvPr id="6148" name="Slide Number Placeholder 3"/>
          <p:cNvSpPr>
            <a:spLocks noGrp="1"/>
          </p:cNvSpPr>
          <p:nvPr>
            <p:ph type="sldNum" sz="quarter" idx="10"/>
          </p:nvPr>
        </p:nvSpPr>
        <p:spPr bwMode="auto">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عناصر المحاضرة</a:t>
            </a:r>
            <a:endParaRPr lang="ar-SA" dirty="0"/>
          </a:p>
        </p:txBody>
      </p:sp>
      <p:sp>
        <p:nvSpPr>
          <p:cNvPr id="3" name="Content Placeholder 2"/>
          <p:cNvSpPr>
            <a:spLocks noGrp="1"/>
          </p:cNvSpPr>
          <p:nvPr>
            <p:ph idx="1"/>
          </p:nvPr>
        </p:nvSpPr>
        <p:spPr/>
        <p:txBody>
          <a:bodyPr/>
          <a:lstStyle/>
          <a:p>
            <a:pPr algn="just" rtl="1">
              <a:buFont typeface="Wingdings" pitchFamily="2" charset="2"/>
              <a:buChar char="§"/>
            </a:pPr>
            <a:r>
              <a:rPr lang="ar-SA" dirty="0" smtClean="0"/>
              <a:t>المقدّمة.</a:t>
            </a:r>
          </a:p>
          <a:p>
            <a:pPr algn="just" rtl="1">
              <a:buFont typeface="Wingdings" pitchFamily="2" charset="2"/>
              <a:buChar char="§"/>
            </a:pPr>
            <a:r>
              <a:rPr lang="ar-SA" dirty="0" smtClean="0"/>
              <a:t>جو النص.</a:t>
            </a:r>
          </a:p>
          <a:p>
            <a:pPr algn="just" rtl="1">
              <a:buFont typeface="Wingdings" pitchFamily="2" charset="2"/>
              <a:buChar char="§"/>
            </a:pPr>
            <a:r>
              <a:rPr lang="ar-SA" dirty="0" smtClean="0"/>
              <a:t>نص الموشح.</a:t>
            </a:r>
          </a:p>
          <a:p>
            <a:pPr algn="just" rtl="1">
              <a:buFont typeface="Wingdings" pitchFamily="2" charset="2"/>
              <a:buChar char="§"/>
            </a:pPr>
            <a:r>
              <a:rPr lang="ar-SA" dirty="0" smtClean="0"/>
              <a:t>اللغة.</a:t>
            </a:r>
          </a:p>
          <a:p>
            <a:pPr algn="just" rtl="1">
              <a:buFont typeface="Wingdings" pitchFamily="2" charset="2"/>
              <a:buChar char="§"/>
            </a:pPr>
            <a:r>
              <a:rPr lang="ar-SA" dirty="0" smtClean="0"/>
              <a:t>البلاغة والأسلوب.</a:t>
            </a:r>
            <a:endParaRPr lang="ar-SA" dirty="0"/>
          </a:p>
        </p:txBody>
      </p:sp>
      <p:sp>
        <p:nvSpPr>
          <p:cNvPr id="4" name="Slide Number Placeholder 3"/>
          <p:cNvSpPr>
            <a:spLocks noGrp="1"/>
          </p:cNvSpPr>
          <p:nvPr>
            <p:ph type="sldNum" sz="quarter" idx="10"/>
          </p:nvPr>
        </p:nvSpPr>
        <p:spPr/>
        <p:txBody>
          <a:bodyPr/>
          <a:lstStyle/>
          <a:p>
            <a:pPr>
              <a:defRPr/>
            </a:pPr>
            <a:fld id="{FFF0F569-9724-490C-8368-9A7E0DF21DA7}" type="slidenum">
              <a:rPr lang="ar-SA" smtClean="0"/>
              <a:pPr>
                <a:defRPr/>
              </a:pPr>
              <a:t>3</a:t>
            </a:fld>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مقدمة</a:t>
            </a:r>
            <a:endParaRPr lang="ar-SA" dirty="0"/>
          </a:p>
        </p:txBody>
      </p:sp>
      <p:sp>
        <p:nvSpPr>
          <p:cNvPr id="3" name="عنصر نائب للمحتوى 2"/>
          <p:cNvSpPr>
            <a:spLocks noGrp="1"/>
          </p:cNvSpPr>
          <p:nvPr>
            <p:ph idx="1"/>
          </p:nvPr>
        </p:nvSpPr>
        <p:spPr/>
        <p:txBody>
          <a:bodyPr/>
          <a:lstStyle/>
          <a:p>
            <a:pPr algn="just" rtl="1"/>
            <a:r>
              <a:rPr lang="ar-SA" sz="3000" dirty="0" smtClean="0"/>
              <a:t>تمثل الموشحات ولادة جديدة للشعر العربي في العصر الأندلسي، حيث كانت خروجاً عن عمود الشعر العربي، مع الحفاظ على أوزان الخليل بن أحمد الفراهيدي، ولكن بقالب جميل يناسب الغناء والطبيعة الخلابة التي اشتهرت بها الأندلس، كما وصفت حياة البذخ والترف ومجالس اللهو والطرب،والخروج عن المألوف. يقول لسان الدين بن الخطيب عن الموشّحات:“وهي من الفنون التي أغرب بها أهل المغرب على أهل المشرق، وظهروا فيها كالشمس الطالعة والضياء المشرق“.</a:t>
            </a:r>
          </a:p>
          <a:p>
            <a:pPr algn="just" rtl="1"/>
            <a:r>
              <a:rPr lang="ar-SA" sz="3000" dirty="0" smtClean="0"/>
              <a:t>ومن أشهر الوشّاحين في العصر الأندلسي </a:t>
            </a:r>
            <a:r>
              <a:rPr lang="ar-SA" sz="2800" b="1" dirty="0" smtClean="0"/>
              <a:t>لسان الدين بن الخطيب وابن زمرك والأعمى </a:t>
            </a:r>
            <a:r>
              <a:rPr lang="ar-SA" sz="2800" b="1" dirty="0" err="1" smtClean="0"/>
              <a:t>التطيلي</a:t>
            </a:r>
            <a:r>
              <a:rPr lang="ar-SA" sz="2800" b="1" dirty="0" smtClean="0"/>
              <a:t> وعبادة </a:t>
            </a:r>
            <a:r>
              <a:rPr lang="ar-SA" sz="2800" b="1" dirty="0" err="1" smtClean="0"/>
              <a:t>القزاز</a:t>
            </a:r>
            <a:r>
              <a:rPr lang="ar-SA" sz="2800" b="1" dirty="0" smtClean="0"/>
              <a:t> وابن ماء السماء وابن زهر الأشبيلي.</a:t>
            </a:r>
            <a:endParaRPr lang="en-US" sz="3000"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4</a:t>
            </a:fld>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المقدمة</a:t>
            </a:r>
            <a:endParaRPr lang="ar-SA" dirty="0"/>
          </a:p>
        </p:txBody>
      </p:sp>
      <p:sp>
        <p:nvSpPr>
          <p:cNvPr id="3" name="عنصر نائب للمحتوى 2"/>
          <p:cNvSpPr>
            <a:spLocks noGrp="1"/>
          </p:cNvSpPr>
          <p:nvPr>
            <p:ph idx="1"/>
          </p:nvPr>
        </p:nvSpPr>
        <p:spPr/>
        <p:txBody>
          <a:bodyPr/>
          <a:lstStyle/>
          <a:p>
            <a:pPr algn="just" rtl="1"/>
            <a:r>
              <a:rPr lang="ar-SA" dirty="0" smtClean="0"/>
              <a:t>وتنوعت أغراض الموشحات لتطال كافة أغراض الشعر العربي من مدح وهجاء ورثاء وغزل، لكن جمالياتها ظهرت في الغزل ووصف الطبيعة أكثر من أي غرض آخر.</a:t>
            </a:r>
          </a:p>
          <a:p>
            <a:pPr algn="just" rtl="1"/>
            <a:r>
              <a:rPr lang="ar-SA" smtClean="0"/>
              <a:t>وسميت الموشحات بهذا الاسم نسبة إلى وشاح المرأة لما فيها من تلونات موسيقية تشابه التلونات والزركشات في الوشاح.</a:t>
            </a:r>
            <a:endParaRPr lang="ar-SA" dirty="0" smtClean="0"/>
          </a:p>
          <a:p>
            <a:pPr algn="just" rtl="1"/>
            <a:r>
              <a:rPr lang="ar-SA" dirty="0" smtClean="0"/>
              <a:t>والنص المختار ( موشحة ابن زهر) من النصوص الجميلة التي تشهد بتفوق الأندلس في هذا الفن، وتطرب الآذان بما فيها من جماليات سنأتي عليها في الشرائح المقبلة. </a:t>
            </a:r>
            <a:endParaRPr lang="en-US" dirty="0" smtClean="0"/>
          </a:p>
          <a:p>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5</a:t>
            </a:fld>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ابن زهر</a:t>
            </a:r>
            <a:endParaRPr lang="ar-SA" dirty="0"/>
          </a:p>
        </p:txBody>
      </p:sp>
      <p:sp>
        <p:nvSpPr>
          <p:cNvPr id="3" name="عنصر نائب للمحتوى 2"/>
          <p:cNvSpPr>
            <a:spLocks noGrp="1"/>
          </p:cNvSpPr>
          <p:nvPr>
            <p:ph idx="1"/>
          </p:nvPr>
        </p:nvSpPr>
        <p:spPr/>
        <p:txBody>
          <a:bodyPr/>
          <a:lstStyle/>
          <a:p>
            <a:pPr algn="just" rtl="1"/>
            <a:r>
              <a:rPr lang="ar-SA" dirty="0" smtClean="0"/>
              <a:t>ابن زهر الطبيب أبو بكر الإيادي </a:t>
            </a:r>
            <a:r>
              <a:rPr lang="ar-SA" dirty="0" err="1" smtClean="0"/>
              <a:t>الإشبيلي</a:t>
            </a:r>
            <a:r>
              <a:rPr lang="ar-SA" dirty="0" smtClean="0"/>
              <a:t> نسبة إلى أشبيلية في الأندلس.أخذ علم الطب عن جده أبي العلاء وعن أبيه، وانفرد بالإمامة في الطب في زمانه مع الحظ الوافر من اللغة والأدب والشعر، والحظوة عند الملوك،وكان سمحاً جواداً.</a:t>
            </a:r>
          </a:p>
          <a:p>
            <a:pPr algn="just" rtl="1"/>
            <a:r>
              <a:rPr lang="ar-SA" dirty="0" smtClean="0"/>
              <a:t>وكان يحفظ صحيح البخاري متناً وإسناداً ويحفظ شعر ذي الرمة وهو ثلث اللغة.</a:t>
            </a:r>
          </a:p>
          <a:p>
            <a:pPr algn="just" rtl="1"/>
            <a:r>
              <a:rPr lang="ar-SA" dirty="0" smtClean="0"/>
              <a:t>وقد شرّقت موشّحاته وغرّبت بسبب جودتها وجمالها وعذوبة موسيقاها.</a:t>
            </a:r>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6</a:t>
            </a:fld>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مناسبة النص</a:t>
            </a:r>
            <a:endParaRPr lang="ar-SA" dirty="0"/>
          </a:p>
        </p:txBody>
      </p:sp>
      <p:sp>
        <p:nvSpPr>
          <p:cNvPr id="3" name="عنصر نائب للمحتوى 2"/>
          <p:cNvSpPr>
            <a:spLocks noGrp="1"/>
          </p:cNvSpPr>
          <p:nvPr>
            <p:ph idx="1"/>
          </p:nvPr>
        </p:nvSpPr>
        <p:spPr/>
        <p:txBody>
          <a:bodyPr/>
          <a:lstStyle/>
          <a:p>
            <a:pPr rtl="1"/>
            <a:r>
              <a:rPr lang="ar-SA" dirty="0" smtClean="0"/>
              <a:t>كان ابن زهر في مجلس أنس وطرب وكما هو معروف في هذه </a:t>
            </a:r>
            <a:r>
              <a:rPr lang="en-US" dirty="0" smtClean="0"/>
              <a:t>  </a:t>
            </a:r>
            <a:r>
              <a:rPr lang="ar-SA" dirty="0" smtClean="0"/>
              <a:t>المجالس من وجود الغلمان المرد ”أي الغلمان الصغار”والفتيات الجميلات، أما وظيفة الغلمان فيقومون بصب أقداح الخمر وتوزيعها على الشاربين، ووظيفة الفتيات الرقص والغناء.</a:t>
            </a:r>
          </a:p>
          <a:p>
            <a:pPr rtl="1"/>
            <a:r>
              <a:rPr lang="ar-SA" dirty="0" smtClean="0"/>
              <a:t>انتشر في الأندلس ظاهرة الغزل بالغلمان وهذا ابن زهر يظهر براعته في وصف الغلام الذي هام في حبه كما يدعي في </a:t>
            </a:r>
            <a:r>
              <a:rPr lang="ar-SA" dirty="0" err="1" smtClean="0"/>
              <a:t>الموشحة</a:t>
            </a:r>
            <a:r>
              <a:rPr lang="ar-SA" dirty="0" smtClean="0"/>
              <a:t>.</a:t>
            </a:r>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7</a:t>
            </a:fld>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نص موشحة ابن زهر</a:t>
            </a:r>
            <a:endParaRPr lang="ar-SA" dirty="0"/>
          </a:p>
        </p:txBody>
      </p:sp>
      <p:sp>
        <p:nvSpPr>
          <p:cNvPr id="3" name="عنصر نائب للمحتوى 2"/>
          <p:cNvSpPr>
            <a:spLocks noGrp="1"/>
          </p:cNvSpPr>
          <p:nvPr>
            <p:ph idx="1"/>
          </p:nvPr>
        </p:nvSpPr>
        <p:spPr/>
        <p:txBody>
          <a:bodyPr/>
          <a:lstStyle/>
          <a:p>
            <a:pPr rtl="1"/>
            <a:r>
              <a:rPr lang="ar-SA" b="1" dirty="0" smtClean="0"/>
              <a:t>أيها الساقي إليك </a:t>
            </a:r>
            <a:r>
              <a:rPr lang="ar-SA" b="1" dirty="0" err="1" smtClean="0"/>
              <a:t>المشتكى</a:t>
            </a:r>
            <a:r>
              <a:rPr lang="ar-SA" b="1" dirty="0" smtClean="0"/>
              <a:t>          قد دعوناك وإن لم تسمع</a:t>
            </a:r>
            <a:endParaRPr lang="en-US" dirty="0" smtClean="0"/>
          </a:p>
          <a:p>
            <a:pPr rtl="1"/>
            <a:r>
              <a:rPr lang="ar-SA" b="1" dirty="0" smtClean="0"/>
              <a:t>                      ونديمٍ همْتُ في غُرّتِــــهِ</a:t>
            </a:r>
            <a:endParaRPr lang="en-US" dirty="0" smtClean="0"/>
          </a:p>
          <a:p>
            <a:pPr rtl="1"/>
            <a:r>
              <a:rPr lang="ar-SA" b="1" dirty="0" smtClean="0"/>
              <a:t>                      وشربتُ الرّاحَ من راحتِهِ</a:t>
            </a:r>
            <a:endParaRPr lang="en-US" dirty="0" smtClean="0"/>
          </a:p>
          <a:p>
            <a:pPr rtl="1"/>
            <a:r>
              <a:rPr lang="ar-SA" b="1" dirty="0" smtClean="0"/>
              <a:t>                       كلما استيقظَ </a:t>
            </a:r>
            <a:r>
              <a:rPr lang="ar-SA" b="1" smtClean="0"/>
              <a:t>من </a:t>
            </a:r>
            <a:r>
              <a:rPr lang="ar-SA" b="1" smtClean="0"/>
              <a:t>غفوته</a:t>
            </a:r>
            <a:endParaRPr lang="en-US" dirty="0" smtClean="0"/>
          </a:p>
          <a:p>
            <a:pPr rtl="1"/>
            <a:r>
              <a:rPr lang="ar-SA" b="1" dirty="0" smtClean="0"/>
              <a:t>جذبَ الزِقَّ إليه </a:t>
            </a:r>
            <a:r>
              <a:rPr lang="ar-SA" b="1" dirty="0" err="1" smtClean="0"/>
              <a:t>واتكا</a:t>
            </a:r>
            <a:r>
              <a:rPr lang="ar-SA" b="1" dirty="0" smtClean="0"/>
              <a:t>              وسقاني أربعاً في أربَعِ</a:t>
            </a:r>
            <a:endParaRPr lang="en-US" dirty="0" smtClean="0"/>
          </a:p>
          <a:p>
            <a:pPr rtl="1"/>
            <a:r>
              <a:rPr lang="ar-SA" b="1" dirty="0" smtClean="0"/>
              <a:t>                 غصن بان مال من حيث </a:t>
            </a:r>
            <a:r>
              <a:rPr lang="ar-SA" b="1" dirty="0" err="1" smtClean="0"/>
              <a:t>استوى</a:t>
            </a:r>
            <a:endParaRPr lang="en-US" dirty="0" smtClean="0"/>
          </a:p>
          <a:p>
            <a:pPr rtl="1"/>
            <a:r>
              <a:rPr lang="ar-SA" b="1" dirty="0" smtClean="0"/>
              <a:t>                 بات من يهواه من فرط الجوى</a:t>
            </a:r>
            <a:endParaRPr lang="en-US" dirty="0" smtClean="0"/>
          </a:p>
          <a:p>
            <a:pPr rtl="1"/>
            <a:r>
              <a:rPr lang="ar-SA" b="1" dirty="0" smtClean="0"/>
              <a:t>                  خافق الأحشاء موهون القوى</a:t>
            </a:r>
            <a:endParaRPr lang="en-US" dirty="0" smtClean="0"/>
          </a:p>
          <a:p>
            <a:pPr algn="just" rtl="1"/>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8</a:t>
            </a:fld>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نص موشحة ابن زهر</a:t>
            </a:r>
            <a:endParaRPr lang="ar-SA" dirty="0"/>
          </a:p>
        </p:txBody>
      </p:sp>
      <p:sp>
        <p:nvSpPr>
          <p:cNvPr id="3" name="عنصر نائب للمحتوى 2"/>
          <p:cNvSpPr>
            <a:spLocks noGrp="1"/>
          </p:cNvSpPr>
          <p:nvPr>
            <p:ph idx="1"/>
          </p:nvPr>
        </p:nvSpPr>
        <p:spPr/>
        <p:txBody>
          <a:bodyPr/>
          <a:lstStyle/>
          <a:p>
            <a:pPr rtl="1"/>
            <a:r>
              <a:rPr lang="ar-SA" b="1" dirty="0" smtClean="0"/>
              <a:t> كلما فكّرَ في البينِ بكى        ما له يبكي لما لم يقعِ</a:t>
            </a:r>
            <a:endParaRPr lang="en-US" dirty="0" smtClean="0"/>
          </a:p>
          <a:p>
            <a:pPr rtl="1"/>
            <a:r>
              <a:rPr lang="ar-SA" b="1" dirty="0" smtClean="0"/>
              <a:t>                  ليس لي صبرٌ ولا لي جلدُ   </a:t>
            </a:r>
          </a:p>
          <a:p>
            <a:pPr rtl="1"/>
            <a:r>
              <a:rPr lang="ar-SA" b="1" dirty="0" smtClean="0"/>
              <a:t>                  يا لقومي عذلوا واجتهدوا </a:t>
            </a:r>
            <a:endParaRPr lang="en-US" dirty="0" smtClean="0"/>
          </a:p>
          <a:p>
            <a:pPr rtl="1"/>
            <a:r>
              <a:rPr lang="ar-SA" b="1" dirty="0" smtClean="0"/>
              <a:t>                  أنكروا شكواي مما أجدُ</a:t>
            </a:r>
          </a:p>
          <a:p>
            <a:pPr rtl="1"/>
            <a:r>
              <a:rPr lang="ar-SA" b="1" dirty="0" smtClean="0"/>
              <a:t>   مثل حالي حقه أن يشتكى       كمدَ اليأس وذلَّ الطمع</a:t>
            </a:r>
            <a:endParaRPr lang="en-US" dirty="0" smtClean="0"/>
          </a:p>
          <a:p>
            <a:pPr rtl="1"/>
            <a:r>
              <a:rPr lang="ar-SA" b="1" dirty="0" smtClean="0"/>
              <a:t>                    ما لعيني عشيت بالنظرِ</a:t>
            </a:r>
          </a:p>
          <a:p>
            <a:pPr rtl="1"/>
            <a:r>
              <a:rPr lang="ar-SA" b="1" dirty="0" smtClean="0"/>
              <a:t>                   أنكرت بعدك ضوء القمرِ </a:t>
            </a:r>
          </a:p>
          <a:p>
            <a:pPr rtl="1"/>
            <a:r>
              <a:rPr lang="ar-SA" b="1" dirty="0" smtClean="0"/>
              <a:t>                  وإذا ما شئت فاسمع خبري</a:t>
            </a:r>
            <a:endParaRPr lang="en-US" dirty="0" smtClean="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9</a:t>
            </a:fld>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موشحة ابن زهر</a:t>
            </a:r>
            <a:endParaRPr lang="ar-SA" dirty="0"/>
          </a:p>
        </p:txBody>
      </p:sp>
      <p:sp>
        <p:nvSpPr>
          <p:cNvPr id="3" name="عنصر نائب للمحتوى 2"/>
          <p:cNvSpPr>
            <a:spLocks noGrp="1"/>
          </p:cNvSpPr>
          <p:nvPr>
            <p:ph idx="1"/>
          </p:nvPr>
        </p:nvSpPr>
        <p:spPr/>
        <p:txBody>
          <a:bodyPr/>
          <a:lstStyle/>
          <a:p>
            <a:pPr rtl="1"/>
            <a:r>
              <a:rPr lang="ar-SA" b="1" dirty="0" smtClean="0"/>
              <a:t>شقيت عيناي من طول </a:t>
            </a:r>
            <a:r>
              <a:rPr lang="ar-SA" b="1" dirty="0" err="1" smtClean="0"/>
              <a:t>البكا</a:t>
            </a:r>
            <a:r>
              <a:rPr lang="ar-SA" b="1" dirty="0" smtClean="0"/>
              <a:t>         وبكى بعضي على بعضي معي</a:t>
            </a:r>
            <a:endParaRPr lang="en-US" dirty="0" smtClean="0"/>
          </a:p>
          <a:p>
            <a:pPr rtl="1"/>
            <a:r>
              <a:rPr lang="ar-SA" b="1" dirty="0" smtClean="0"/>
              <a:t>                        كبد حرى ودمـــع يَكِفُ </a:t>
            </a:r>
          </a:p>
          <a:p>
            <a:pPr rtl="1"/>
            <a:r>
              <a:rPr lang="ar-SA" b="1" dirty="0" smtClean="0"/>
              <a:t>                        يعرف الذنب ولا </a:t>
            </a:r>
            <a:r>
              <a:rPr lang="ar-SA" b="1" dirty="0" err="1" smtClean="0"/>
              <a:t>يعترف</a:t>
            </a:r>
            <a:r>
              <a:rPr lang="ar-SA" b="1" dirty="0" smtClean="0"/>
              <a:t> </a:t>
            </a:r>
          </a:p>
          <a:p>
            <a:pPr rtl="1"/>
            <a:r>
              <a:rPr lang="ar-SA" b="1" dirty="0" smtClean="0"/>
              <a:t>                        أيها المعرض عما أصف</a:t>
            </a:r>
            <a:endParaRPr lang="en-US" dirty="0" smtClean="0"/>
          </a:p>
          <a:p>
            <a:pPr rtl="1"/>
            <a:r>
              <a:rPr lang="ar-SA" b="1" dirty="0" smtClean="0"/>
              <a:t>قد نمى حبك عندي وزكا              لا تقل في الحب أني مدعي</a:t>
            </a:r>
            <a:endParaRPr lang="ar-SA" dirty="0" smtClean="0"/>
          </a:p>
          <a:p>
            <a:pPr algn="just" rtl="1"/>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10</a:t>
            </a:fld>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اللغة ومعاني الكلمات</a:t>
            </a:r>
            <a:endParaRPr lang="ar-SA" dirty="0"/>
          </a:p>
        </p:txBody>
      </p:sp>
      <p:sp>
        <p:nvSpPr>
          <p:cNvPr id="3" name="عنصر نائب للمحتوى 2"/>
          <p:cNvSpPr>
            <a:spLocks noGrp="1"/>
          </p:cNvSpPr>
          <p:nvPr>
            <p:ph idx="1"/>
          </p:nvPr>
        </p:nvSpPr>
        <p:spPr/>
        <p:txBody>
          <a:bodyPr/>
          <a:lstStyle/>
          <a:p>
            <a:r>
              <a:rPr lang="en-US" dirty="0" smtClean="0">
                <a:solidFill>
                  <a:srgbClr val="FF0000"/>
                </a:solidFill>
              </a:rPr>
              <a:t> </a:t>
            </a:r>
            <a:r>
              <a:rPr lang="ar-SA" dirty="0" smtClean="0">
                <a:solidFill>
                  <a:srgbClr val="FF0000"/>
                </a:solidFill>
              </a:rPr>
              <a:t>الساقي: </a:t>
            </a:r>
            <a:r>
              <a:rPr lang="ar-SA" dirty="0" smtClean="0">
                <a:solidFill>
                  <a:srgbClr val="000000"/>
                </a:solidFill>
              </a:rPr>
              <a:t>ساقي الخمر.</a:t>
            </a:r>
            <a:r>
              <a:rPr lang="ar-SA" dirty="0" smtClean="0">
                <a:solidFill>
                  <a:srgbClr val="FF0000"/>
                </a:solidFill>
              </a:rPr>
              <a:t>                  النديم</a:t>
            </a:r>
            <a:r>
              <a:rPr lang="ar-SA" dirty="0" smtClean="0"/>
              <a:t>: الرفيق في شرب الخمر</a:t>
            </a:r>
            <a:r>
              <a:rPr lang="ar-SA" dirty="0" smtClean="0">
                <a:solidFill>
                  <a:srgbClr val="FF0000"/>
                </a:solidFill>
              </a:rPr>
              <a:t>. هِمتُ</a:t>
            </a:r>
            <a:r>
              <a:rPr lang="ar-SA" dirty="0" smtClean="0"/>
              <a:t>: الهُيام: شدة العشق.           </a:t>
            </a:r>
            <a:r>
              <a:rPr lang="ar-SA" dirty="0" smtClean="0">
                <a:solidFill>
                  <a:srgbClr val="FF0000"/>
                </a:solidFill>
              </a:rPr>
              <a:t>الغرّة</a:t>
            </a:r>
            <a:r>
              <a:rPr lang="ar-SA" dirty="0" smtClean="0"/>
              <a:t>: مقدمة الرأس أو الجبهة. </a:t>
            </a:r>
            <a:r>
              <a:rPr lang="ar-SA" dirty="0" smtClean="0">
                <a:solidFill>
                  <a:srgbClr val="FF0000"/>
                </a:solidFill>
              </a:rPr>
              <a:t>الراح</a:t>
            </a:r>
            <a:r>
              <a:rPr lang="ar-SA" dirty="0" smtClean="0"/>
              <a:t>: </a:t>
            </a:r>
            <a:r>
              <a:rPr lang="ar-SA" dirty="0" err="1" smtClean="0"/>
              <a:t>الخمرة</a:t>
            </a:r>
            <a:r>
              <a:rPr lang="ar-SA" dirty="0" smtClean="0"/>
              <a:t>.                      </a:t>
            </a:r>
            <a:r>
              <a:rPr lang="ar-SA" dirty="0" smtClean="0">
                <a:solidFill>
                  <a:srgbClr val="FF0000"/>
                </a:solidFill>
              </a:rPr>
              <a:t>راحته</a:t>
            </a:r>
            <a:r>
              <a:rPr lang="ar-SA" dirty="0" smtClean="0"/>
              <a:t>:باطن يده. </a:t>
            </a:r>
          </a:p>
          <a:p>
            <a:r>
              <a:rPr lang="ar-SA" dirty="0" smtClean="0">
                <a:solidFill>
                  <a:srgbClr val="FF0000"/>
                </a:solidFill>
              </a:rPr>
              <a:t>الزقّ</a:t>
            </a:r>
            <a:r>
              <a:rPr lang="ar-SA" dirty="0" smtClean="0"/>
              <a:t>: وعاء الخمر.           </a:t>
            </a:r>
            <a:r>
              <a:rPr lang="ar-SA" dirty="0" err="1" smtClean="0">
                <a:solidFill>
                  <a:srgbClr val="FF0000"/>
                </a:solidFill>
              </a:rPr>
              <a:t>البان</a:t>
            </a:r>
            <a:r>
              <a:rPr lang="ar-SA" dirty="0" smtClean="0"/>
              <a:t>: شجر طويل معتدل السيقان. </a:t>
            </a:r>
            <a:r>
              <a:rPr lang="ar-SA" dirty="0" smtClean="0">
                <a:solidFill>
                  <a:srgbClr val="FF0000"/>
                </a:solidFill>
              </a:rPr>
              <a:t>الجوى</a:t>
            </a:r>
            <a:r>
              <a:rPr lang="ar-SA" dirty="0" smtClean="0"/>
              <a:t>:</a:t>
            </a:r>
            <a:r>
              <a:rPr lang="ar-SA" b="1" dirty="0" smtClean="0"/>
              <a:t> </a:t>
            </a:r>
            <a:r>
              <a:rPr lang="ar-SA" dirty="0" smtClean="0"/>
              <a:t>شِدَّةِ الوَجْدِ من عشق أَو حزن. </a:t>
            </a:r>
            <a:r>
              <a:rPr lang="ar-SA" dirty="0" smtClean="0">
                <a:solidFill>
                  <a:srgbClr val="FF0000"/>
                </a:solidFill>
              </a:rPr>
              <a:t>موهون القوى</a:t>
            </a:r>
            <a:r>
              <a:rPr lang="ar-SA" dirty="0" smtClean="0"/>
              <a:t>: ضعيف القوى. </a:t>
            </a:r>
            <a:r>
              <a:rPr lang="ar-SA" dirty="0" smtClean="0">
                <a:solidFill>
                  <a:srgbClr val="FF0000"/>
                </a:solidFill>
              </a:rPr>
              <a:t>البين</a:t>
            </a:r>
            <a:r>
              <a:rPr lang="ar-SA" dirty="0" smtClean="0"/>
              <a:t>: الفراق.</a:t>
            </a:r>
            <a:r>
              <a:rPr lang="ar-SA" dirty="0" smtClean="0">
                <a:solidFill>
                  <a:srgbClr val="FF0000"/>
                </a:solidFill>
              </a:rPr>
              <a:t>جلَدٌ</a:t>
            </a:r>
            <a:r>
              <a:rPr lang="ar-SA" dirty="0" smtClean="0"/>
              <a:t>: صبر.</a:t>
            </a:r>
            <a:r>
              <a:rPr lang="ar-SA" dirty="0" smtClean="0">
                <a:solidFill>
                  <a:srgbClr val="FF0000"/>
                </a:solidFill>
              </a:rPr>
              <a:t>عذلوا</a:t>
            </a:r>
            <a:r>
              <a:rPr lang="ar-SA" dirty="0" smtClean="0"/>
              <a:t>: لاموا. </a:t>
            </a:r>
          </a:p>
          <a:p>
            <a:r>
              <a:rPr lang="ar-SA" dirty="0" smtClean="0">
                <a:solidFill>
                  <a:srgbClr val="FF0000"/>
                </a:solidFill>
              </a:rPr>
              <a:t>الكمد</a:t>
            </a:r>
            <a:r>
              <a:rPr lang="ar-SA" dirty="0" smtClean="0"/>
              <a:t>: أشدّ الحزن.</a:t>
            </a:r>
            <a:r>
              <a:rPr lang="ar-SA" dirty="0" smtClean="0">
                <a:solidFill>
                  <a:srgbClr val="FF0000"/>
                </a:solidFill>
              </a:rPr>
              <a:t>عشيت بالنظر</a:t>
            </a:r>
            <a:r>
              <a:rPr lang="ar-SA" dirty="0" smtClean="0"/>
              <a:t>: </a:t>
            </a:r>
            <a:r>
              <a:rPr lang="ar-SA" dirty="0" err="1" smtClean="0">
                <a:solidFill>
                  <a:srgbClr val="FF0000"/>
                </a:solidFill>
              </a:rPr>
              <a:t>العشا</a:t>
            </a:r>
            <a:r>
              <a:rPr lang="ar-SA" dirty="0" smtClean="0"/>
              <a:t>: ضعف البصر، وقيل إنه ضعف البصر في الليل خاصة. </a:t>
            </a:r>
            <a:r>
              <a:rPr lang="ar-SA" dirty="0" smtClean="0">
                <a:solidFill>
                  <a:srgbClr val="FF0000"/>
                </a:solidFill>
              </a:rPr>
              <a:t>دمع يكف</a:t>
            </a:r>
            <a:r>
              <a:rPr lang="ar-SA" dirty="0" smtClean="0"/>
              <a:t>: يسيل. </a:t>
            </a:r>
            <a:r>
              <a:rPr lang="ar-SA" dirty="0" smtClean="0">
                <a:solidFill>
                  <a:srgbClr val="FF0000"/>
                </a:solidFill>
              </a:rPr>
              <a:t>زكا</a:t>
            </a:r>
            <a:r>
              <a:rPr lang="ar-SA" dirty="0" smtClean="0"/>
              <a:t>: زاد، ومن هنا اشتقت الزكاة لأنها تزيد المال وتنميه.</a:t>
            </a:r>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11</a:t>
            </a:fld>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أجزاء الموشح</a:t>
            </a:r>
            <a:endParaRPr lang="ar-SA" dirty="0"/>
          </a:p>
        </p:txBody>
      </p:sp>
      <p:sp>
        <p:nvSpPr>
          <p:cNvPr id="3" name="عنصر نائب للمحتوى 2"/>
          <p:cNvSpPr>
            <a:spLocks noGrp="1"/>
          </p:cNvSpPr>
          <p:nvPr>
            <p:ph idx="1"/>
          </p:nvPr>
        </p:nvSpPr>
        <p:spPr/>
        <p:txBody>
          <a:bodyPr/>
          <a:lstStyle/>
          <a:p>
            <a:r>
              <a:rPr lang="ar-SA" dirty="0" smtClean="0"/>
              <a:t>يختلف نظام الموشح عن نظام القصيدة العمودية، فالموشح يبدأ </a:t>
            </a:r>
            <a:r>
              <a:rPr lang="ar-SA" dirty="0" smtClean="0">
                <a:solidFill>
                  <a:srgbClr val="FF0000"/>
                </a:solidFill>
              </a:rPr>
              <a:t>بمطلع</a:t>
            </a:r>
            <a:r>
              <a:rPr lang="ar-SA" dirty="0" smtClean="0"/>
              <a:t> عبارة عن سطرين يشبهان بيت الشعر، كل واحد منهما يسمى </a:t>
            </a:r>
            <a:r>
              <a:rPr lang="ar-SA" dirty="0" smtClean="0">
                <a:solidFill>
                  <a:srgbClr val="FF0000"/>
                </a:solidFill>
              </a:rPr>
              <a:t>غصناً</a:t>
            </a:r>
            <a:r>
              <a:rPr lang="ar-SA" dirty="0" smtClean="0"/>
              <a:t>، ثم يتبعه مجموعة من الأسطر الشعرية متتابعة وراء بعضها، وكل سطر منها يسمى </a:t>
            </a:r>
            <a:r>
              <a:rPr lang="ar-SA" dirty="0" err="1" smtClean="0">
                <a:solidFill>
                  <a:srgbClr val="FF0000"/>
                </a:solidFill>
              </a:rPr>
              <a:t>سمطاً</a:t>
            </a:r>
            <a:r>
              <a:rPr lang="ar-SA" dirty="0" smtClean="0"/>
              <a:t>، ثم يتبع هذه الأسطر سطران إلى جانب بعضهما يسميان معاً </a:t>
            </a:r>
            <a:r>
              <a:rPr lang="ar-SA" dirty="0" smtClean="0">
                <a:solidFill>
                  <a:srgbClr val="FF0000"/>
                </a:solidFill>
              </a:rPr>
              <a:t>قفلاً</a:t>
            </a:r>
            <a:r>
              <a:rPr lang="ar-SA" dirty="0" smtClean="0"/>
              <a:t>، ومجموعة </a:t>
            </a:r>
            <a:r>
              <a:rPr lang="ar-SA" dirty="0" err="1" smtClean="0"/>
              <a:t>الأسماط</a:t>
            </a:r>
            <a:r>
              <a:rPr lang="ar-SA" dirty="0" smtClean="0"/>
              <a:t> تسمى </a:t>
            </a:r>
            <a:r>
              <a:rPr lang="ar-SA" dirty="0" smtClean="0">
                <a:solidFill>
                  <a:srgbClr val="FF0000"/>
                </a:solidFill>
              </a:rPr>
              <a:t>دوراً</a:t>
            </a:r>
            <a:r>
              <a:rPr lang="ar-SA" dirty="0" smtClean="0"/>
              <a:t>، والدور مع القفل الذي يليه يسمى </a:t>
            </a:r>
            <a:r>
              <a:rPr lang="ar-SA" dirty="0" smtClean="0">
                <a:solidFill>
                  <a:srgbClr val="FF0000"/>
                </a:solidFill>
              </a:rPr>
              <a:t>بيتاً</a:t>
            </a:r>
            <a:r>
              <a:rPr lang="ar-SA" dirty="0" smtClean="0"/>
              <a:t>. </a:t>
            </a:r>
          </a:p>
          <a:p>
            <a:r>
              <a:rPr lang="ar-SA" dirty="0" smtClean="0"/>
              <a:t>وآخر قفل في الموشح يسمى </a:t>
            </a:r>
            <a:r>
              <a:rPr lang="ar-SA" dirty="0" err="1" smtClean="0">
                <a:solidFill>
                  <a:srgbClr val="FF0000"/>
                </a:solidFill>
              </a:rPr>
              <a:t>خرجة</a:t>
            </a:r>
            <a:r>
              <a:rPr lang="ar-SA" dirty="0" smtClean="0"/>
              <a:t>، وكانوا يجعلون </a:t>
            </a:r>
            <a:r>
              <a:rPr lang="ar-SA" dirty="0" err="1" smtClean="0"/>
              <a:t>الخرجة</a:t>
            </a:r>
            <a:r>
              <a:rPr lang="ar-SA" dirty="0" smtClean="0"/>
              <a:t> باللغة العامية أو بلغة غير عربية إلا إذا كانت </a:t>
            </a:r>
            <a:r>
              <a:rPr lang="ar-SA" dirty="0" err="1" smtClean="0"/>
              <a:t>الموشحة</a:t>
            </a:r>
            <a:r>
              <a:rPr lang="ar-SA" dirty="0" smtClean="0"/>
              <a:t> في موضوع المدح، فيشترط في </a:t>
            </a:r>
            <a:r>
              <a:rPr lang="ar-SA" dirty="0" err="1" smtClean="0"/>
              <a:t>الخرجة</a:t>
            </a:r>
            <a:r>
              <a:rPr lang="ar-SA" dirty="0" smtClean="0"/>
              <a:t> أن تكون بلغة عربية فصيحة. </a:t>
            </a:r>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12</a:t>
            </a:fld>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رسم توضيحي لأجزاء </a:t>
            </a:r>
            <a:r>
              <a:rPr lang="ar-SA" dirty="0" err="1" smtClean="0"/>
              <a:t>الموشحة</a:t>
            </a:r>
            <a:endParaRPr lang="ar-SA" dirty="0"/>
          </a:p>
        </p:txBody>
      </p:sp>
      <p:sp>
        <p:nvSpPr>
          <p:cNvPr id="3" name="عنصر نائب للمحتوى 2"/>
          <p:cNvSpPr>
            <a:spLocks noGrp="1"/>
          </p:cNvSpPr>
          <p:nvPr>
            <p:ph idx="1"/>
          </p:nvPr>
        </p:nvSpPr>
        <p:spPr/>
        <p:txBody>
          <a:bodyPr/>
          <a:lstStyle/>
          <a:p>
            <a:pPr algn="ctr" rtl="1"/>
            <a:endParaRPr lang="en-US" sz="900" dirty="0" smtClean="0">
              <a:solidFill>
                <a:srgbClr val="FF0000"/>
              </a:solidFill>
            </a:endParaRPr>
          </a:p>
          <a:p>
            <a:pPr algn="ctr" rtl="1"/>
            <a:r>
              <a:rPr lang="ar-SA" sz="1400" b="1" u="sng" dirty="0" smtClean="0">
                <a:solidFill>
                  <a:srgbClr val="009900"/>
                </a:solidFill>
              </a:rPr>
              <a:t>أ </a:t>
            </a:r>
            <a:r>
              <a:rPr lang="ar-SA" sz="1400" b="1" u="sng" dirty="0" err="1" smtClean="0">
                <a:solidFill>
                  <a:srgbClr val="009900"/>
                </a:solidFill>
              </a:rPr>
              <a:t>يها</a:t>
            </a:r>
            <a:r>
              <a:rPr lang="ar-SA" sz="1400" b="1" u="sng" dirty="0" smtClean="0">
                <a:solidFill>
                  <a:srgbClr val="009900"/>
                </a:solidFill>
              </a:rPr>
              <a:t> الساقي إليك </a:t>
            </a:r>
            <a:r>
              <a:rPr lang="ar-SA" sz="1400" b="1" u="sng" dirty="0" err="1" smtClean="0">
                <a:solidFill>
                  <a:srgbClr val="009900"/>
                </a:solidFill>
              </a:rPr>
              <a:t>المشتكى</a:t>
            </a:r>
            <a:r>
              <a:rPr lang="ar-SA" sz="1400" b="1" u="sng" dirty="0" smtClean="0">
                <a:solidFill>
                  <a:srgbClr val="009900"/>
                </a:solidFill>
              </a:rPr>
              <a:t>                     قد دعوناك وإن لم تسمع            مطلع</a:t>
            </a:r>
          </a:p>
          <a:p>
            <a:pPr rtl="1"/>
            <a:r>
              <a:rPr lang="ar-SA" sz="1000" b="1" dirty="0" smtClean="0">
                <a:solidFill>
                  <a:srgbClr val="FF0000"/>
                </a:solidFill>
              </a:rPr>
              <a:t>                                                                                غصن                                                        غصن</a:t>
            </a:r>
          </a:p>
          <a:p>
            <a:pPr rtl="1"/>
            <a:r>
              <a:rPr lang="ar-SA" sz="900" dirty="0" smtClean="0">
                <a:solidFill>
                  <a:srgbClr val="FF0000"/>
                </a:solidFill>
              </a:rPr>
              <a:t>                                                                                                                </a:t>
            </a:r>
          </a:p>
          <a:p>
            <a:pPr rtl="1"/>
            <a:r>
              <a:rPr lang="ar-SA" sz="900" dirty="0" smtClean="0">
                <a:solidFill>
                  <a:srgbClr val="FF0000"/>
                </a:solidFill>
              </a:rPr>
              <a:t>                                                                                                                 </a:t>
            </a:r>
            <a:r>
              <a:rPr lang="ar-SA" sz="1100" b="1" u="sng" dirty="0" smtClean="0">
                <a:solidFill>
                  <a:srgbClr val="0070C0"/>
                </a:solidFill>
              </a:rPr>
              <a:t>ونديم همـــت في غرتــــــــــه      </a:t>
            </a:r>
            <a:r>
              <a:rPr lang="ar-SA" sz="1100" b="1" u="sng" dirty="0" err="1" smtClean="0">
                <a:solidFill>
                  <a:srgbClr val="FF3300"/>
                </a:solidFill>
              </a:rPr>
              <a:t>سمط</a:t>
            </a:r>
            <a:endParaRPr lang="en-US" sz="1100" u="sng" dirty="0" smtClean="0">
              <a:solidFill>
                <a:srgbClr val="FF3300"/>
              </a:solidFill>
            </a:endParaRPr>
          </a:p>
          <a:p>
            <a:pPr rtl="1"/>
            <a:r>
              <a:rPr lang="ar-SA" sz="1100" b="1" dirty="0" smtClean="0">
                <a:solidFill>
                  <a:srgbClr val="0070C0"/>
                </a:solidFill>
              </a:rPr>
              <a:t>                                                                                              </a:t>
            </a:r>
            <a:r>
              <a:rPr lang="ar-SA" sz="1100" b="1" u="sng" dirty="0" smtClean="0">
                <a:solidFill>
                  <a:srgbClr val="0070C0"/>
                </a:solidFill>
              </a:rPr>
              <a:t>وشربت الراح من راحته </a:t>
            </a:r>
            <a:r>
              <a:rPr lang="ar-SA" sz="1100" b="1" u="sng" dirty="0" smtClean="0">
                <a:solidFill>
                  <a:srgbClr val="0070C0"/>
                </a:solidFill>
              </a:rPr>
              <a:t> </a:t>
            </a:r>
            <a:r>
              <a:rPr lang="ar-SA" sz="1100" b="1" u="sng" dirty="0" smtClean="0">
                <a:solidFill>
                  <a:srgbClr val="0070C0"/>
                </a:solidFill>
              </a:rPr>
              <a:t>    </a:t>
            </a:r>
            <a:r>
              <a:rPr lang="ar-SA" sz="1100" b="1" u="sng" dirty="0" smtClean="0">
                <a:solidFill>
                  <a:srgbClr val="0070C0"/>
                </a:solidFill>
              </a:rPr>
              <a:t>     </a:t>
            </a:r>
            <a:r>
              <a:rPr lang="ar-SA" sz="1100" b="1" u="sng" dirty="0" err="1" smtClean="0">
                <a:solidFill>
                  <a:srgbClr val="FF3300"/>
                </a:solidFill>
              </a:rPr>
              <a:t>سمط</a:t>
            </a:r>
            <a:r>
              <a:rPr lang="ar-SA" sz="1100" b="1" u="sng" dirty="0" smtClean="0">
                <a:solidFill>
                  <a:srgbClr val="FF3300"/>
                </a:solidFill>
              </a:rPr>
              <a:t> </a:t>
            </a:r>
            <a:r>
              <a:rPr lang="ar-SA" sz="1100" b="1" dirty="0" smtClean="0">
                <a:solidFill>
                  <a:srgbClr val="0070C0"/>
                </a:solidFill>
              </a:rPr>
              <a:t>           </a:t>
            </a:r>
            <a:r>
              <a:rPr lang="ar-SA" sz="1100" b="1" dirty="0" smtClean="0">
                <a:solidFill>
                  <a:srgbClr val="FF3300"/>
                </a:solidFill>
              </a:rPr>
              <a:t>دور     </a:t>
            </a:r>
            <a:r>
              <a:rPr lang="ar-SA" sz="1100" b="1" dirty="0" smtClean="0">
                <a:solidFill>
                  <a:srgbClr val="0070C0"/>
                </a:solidFill>
              </a:rPr>
              <a:t>                                  </a:t>
            </a:r>
            <a:r>
              <a:rPr lang="ar-SA" sz="1100" b="1" u="sng" dirty="0" smtClean="0">
                <a:solidFill>
                  <a:srgbClr val="0070C0"/>
                </a:solidFill>
              </a:rPr>
              <a:t>  </a:t>
            </a:r>
            <a:endParaRPr lang="en-US" sz="1100" u="sng" dirty="0" smtClean="0">
              <a:solidFill>
                <a:srgbClr val="FF0066"/>
              </a:solidFill>
            </a:endParaRPr>
          </a:p>
          <a:p>
            <a:pPr algn="ctr" rtl="1"/>
            <a:r>
              <a:rPr lang="ar-SA" sz="1100" b="1" dirty="0" smtClean="0">
                <a:solidFill>
                  <a:srgbClr val="0070C0"/>
                </a:solidFill>
              </a:rPr>
              <a:t>                                                   </a:t>
            </a:r>
            <a:r>
              <a:rPr lang="ar-SA" sz="1100" b="1" u="sng" dirty="0" smtClean="0">
                <a:solidFill>
                  <a:srgbClr val="0070C0"/>
                </a:solidFill>
              </a:rPr>
              <a:t> كلما استيقظ من سكرته </a:t>
            </a:r>
            <a:r>
              <a:rPr lang="ar-SA" sz="900" b="1" u="sng" dirty="0" smtClean="0">
                <a:solidFill>
                  <a:srgbClr val="0070C0"/>
                </a:solidFill>
              </a:rPr>
              <a:t> </a:t>
            </a:r>
            <a:r>
              <a:rPr lang="ar-SA" sz="900" b="1" u="sng" dirty="0" smtClean="0">
                <a:solidFill>
                  <a:srgbClr val="0070C0"/>
                </a:solidFill>
              </a:rPr>
              <a:t>        </a:t>
            </a:r>
            <a:r>
              <a:rPr lang="ar-SA" sz="900" b="1" u="sng" dirty="0" err="1" smtClean="0">
                <a:solidFill>
                  <a:srgbClr val="FF3300"/>
                </a:solidFill>
              </a:rPr>
              <a:t>سمط</a:t>
            </a:r>
            <a:r>
              <a:rPr lang="ar-SA" sz="900" b="1" u="sng" dirty="0" smtClean="0">
                <a:solidFill>
                  <a:srgbClr val="FF3300"/>
                </a:solidFill>
              </a:rPr>
              <a:t> </a:t>
            </a:r>
            <a:r>
              <a:rPr lang="ar-SA" sz="900" b="1" dirty="0" smtClean="0">
                <a:solidFill>
                  <a:srgbClr val="FF3300"/>
                </a:solidFill>
              </a:rPr>
              <a:t>                                           </a:t>
            </a:r>
            <a:r>
              <a:rPr lang="ar-SA" sz="1800" b="1" dirty="0" smtClean="0">
                <a:solidFill>
                  <a:srgbClr val="FF3300"/>
                </a:solidFill>
              </a:rPr>
              <a:t>بيت  </a:t>
            </a:r>
            <a:r>
              <a:rPr lang="ar-SA" sz="900" b="1" dirty="0" smtClean="0">
                <a:solidFill>
                  <a:srgbClr val="FF3300"/>
                </a:solidFill>
              </a:rPr>
              <a:t> </a:t>
            </a:r>
            <a:endParaRPr lang="en-US" sz="900" dirty="0" smtClean="0">
              <a:solidFill>
                <a:srgbClr val="FF3300"/>
              </a:solidFill>
            </a:endParaRPr>
          </a:p>
          <a:p>
            <a:pPr rtl="1"/>
            <a:r>
              <a:rPr lang="ar-SA" sz="1200" b="1" dirty="0" smtClean="0"/>
              <a:t>                                                               </a:t>
            </a:r>
          </a:p>
          <a:p>
            <a:pPr rtl="1"/>
            <a:r>
              <a:rPr lang="ar-SA" sz="1400" b="1" dirty="0" smtClean="0">
                <a:solidFill>
                  <a:srgbClr val="009900"/>
                </a:solidFill>
              </a:rPr>
              <a:t>                                      </a:t>
            </a:r>
            <a:r>
              <a:rPr lang="ar-SA" sz="1400" b="1" u="sng" dirty="0" smtClean="0">
                <a:solidFill>
                  <a:srgbClr val="009900"/>
                </a:solidFill>
              </a:rPr>
              <a:t>جذب الزق إليه </a:t>
            </a:r>
            <a:r>
              <a:rPr lang="ar-SA" sz="1400" b="1" u="sng" dirty="0" err="1" smtClean="0">
                <a:solidFill>
                  <a:srgbClr val="009900"/>
                </a:solidFill>
              </a:rPr>
              <a:t>واتكا</a:t>
            </a:r>
            <a:r>
              <a:rPr lang="ar-SA" sz="1400" b="1" u="sng" dirty="0" smtClean="0">
                <a:solidFill>
                  <a:srgbClr val="009900"/>
                </a:solidFill>
              </a:rPr>
              <a:t>                          وسقاني أربعاً في أربع      </a:t>
            </a:r>
            <a:r>
              <a:rPr lang="ar-SA" sz="1400" b="1" dirty="0" smtClean="0">
                <a:solidFill>
                  <a:srgbClr val="FF33CC"/>
                </a:solidFill>
              </a:rPr>
              <a:t>قفل</a:t>
            </a:r>
            <a:r>
              <a:rPr lang="ar-SA" sz="1400" b="1" u="sng" dirty="0" smtClean="0">
                <a:solidFill>
                  <a:srgbClr val="009900"/>
                </a:solidFill>
              </a:rPr>
              <a:t>                               </a:t>
            </a:r>
          </a:p>
          <a:p>
            <a:pPr rtl="1"/>
            <a:r>
              <a:rPr lang="ar-SA" sz="1200" b="1" dirty="0" smtClean="0"/>
              <a:t>                                                         </a:t>
            </a:r>
            <a:r>
              <a:rPr lang="ar-SA" sz="1200" b="1" dirty="0" smtClean="0">
                <a:solidFill>
                  <a:schemeClr val="accent2">
                    <a:lumMod val="75000"/>
                  </a:schemeClr>
                </a:solidFill>
              </a:rPr>
              <a:t>غصن  </a:t>
            </a:r>
            <a:r>
              <a:rPr lang="ar-SA" sz="1200" b="1" dirty="0" smtClean="0"/>
              <a:t>                                                </a:t>
            </a:r>
            <a:r>
              <a:rPr lang="ar-SA" sz="1200" b="1" dirty="0" smtClean="0">
                <a:solidFill>
                  <a:schemeClr val="accent2">
                    <a:lumMod val="75000"/>
                  </a:schemeClr>
                </a:solidFill>
              </a:rPr>
              <a:t>غصن</a:t>
            </a:r>
            <a:endParaRPr lang="en-US" sz="1200" dirty="0" smtClean="0">
              <a:solidFill>
                <a:schemeClr val="accent2">
                  <a:lumMod val="75000"/>
                </a:schemeClr>
              </a:solidFill>
            </a:endParaRPr>
          </a:p>
          <a:p>
            <a:pPr algn="ctr" rtl="1"/>
            <a:r>
              <a:rPr lang="ar-SA" sz="1400" b="1" dirty="0" smtClean="0"/>
              <a:t>غصن بان مال من حيث </a:t>
            </a:r>
            <a:r>
              <a:rPr lang="ar-SA" sz="1400" b="1" dirty="0" err="1" smtClean="0"/>
              <a:t>استوى</a:t>
            </a:r>
            <a:endParaRPr lang="en-US" sz="1400" dirty="0" smtClean="0"/>
          </a:p>
          <a:p>
            <a:pPr algn="ctr" rtl="1"/>
            <a:r>
              <a:rPr lang="ar-SA" sz="1400" b="1" dirty="0" smtClean="0"/>
              <a:t>بات من يهواه من فرط الجوى</a:t>
            </a:r>
            <a:endParaRPr lang="en-US" sz="1400" dirty="0" smtClean="0"/>
          </a:p>
          <a:p>
            <a:pPr algn="ctr" rtl="1"/>
            <a:r>
              <a:rPr lang="ar-SA" sz="1400" b="1" dirty="0" smtClean="0"/>
              <a:t>خفق الأحشاء موهون القوى</a:t>
            </a:r>
            <a:endParaRPr lang="en-US" sz="1400" dirty="0" smtClean="0"/>
          </a:p>
          <a:p>
            <a:pPr algn="ctr" rtl="1"/>
            <a:r>
              <a:rPr lang="ar-SA" sz="1400" b="1" dirty="0" smtClean="0"/>
              <a:t>     كلما فكر في البين بكى        </a:t>
            </a:r>
            <a:r>
              <a:rPr lang="ar-SA" sz="1400" b="1" dirty="0" err="1" smtClean="0"/>
              <a:t>ويحه</a:t>
            </a:r>
            <a:r>
              <a:rPr lang="ar-SA" sz="1400" b="1" dirty="0" smtClean="0"/>
              <a:t> يبكي لما لم يقع</a:t>
            </a:r>
          </a:p>
          <a:p>
            <a:pPr algn="ctr" rtl="1"/>
            <a:r>
              <a:rPr lang="ar-SA" sz="1400" b="1" dirty="0" smtClean="0"/>
              <a:t>كبد حرى ودمع يكف</a:t>
            </a:r>
            <a:endParaRPr lang="en-US" sz="1400" dirty="0" smtClean="0"/>
          </a:p>
          <a:p>
            <a:pPr algn="ctr" rtl="1"/>
            <a:r>
              <a:rPr lang="ar-SA" sz="1400" b="1" dirty="0" smtClean="0"/>
              <a:t>يعرف الذنب ولا </a:t>
            </a:r>
            <a:r>
              <a:rPr lang="ar-SA" sz="1400" b="1" dirty="0" err="1" smtClean="0"/>
              <a:t>يعترف</a:t>
            </a:r>
            <a:r>
              <a:rPr lang="ar-SA" sz="1400" b="1" dirty="0" smtClean="0"/>
              <a:t> </a:t>
            </a:r>
          </a:p>
          <a:p>
            <a:pPr algn="ctr" rtl="1"/>
            <a:r>
              <a:rPr lang="ar-SA" sz="1400" b="1" dirty="0" smtClean="0"/>
              <a:t>أيها المعرض عما أصف</a:t>
            </a:r>
            <a:endParaRPr lang="en-US" sz="1400" dirty="0" smtClean="0"/>
          </a:p>
          <a:p>
            <a:pPr algn="ctr" rtl="1"/>
            <a:r>
              <a:rPr lang="ar-SA" sz="1400" b="1" u="sng" dirty="0" smtClean="0">
                <a:solidFill>
                  <a:srgbClr val="009900"/>
                </a:solidFill>
              </a:rPr>
              <a:t>قد نمى حبك عندي وزكا         لا تقل في الحب إني مدعي                  </a:t>
            </a:r>
            <a:r>
              <a:rPr lang="ar-SA" sz="1400" b="1" u="sng" dirty="0" err="1" smtClean="0">
                <a:solidFill>
                  <a:srgbClr val="009900"/>
                </a:solidFill>
              </a:rPr>
              <a:t>خرجة</a:t>
            </a:r>
            <a:endParaRPr lang="ar-SA" sz="1400" b="1" u="sng" dirty="0" smtClean="0">
              <a:solidFill>
                <a:srgbClr val="009900"/>
              </a:solidFill>
            </a:endParaRPr>
          </a:p>
          <a:p>
            <a:pPr rtl="1"/>
            <a:r>
              <a:rPr lang="ar-SA" sz="1400" dirty="0" smtClean="0">
                <a:solidFill>
                  <a:srgbClr val="00B050"/>
                </a:solidFill>
              </a:rPr>
              <a:t>                                                     </a:t>
            </a:r>
            <a:r>
              <a:rPr lang="ar-SA" sz="1400" b="1" dirty="0" smtClean="0">
                <a:solidFill>
                  <a:srgbClr val="00B050"/>
                </a:solidFill>
              </a:rPr>
              <a:t>غصن  </a:t>
            </a:r>
            <a:r>
              <a:rPr lang="ar-SA" sz="1400" dirty="0" smtClean="0">
                <a:solidFill>
                  <a:srgbClr val="C09200"/>
                </a:solidFill>
              </a:rPr>
              <a:t>                              </a:t>
            </a:r>
            <a:r>
              <a:rPr lang="ar-SA" sz="1400" b="1" dirty="0" smtClean="0">
                <a:solidFill>
                  <a:srgbClr val="00B050"/>
                </a:solidFill>
              </a:rPr>
              <a:t>غصن</a:t>
            </a:r>
            <a:endParaRPr lang="en-US" sz="1400" b="1" dirty="0" smtClean="0">
              <a:solidFill>
                <a:srgbClr val="00B050"/>
              </a:solidFill>
            </a:endParaRPr>
          </a:p>
          <a:p>
            <a:pPr algn="ctr" rtl="1"/>
            <a:r>
              <a:rPr lang="en-US" sz="900" dirty="0" smtClean="0"/>
              <a:t> </a:t>
            </a:r>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13</a:t>
            </a:fld>
            <a:endParaRPr lang="en-US" dirty="0"/>
          </a:p>
        </p:txBody>
      </p:sp>
      <p:sp>
        <p:nvSpPr>
          <p:cNvPr id="9" name="قوس كبير أيسر 8"/>
          <p:cNvSpPr/>
          <p:nvPr/>
        </p:nvSpPr>
        <p:spPr>
          <a:xfrm>
            <a:off x="3581400" y="2286000"/>
            <a:ext cx="457200" cy="990600"/>
          </a:xfrm>
          <a:prstGeom prst="leftBrace">
            <a:avLst/>
          </a:prstGeom>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3" name="قوس كبير أيسر 12"/>
          <p:cNvSpPr/>
          <p:nvPr/>
        </p:nvSpPr>
        <p:spPr>
          <a:xfrm>
            <a:off x="2514600" y="2133600"/>
            <a:ext cx="533400" cy="1524000"/>
          </a:xfrm>
          <a:prstGeom prst="leftBrace">
            <a:avLst/>
          </a:prstGeom>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الشرح</a:t>
            </a:r>
            <a:endParaRPr lang="ar-SA" dirty="0"/>
          </a:p>
        </p:txBody>
      </p:sp>
      <p:sp>
        <p:nvSpPr>
          <p:cNvPr id="3" name="عنصر نائب للمحتوى 2"/>
          <p:cNvSpPr>
            <a:spLocks noGrp="1"/>
          </p:cNvSpPr>
          <p:nvPr>
            <p:ph idx="1"/>
          </p:nvPr>
        </p:nvSpPr>
        <p:spPr/>
        <p:txBody>
          <a:bodyPr/>
          <a:lstStyle/>
          <a:p>
            <a:r>
              <a:rPr lang="ar-SA" sz="3000" dirty="0" smtClean="0"/>
              <a:t>يبدأ الوشاح في مطلع الموشح بنداء ساقي الخمر ليبثه شكواه، لكنّ الساقي في شغل من أمره، فهو لا يستمع إليه. ثم يبدأ أسماط الدور بالغزل في نديمه المحبوب الذي هام في جمال غرته، ثم يبين أنه يشرب الخمر من كف هذا النديم، الذي </a:t>
            </a:r>
            <a:r>
              <a:rPr lang="ar-SA" sz="3000" dirty="0" err="1" smtClean="0"/>
              <a:t>يساهره</a:t>
            </a:r>
            <a:r>
              <a:rPr lang="ar-SA" sz="3000" dirty="0" smtClean="0"/>
              <a:t> طوال الليل حتى يأخذ </a:t>
            </a:r>
            <a:r>
              <a:rPr lang="ar-SA" sz="3000" dirty="0" err="1" smtClean="0"/>
              <a:t>به</a:t>
            </a:r>
            <a:r>
              <a:rPr lang="ar-SA" sz="3000" dirty="0" smtClean="0"/>
              <a:t> النعاس فيغفو، وكلما استيقظ من الغفوة تناول زق الخمر وسقا الوشاح أربع كؤوس في أربعة أوقات أو ربما بأصابعه الأربعة.</a:t>
            </a:r>
            <a:endParaRPr lang="en-US" sz="3000" dirty="0" smtClean="0"/>
          </a:p>
          <a:p>
            <a:r>
              <a:rPr lang="ar-SA" sz="3000" dirty="0" smtClean="0"/>
              <a:t>وفي البيت الثاني يصف هذا الغلام بصفات أنثوية فهو رشيق القوام كغصن </a:t>
            </a:r>
            <a:r>
              <a:rPr lang="ar-SA" sz="3000" dirty="0" err="1" smtClean="0"/>
              <a:t>البان</a:t>
            </a:r>
            <a:r>
              <a:rPr lang="ar-SA" sz="3000" dirty="0" smtClean="0"/>
              <a:t> لا يقوى على عشقه أحد، فكل من يهواه تخور قواه وتضعف، وهو دائم التخوّف من الفراق، فيبكي له قبل أن يحدث.</a:t>
            </a:r>
            <a:endParaRPr lang="ar-SA" sz="3000"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14</a:t>
            </a:fld>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الشرح</a:t>
            </a:r>
            <a:endParaRPr lang="ar-SA" dirty="0"/>
          </a:p>
        </p:txBody>
      </p:sp>
      <p:sp>
        <p:nvSpPr>
          <p:cNvPr id="3" name="عنصر نائب للمحتوى 2"/>
          <p:cNvSpPr>
            <a:spLocks noGrp="1"/>
          </p:cNvSpPr>
          <p:nvPr>
            <p:ph idx="1"/>
          </p:nvPr>
        </p:nvSpPr>
        <p:spPr>
          <a:xfrm>
            <a:off x="495300" y="1600200"/>
            <a:ext cx="8915400" cy="4724400"/>
          </a:xfrm>
        </p:spPr>
        <p:txBody>
          <a:bodyPr/>
          <a:lstStyle/>
          <a:p>
            <a:r>
              <a:rPr lang="ar-SA" sz="3000" dirty="0" smtClean="0"/>
              <a:t>وفي البيت الثالث يصف الوشاح حاله التي وصل إليها من الحزن والوجد والعشق الذي ينكره الناس ويلومونه عليه، فهم ينكرون هذا العشق ولا يشعرون </a:t>
            </a:r>
            <a:r>
              <a:rPr lang="ar-SA" sz="3000" dirty="0" err="1" smtClean="0"/>
              <a:t>به</a:t>
            </a:r>
            <a:r>
              <a:rPr lang="ar-SA" sz="3000" dirty="0" smtClean="0"/>
              <a:t>.</a:t>
            </a:r>
          </a:p>
          <a:p>
            <a:r>
              <a:rPr lang="ar-SA" sz="3000" dirty="0" smtClean="0"/>
              <a:t>وفي البيت الرابع يصل الشاعر إلى منتهى الحزن حيث تضعف عيناه من شدة البكاء وما عادتا تبصران ضوء القمر على وضوحه، ولكنه وحيد لا يجد من يبكي معه فيبكي بعضه على بعضه.</a:t>
            </a:r>
          </a:p>
          <a:p>
            <a:r>
              <a:rPr lang="ar-SA" sz="3000" dirty="0" smtClean="0"/>
              <a:t>وفي البيت الأخير يتوجه إلى </a:t>
            </a:r>
            <a:r>
              <a:rPr lang="ar-SA" sz="3000" dirty="0" err="1" smtClean="0"/>
              <a:t>محبوبه</a:t>
            </a:r>
            <a:r>
              <a:rPr lang="ar-SA" sz="3000" dirty="0" smtClean="0"/>
              <a:t> بعد أن فشل في إيصال شكواه إلى الساقي- ليبثه شكواه وحزنه، فكبده تلتهب حزناً وعشقاً ودموعه لا تنقطع، ثم ينهي موشحه بالإقرار بحبه لهذا الغلام وأنه يزداد يوماً بعد يوم.</a:t>
            </a:r>
            <a:endParaRPr lang="ar-SA" sz="3000"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15</a:t>
            </a:fld>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البلاغة والأسلوب</a:t>
            </a:r>
            <a:endParaRPr lang="ar-SA" dirty="0"/>
          </a:p>
        </p:txBody>
      </p:sp>
      <p:sp>
        <p:nvSpPr>
          <p:cNvPr id="3" name="عنصر نائب للمحتوى 2"/>
          <p:cNvSpPr>
            <a:spLocks noGrp="1"/>
          </p:cNvSpPr>
          <p:nvPr>
            <p:ph idx="1"/>
          </p:nvPr>
        </p:nvSpPr>
        <p:spPr/>
        <p:txBody>
          <a:bodyPr/>
          <a:lstStyle/>
          <a:p>
            <a:r>
              <a:rPr lang="ar-SA" sz="3000" dirty="0" smtClean="0"/>
              <a:t>أولاً: لقد كان الوشّاح بارعاً في استهلال الموشح حيث بدأ بالنداء بما فيه من دلالات التنبيه، ثم وجه النداء إلى مركز المجلس ومحوره وهو الساقي.</a:t>
            </a:r>
          </a:p>
          <a:p>
            <a:r>
              <a:rPr lang="ar-SA" sz="3000" dirty="0" smtClean="0"/>
              <a:t>ثانياً: استعمل الوشاح ألفاظاً غاية في الرقة والحزن تعبر عن موضوع الغزل وما يرافقه من لوعة مثل الكمد والجوى وغصن بان وفرط الجوى...</a:t>
            </a:r>
            <a:r>
              <a:rPr lang="ar-SA" sz="3000" dirty="0" err="1" smtClean="0"/>
              <a:t>إلخ</a:t>
            </a:r>
            <a:r>
              <a:rPr lang="ar-SA" sz="3000" dirty="0" smtClean="0"/>
              <a:t>.</a:t>
            </a:r>
          </a:p>
          <a:p>
            <a:r>
              <a:rPr lang="ar-SA" sz="3000" dirty="0" smtClean="0"/>
              <a:t>ثالثاً:اتكأ الشاعر على أسلوب المخالفة في الخطاب فمرة يتحدث بضمير المخاطب للساقي ومرة بضمير الغائب عن النديم ومرة يتوجه بالخطاب مباشرة إلى النديم، فكأنه أراد القول إن النديم غائب حاضر في خياله.</a:t>
            </a:r>
            <a:endParaRPr lang="ar-SA" sz="3000"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16</a:t>
            </a:fld>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البلاغة </a:t>
            </a:r>
            <a:r>
              <a:rPr lang="ar-SA" dirty="0" err="1" smtClean="0"/>
              <a:t>والسلوب</a:t>
            </a:r>
            <a:endParaRPr lang="ar-SA" dirty="0"/>
          </a:p>
        </p:txBody>
      </p:sp>
      <p:sp>
        <p:nvSpPr>
          <p:cNvPr id="3" name="عنصر نائب للمحتوى 2"/>
          <p:cNvSpPr>
            <a:spLocks noGrp="1"/>
          </p:cNvSpPr>
          <p:nvPr>
            <p:ph idx="1"/>
          </p:nvPr>
        </p:nvSpPr>
        <p:spPr/>
        <p:txBody>
          <a:bodyPr/>
          <a:lstStyle/>
          <a:p>
            <a:r>
              <a:rPr lang="ar-SA" dirty="0" smtClean="0"/>
              <a:t>رابعاً:اتكأ الوشاح على المحسنات البديعية في إظهار المعنى، فهو يستعمل الجناس بين الراح(الخمر) والراحة(باطن الكف) والجناس بين الجوى والقوى، والجناس بين يعرف </a:t>
            </a:r>
            <a:r>
              <a:rPr lang="ar-SA" dirty="0" err="1" smtClean="0"/>
              <a:t>ويعترف</a:t>
            </a:r>
            <a:r>
              <a:rPr lang="ar-SA" dirty="0" smtClean="0"/>
              <a:t>، كما استعمل الطباق بين (مال) </a:t>
            </a:r>
            <a:r>
              <a:rPr lang="ar-SA" dirty="0" err="1" smtClean="0"/>
              <a:t>و</a:t>
            </a:r>
            <a:r>
              <a:rPr lang="ar-SA" dirty="0" smtClean="0"/>
              <a:t>(</a:t>
            </a:r>
            <a:r>
              <a:rPr lang="ar-SA" dirty="0" err="1" smtClean="0"/>
              <a:t>استوى</a:t>
            </a:r>
            <a:r>
              <a:rPr lang="ar-SA" dirty="0" smtClean="0"/>
              <a:t>) فلك أن تتخيل الجمال في“مال من حيث </a:t>
            </a:r>
            <a:r>
              <a:rPr lang="ar-SA" dirty="0" err="1" smtClean="0"/>
              <a:t>استوى</a:t>
            </a:r>
            <a:r>
              <a:rPr lang="ar-SA" dirty="0" smtClean="0"/>
              <a:t>“ فالشيء إذا </a:t>
            </a:r>
            <a:r>
              <a:rPr lang="ar-SA" dirty="0" err="1" smtClean="0"/>
              <a:t>استوى</a:t>
            </a:r>
            <a:r>
              <a:rPr lang="ar-SA" dirty="0" smtClean="0"/>
              <a:t> لا يميل، لكنه تعبير جميل يدلل على رشاقة الجسم وتثنيه من غير عوج أو علة أو عيب. وكذلك الطباق بين (استيقظ) </a:t>
            </a:r>
            <a:r>
              <a:rPr lang="ar-SA" dirty="0" err="1" smtClean="0"/>
              <a:t>و</a:t>
            </a:r>
            <a:r>
              <a:rPr lang="ar-SA" dirty="0" smtClean="0"/>
              <a:t>(غفوته) كما استعمل الترادف بين (صبر) </a:t>
            </a:r>
            <a:r>
              <a:rPr lang="ar-SA" dirty="0" err="1" smtClean="0"/>
              <a:t>و</a:t>
            </a:r>
            <a:r>
              <a:rPr lang="ar-SA" dirty="0" smtClean="0"/>
              <a:t>(جلد) وفي ذلك تأكيد لمعنى الصبر.</a:t>
            </a:r>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17</a:t>
            </a:fld>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البلاغة والأسلوب</a:t>
            </a:r>
            <a:endParaRPr lang="ar-SA" dirty="0"/>
          </a:p>
        </p:txBody>
      </p:sp>
      <p:sp>
        <p:nvSpPr>
          <p:cNvPr id="3" name="عنصر نائب للمحتوى 2"/>
          <p:cNvSpPr>
            <a:spLocks noGrp="1"/>
          </p:cNvSpPr>
          <p:nvPr>
            <p:ph idx="1"/>
          </p:nvPr>
        </p:nvSpPr>
        <p:spPr/>
        <p:txBody>
          <a:bodyPr/>
          <a:lstStyle/>
          <a:p>
            <a:r>
              <a:rPr lang="ar-SA" sz="2800" dirty="0" smtClean="0"/>
              <a:t>خامساً: لجأ الوشاح إلى المفارقات لتعميق المعنى، فالمفارقة الأولى بين همه هو وانشغاله بموضوعه وبين عدم اكتراث الساقي بالموضوع، والمفارقة الثانية بين حاله من الحزن والعشق وحال قومه المنكرين العاذلين له.</a:t>
            </a:r>
          </a:p>
          <a:p>
            <a:r>
              <a:rPr lang="ar-SA" sz="2800" dirty="0" smtClean="0"/>
              <a:t>سادساً: جمال التصوير، فقد برع الوشاح في رسم صور جميلة للنديم وهو يغفو تارة ثم يصحو فيشرب ويُسقي، وصورة جميلة لبكائه على نفسه“وبكى بعضي على بعضي معي“</a:t>
            </a:r>
          </a:p>
          <a:p>
            <a:r>
              <a:rPr lang="ar-SA" sz="2800" dirty="0" smtClean="0"/>
              <a:t>سابعاً: جمال اختتام الموشح وتناسق ذلك مع بدايته، حيث توجه في أول الموشح للساقي يشكوه همه فلما لم يستمع إليه عدل عنه في آخر الموشح وتوجه </a:t>
            </a:r>
            <a:r>
              <a:rPr lang="ar-SA" sz="2800" dirty="0" err="1" smtClean="0"/>
              <a:t>لمحبوبه</a:t>
            </a:r>
            <a:r>
              <a:rPr lang="ar-SA" sz="2800" dirty="0" smtClean="0"/>
              <a:t>، فمن يسمع شكوى الحبي غير حبيبه؟!</a:t>
            </a:r>
            <a:endParaRPr lang="ar-SA" sz="2800"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18</a:t>
            </a:fld>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تدريب</a:t>
            </a:r>
            <a:endParaRPr lang="ar-SA" dirty="0"/>
          </a:p>
        </p:txBody>
      </p:sp>
      <p:sp>
        <p:nvSpPr>
          <p:cNvPr id="3" name="عنصر نائب للمحتوى 2"/>
          <p:cNvSpPr>
            <a:spLocks noGrp="1"/>
          </p:cNvSpPr>
          <p:nvPr>
            <p:ph idx="1"/>
          </p:nvPr>
        </p:nvSpPr>
        <p:spPr/>
        <p:txBody>
          <a:bodyPr/>
          <a:lstStyle/>
          <a:p>
            <a:pPr rtl="1"/>
            <a:r>
              <a:rPr lang="ar-SA" b="1" dirty="0" smtClean="0"/>
              <a:t>اقرأ النص التالي ثم أجب عما يليه:                    </a:t>
            </a:r>
          </a:p>
          <a:p>
            <a:pPr rtl="1"/>
            <a:r>
              <a:rPr lang="ar-SA" b="1" dirty="0" smtClean="0"/>
              <a:t>                     ما لعيني عشيت بالنظرِ</a:t>
            </a:r>
          </a:p>
          <a:p>
            <a:pPr rtl="1"/>
            <a:r>
              <a:rPr lang="ar-SA" b="1" dirty="0" smtClean="0"/>
              <a:t>                   أنكرت بعدك ضوء القمرِ </a:t>
            </a:r>
          </a:p>
          <a:p>
            <a:pPr rtl="1"/>
            <a:r>
              <a:rPr lang="ar-SA" b="1" dirty="0" smtClean="0"/>
              <a:t>                  وإذا ما شئت فاسمع خبري</a:t>
            </a:r>
          </a:p>
          <a:p>
            <a:pPr rtl="1"/>
            <a:r>
              <a:rPr lang="ar-SA" b="1" dirty="0" smtClean="0"/>
              <a:t>شقيت عيناي من طول </a:t>
            </a:r>
            <a:r>
              <a:rPr lang="ar-SA" b="1" dirty="0" err="1" smtClean="0"/>
              <a:t>البكا</a:t>
            </a:r>
            <a:r>
              <a:rPr lang="ar-SA" b="1" dirty="0" smtClean="0"/>
              <a:t>         وبكى بعضي على بعضي معي</a:t>
            </a:r>
          </a:p>
          <a:p>
            <a:pPr marL="514350" indent="-514350" rtl="1"/>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19</a:t>
            </a:fld>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تدريب</a:t>
            </a:r>
            <a:endParaRPr lang="ar-SA" dirty="0"/>
          </a:p>
        </p:txBody>
      </p:sp>
      <p:sp>
        <p:nvSpPr>
          <p:cNvPr id="3" name="عنصر نائب للمحتوى 2"/>
          <p:cNvSpPr>
            <a:spLocks noGrp="1"/>
          </p:cNvSpPr>
          <p:nvPr>
            <p:ph idx="1"/>
          </p:nvPr>
        </p:nvSpPr>
        <p:spPr/>
        <p:txBody>
          <a:bodyPr/>
          <a:lstStyle/>
          <a:p>
            <a:pPr marL="514350" indent="-514350" rtl="1">
              <a:buAutoNum type="arabicPeriod"/>
            </a:pPr>
            <a:r>
              <a:rPr lang="ar-SA" b="1" dirty="0" smtClean="0"/>
              <a:t>معنى(عشيت):</a:t>
            </a:r>
          </a:p>
          <a:p>
            <a:pPr marL="514350" indent="-514350" rtl="1"/>
            <a:r>
              <a:rPr lang="ar-SA" b="1" dirty="0" smtClean="0"/>
              <a:t>أ. شبعت.</a:t>
            </a:r>
          </a:p>
          <a:p>
            <a:pPr marL="514350" indent="-514350" rtl="1"/>
            <a:r>
              <a:rPr lang="ar-SA" b="1" dirty="0" smtClean="0"/>
              <a:t>ب. عميت.</a:t>
            </a:r>
          </a:p>
          <a:p>
            <a:pPr marL="514350" indent="-514350" rtl="1"/>
            <a:r>
              <a:rPr lang="ar-SA" b="1" dirty="0" smtClean="0"/>
              <a:t>ج. ضعف بصرها.</a:t>
            </a:r>
          </a:p>
          <a:p>
            <a:pPr marL="514350" indent="-514350" rtl="1"/>
            <a:r>
              <a:rPr lang="ar-SA" b="1" dirty="0" smtClean="0"/>
              <a:t>د. نزول الدمع.</a:t>
            </a:r>
          </a:p>
          <a:p>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20</a:t>
            </a:fld>
            <a:endParaRPr lang="en-US" dirty="0"/>
          </a:p>
        </p:txBody>
      </p:sp>
      <p:sp>
        <p:nvSpPr>
          <p:cNvPr id="5" name="مستطيل 4"/>
          <p:cNvSpPr/>
          <p:nvPr/>
        </p:nvSpPr>
        <p:spPr>
          <a:xfrm>
            <a:off x="6934200" y="3352800"/>
            <a:ext cx="2438400" cy="5334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تدريب</a:t>
            </a:r>
            <a:endParaRPr lang="ar-SA" dirty="0"/>
          </a:p>
        </p:txBody>
      </p:sp>
      <p:sp>
        <p:nvSpPr>
          <p:cNvPr id="3" name="عنصر نائب للمحتوى 2"/>
          <p:cNvSpPr>
            <a:spLocks noGrp="1"/>
          </p:cNvSpPr>
          <p:nvPr>
            <p:ph idx="1"/>
          </p:nvPr>
        </p:nvSpPr>
        <p:spPr/>
        <p:txBody>
          <a:bodyPr/>
          <a:lstStyle/>
          <a:p>
            <a:pPr marL="514350" indent="-514350" rtl="1"/>
            <a:r>
              <a:rPr lang="ar-SA" b="1" dirty="0" smtClean="0"/>
              <a:t>2. يسمى السطر الأول في النص السابق:</a:t>
            </a:r>
          </a:p>
          <a:p>
            <a:pPr marL="514350" indent="-514350" rtl="1"/>
            <a:r>
              <a:rPr lang="ar-SA" b="1" dirty="0" smtClean="0"/>
              <a:t>أ. بيتاً.</a:t>
            </a:r>
          </a:p>
          <a:p>
            <a:pPr marL="514350" indent="-514350" rtl="1"/>
            <a:r>
              <a:rPr lang="ar-SA" b="1" dirty="0" smtClean="0"/>
              <a:t>ب. غصناً.</a:t>
            </a:r>
          </a:p>
          <a:p>
            <a:pPr marL="514350" indent="-514350" rtl="1"/>
            <a:r>
              <a:rPr lang="ar-SA" b="1" dirty="0" smtClean="0"/>
              <a:t>ج. دوراً.</a:t>
            </a:r>
          </a:p>
          <a:p>
            <a:pPr marL="514350" indent="-514350" rtl="1"/>
            <a:r>
              <a:rPr lang="ar-SA" b="1" dirty="0" smtClean="0"/>
              <a:t>د. </a:t>
            </a:r>
            <a:r>
              <a:rPr lang="ar-SA" b="1" dirty="0" err="1" smtClean="0"/>
              <a:t>سمطاً</a:t>
            </a:r>
            <a:r>
              <a:rPr lang="ar-SA" b="1" dirty="0" smtClean="0"/>
              <a:t>.</a:t>
            </a:r>
          </a:p>
          <a:p>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21</a:t>
            </a:fld>
            <a:endParaRPr lang="en-US" dirty="0"/>
          </a:p>
        </p:txBody>
      </p:sp>
      <p:sp>
        <p:nvSpPr>
          <p:cNvPr id="5" name="مستطيل 4"/>
          <p:cNvSpPr/>
          <p:nvPr/>
        </p:nvSpPr>
        <p:spPr>
          <a:xfrm>
            <a:off x="6934200" y="3962400"/>
            <a:ext cx="2438400" cy="5334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تدريب</a:t>
            </a:r>
            <a:endParaRPr lang="ar-SA" dirty="0"/>
          </a:p>
        </p:txBody>
      </p:sp>
      <p:sp>
        <p:nvSpPr>
          <p:cNvPr id="3" name="عنصر نائب للمحتوى 2"/>
          <p:cNvSpPr>
            <a:spLocks noGrp="1"/>
          </p:cNvSpPr>
          <p:nvPr>
            <p:ph idx="1"/>
          </p:nvPr>
        </p:nvSpPr>
        <p:spPr/>
        <p:txBody>
          <a:bodyPr/>
          <a:lstStyle/>
          <a:p>
            <a:pPr marL="514350" indent="-514350" rtl="1"/>
            <a:r>
              <a:rPr lang="ar-SA" b="1" dirty="0" smtClean="0"/>
              <a:t>3. الكاف في (بعدك) في السطر الثاني تعود على:</a:t>
            </a:r>
          </a:p>
          <a:p>
            <a:pPr marL="514350" indent="-514350" rtl="1"/>
            <a:r>
              <a:rPr lang="ar-SA" b="1" dirty="0" smtClean="0"/>
              <a:t>أ. النديم.</a:t>
            </a:r>
          </a:p>
          <a:p>
            <a:pPr marL="514350" indent="-514350" rtl="1"/>
            <a:r>
              <a:rPr lang="ar-SA" b="1" dirty="0" smtClean="0"/>
              <a:t>ب. المحبوبة.</a:t>
            </a:r>
          </a:p>
          <a:p>
            <a:pPr marL="514350" indent="-514350" rtl="1"/>
            <a:r>
              <a:rPr lang="ar-SA" b="1" dirty="0" smtClean="0"/>
              <a:t>ج. الساقي.</a:t>
            </a:r>
          </a:p>
          <a:p>
            <a:pPr marL="514350" indent="-514350" rtl="1"/>
            <a:r>
              <a:rPr lang="ar-SA" b="1" dirty="0" smtClean="0"/>
              <a:t>د. ابن الشاعر.</a:t>
            </a:r>
            <a:endParaRPr lang="en-US" dirty="0" smtClean="0"/>
          </a:p>
          <a:p>
            <a:endParaRPr lang="ar-SA" dirty="0" smtClean="0"/>
          </a:p>
          <a:p>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22</a:t>
            </a:fld>
            <a:endParaRPr lang="en-US" dirty="0"/>
          </a:p>
        </p:txBody>
      </p:sp>
      <p:sp>
        <p:nvSpPr>
          <p:cNvPr id="5" name="مستطيل 4"/>
          <p:cNvSpPr/>
          <p:nvPr/>
        </p:nvSpPr>
        <p:spPr>
          <a:xfrm>
            <a:off x="7620000" y="2209800"/>
            <a:ext cx="1752600" cy="5334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Number Placeholder 3"/>
          <p:cNvSpPr>
            <a:spLocks noGrp="1"/>
          </p:cNvSpPr>
          <p:nvPr>
            <p:ph type="sldNum" sz="quarter" idx="10"/>
          </p:nvPr>
        </p:nvSpPr>
        <p:spPr bwMode="auto">
          <a:noFill/>
          <a:ln>
            <a:miter lim="800000"/>
            <a:headEnd/>
            <a:tailEnd/>
          </a:ln>
        </p:spPr>
        <p:txBody>
          <a:bodyPr/>
          <a:lstStyle/>
          <a:p>
            <a:fld id="{E594DD8D-454F-492A-87A9-933E0A1B95AE}" type="slidenum">
              <a:rPr lang="ar-SA" smtClean="0">
                <a:cs typeface="Arial" pitchFamily="34" charset="0"/>
              </a:rPr>
              <a:pPr/>
              <a:t>23</a:t>
            </a:fld>
            <a:endParaRPr lang="en-US" dirty="0" smtClean="0">
              <a:cs typeface="Arial" pitchFamily="34" charset="0"/>
            </a:endParaRPr>
          </a:p>
        </p:txBody>
      </p:sp>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5181600" y="1981200"/>
            <a:ext cx="2600325" cy="2524125"/>
            <a:chOff x="5210750" y="1066800"/>
            <a:chExt cx="2976900" cy="3130677"/>
          </a:xfrm>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2362200" y="3352800"/>
            <a:ext cx="2819400"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23622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2737</TotalTime>
  <Words>1456</Words>
  <Application>Microsoft Office PowerPoint</Application>
  <PresentationFormat>A4 Paper (210x297 mm)‎</PresentationFormat>
  <Paragraphs>145</Paragraphs>
  <Slides>23</Slides>
  <Notes>0</Notes>
  <HiddenSlides>0</HiddenSlides>
  <MMClips>0</MMClips>
  <ScaleCrop>false</ScaleCrop>
  <HeadingPairs>
    <vt:vector size="4" baseType="variant">
      <vt:variant>
        <vt:lpstr>سمة</vt:lpstr>
      </vt:variant>
      <vt:variant>
        <vt:i4>1</vt:i4>
      </vt:variant>
      <vt:variant>
        <vt:lpstr>عناوين الشرائح</vt:lpstr>
      </vt:variant>
      <vt:variant>
        <vt:i4>23</vt:i4>
      </vt:variant>
    </vt:vector>
  </HeadingPairs>
  <TitlesOfParts>
    <vt:vector size="24" baseType="lpstr">
      <vt:lpstr>Office Theme</vt:lpstr>
      <vt:lpstr>الشريحة 1</vt:lpstr>
      <vt:lpstr>المحاضرة التاسعة</vt:lpstr>
      <vt:lpstr>عناصر المحاضرة</vt:lpstr>
      <vt:lpstr>مقدمة</vt:lpstr>
      <vt:lpstr>المقدمة</vt:lpstr>
      <vt:lpstr>ابن زهر</vt:lpstr>
      <vt:lpstr>مناسبة النص</vt:lpstr>
      <vt:lpstr>نص موشحة ابن زهر</vt:lpstr>
      <vt:lpstr>نص موشحة ابن زهر</vt:lpstr>
      <vt:lpstr>موشحة ابن زهر</vt:lpstr>
      <vt:lpstr>اللغة ومعاني الكلمات</vt:lpstr>
      <vt:lpstr>أجزاء الموشح</vt:lpstr>
      <vt:lpstr>رسم توضيحي لأجزاء الموشحة</vt:lpstr>
      <vt:lpstr>الشرح</vt:lpstr>
      <vt:lpstr>الشرح</vt:lpstr>
      <vt:lpstr>البلاغة والأسلوب</vt:lpstr>
      <vt:lpstr>البلاغة والسلوب</vt:lpstr>
      <vt:lpstr>البلاغة والأسلوب</vt:lpstr>
      <vt:lpstr>تدريب</vt:lpstr>
      <vt:lpstr>تدريب</vt:lpstr>
      <vt:lpstr>تدريب</vt:lpstr>
      <vt:lpstr>تدريب</vt:lpstr>
      <vt:lpstr>الشريحة 23</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adminuser</cp:lastModifiedBy>
  <cp:revision>228</cp:revision>
  <dcterms:created xsi:type="dcterms:W3CDTF">2009-10-14T19:14:34Z</dcterms:created>
  <dcterms:modified xsi:type="dcterms:W3CDTF">2010-11-30T09:09:56Z</dcterms:modified>
</cp:coreProperties>
</file>