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304" r:id="rId4"/>
    <p:sldId id="320" r:id="rId5"/>
    <p:sldId id="370" r:id="rId6"/>
    <p:sldId id="379" r:id="rId7"/>
    <p:sldId id="321" r:id="rId8"/>
    <p:sldId id="371" r:id="rId9"/>
    <p:sldId id="350" r:id="rId10"/>
    <p:sldId id="351" r:id="rId11"/>
    <p:sldId id="352" r:id="rId12"/>
    <p:sldId id="372" r:id="rId13"/>
    <p:sldId id="354" r:id="rId14"/>
    <p:sldId id="377" r:id="rId15"/>
    <p:sldId id="373" r:id="rId16"/>
    <p:sldId id="375" r:id="rId17"/>
    <p:sldId id="355" r:id="rId18"/>
    <p:sldId id="356" r:id="rId19"/>
    <p:sldId id="378" r:id="rId20"/>
    <p:sldId id="357" r:id="rId21"/>
    <p:sldId id="365" r:id="rId22"/>
    <p:sldId id="367" r:id="rId23"/>
    <p:sldId id="366" r:id="rId24"/>
    <p:sldId id="368" r:id="rId25"/>
    <p:sldId id="369" r:id="rId26"/>
    <p:sldId id="380"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C09200"/>
    <a:srgbClr val="FFFF00"/>
    <a:srgbClr val="FF3300"/>
    <a:srgbClr val="FF33CC"/>
    <a:srgbClr val="FF0066"/>
    <a:srgbClr val="0099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19" autoAdjust="0"/>
    <p:restoredTop sz="94664" autoAdjust="0"/>
  </p:normalViewPr>
  <p:slideViewPr>
    <p:cSldViewPr>
      <p:cViewPr varScale="1">
        <p:scale>
          <a:sx n="63" d="100"/>
          <a:sy n="63" d="100"/>
        </p:scale>
        <p:origin x="-126" y="-34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12/7/2010</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عمادة التعليم الإلكتروني-قسم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التذوّق الأدبي</a:t>
            </a:r>
          </a:p>
          <a:p>
            <a:pPr algn="l">
              <a:lnSpc>
                <a:spcPct val="80000"/>
              </a:lnSpc>
            </a:pPr>
            <a:r>
              <a:rPr lang="ar-EG" sz="2200" b="1" dirty="0" smtClean="0">
                <a:solidFill>
                  <a:srgbClr val="7F7F7F"/>
                </a:solidFill>
                <a:latin typeface="Calibri" pitchFamily="34" charset="0"/>
                <a:cs typeface="Times New Roman" pitchFamily="18" charset="0"/>
              </a:rPr>
              <a:t>الفصل </a:t>
            </a:r>
            <a:r>
              <a:rPr lang="ar-EG" sz="2200" b="1" dirty="0">
                <a:solidFill>
                  <a:srgbClr val="7F7F7F"/>
                </a:solidFill>
                <a:latin typeface="Calibri" pitchFamily="34" charset="0"/>
                <a:cs typeface="Times New Roman" pitchFamily="18" charset="0"/>
              </a:rPr>
              <a:t>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العاشرة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المقامة الموصلية</a:t>
            </a:r>
          </a:p>
          <a:p>
            <a:pPr eaLnBrk="1" hangingPunct="1"/>
            <a:r>
              <a:rPr lang="ar-SA" b="1" dirty="0" smtClean="0">
                <a:solidFill>
                  <a:schemeClr val="tx1"/>
                </a:solidFill>
                <a:cs typeface="Arial" pitchFamily="34" charset="0"/>
              </a:rPr>
              <a:t>لبديع الزمان </a:t>
            </a:r>
            <a:r>
              <a:rPr lang="ar-SA" b="1" dirty="0" err="1" smtClean="0">
                <a:solidFill>
                  <a:schemeClr val="tx1"/>
                </a:solidFill>
                <a:cs typeface="Arial" pitchFamily="34" charset="0"/>
              </a:rPr>
              <a:t>الهمذاني</a:t>
            </a:r>
            <a:endParaRPr lang="ar-SA"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عناصر المحاضرة</a:t>
            </a:r>
            <a:endParaRPr lang="ar-SA" dirty="0"/>
          </a:p>
        </p:txBody>
      </p:sp>
      <p:sp>
        <p:nvSpPr>
          <p:cNvPr id="3" name="Content Placeholder 2"/>
          <p:cNvSpPr>
            <a:spLocks noGrp="1"/>
          </p:cNvSpPr>
          <p:nvPr>
            <p:ph idx="1"/>
          </p:nvPr>
        </p:nvSpPr>
        <p:spPr/>
        <p:txBody>
          <a:bodyPr/>
          <a:lstStyle/>
          <a:p>
            <a:pPr algn="just" rtl="1">
              <a:buFont typeface="Wingdings" pitchFamily="2" charset="2"/>
              <a:buChar char="§"/>
            </a:pPr>
            <a:r>
              <a:rPr lang="ar-SA" dirty="0" smtClean="0"/>
              <a:t>المقدّمة.</a:t>
            </a:r>
          </a:p>
          <a:p>
            <a:pPr algn="just" rtl="1">
              <a:buFont typeface="Wingdings" pitchFamily="2" charset="2"/>
              <a:buChar char="§"/>
            </a:pPr>
            <a:r>
              <a:rPr lang="ar-SA" dirty="0" smtClean="0"/>
              <a:t>جو النص.</a:t>
            </a:r>
          </a:p>
          <a:p>
            <a:pPr algn="just" rtl="1">
              <a:buFont typeface="Wingdings" pitchFamily="2" charset="2"/>
              <a:buChar char="§"/>
            </a:pPr>
            <a:r>
              <a:rPr lang="ar-SA" dirty="0" smtClean="0"/>
              <a:t>نص المقامة.</a:t>
            </a:r>
          </a:p>
          <a:p>
            <a:pPr algn="just" rtl="1">
              <a:buFont typeface="Wingdings" pitchFamily="2" charset="2"/>
              <a:buChar char="§"/>
            </a:pPr>
            <a:r>
              <a:rPr lang="ar-SA" dirty="0" smtClean="0"/>
              <a:t>اللغة.</a:t>
            </a:r>
          </a:p>
          <a:p>
            <a:pPr algn="just" rtl="1">
              <a:buFont typeface="Wingdings" pitchFamily="2" charset="2"/>
              <a:buChar char="§"/>
            </a:pPr>
            <a:r>
              <a:rPr lang="ar-SA" dirty="0" smtClean="0"/>
              <a:t>البلاغة والأسلوب.</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pPr algn="just" rtl="1"/>
            <a:r>
              <a:rPr lang="ar-SA" sz="3000" dirty="0" smtClean="0"/>
              <a:t>    شهد العصر العباسي ازدهاراً ملموساً في جميع المجالات، فقد نضجت فيه الثقافة العربية بعد اختلاطها مع الثقافات الأخرى، وانصهارها جميعاً في بوتقة الثقافة الإسلامية الواحدة، فكان الإبداع في كل المجالات تقريباً، ومن المجالات الأدبية التي أبدع فيها أدباؤه </a:t>
            </a:r>
            <a:r>
              <a:rPr lang="ar-SA" sz="3000" dirty="0" smtClean="0">
                <a:solidFill>
                  <a:srgbClr val="FF0000"/>
                </a:solidFill>
              </a:rPr>
              <a:t>فن المقامات </a:t>
            </a:r>
            <a:r>
              <a:rPr lang="ar-SA" sz="3000" dirty="0" smtClean="0"/>
              <a:t>ورائده </a:t>
            </a:r>
            <a:r>
              <a:rPr lang="ar-SA" sz="3000" dirty="0" smtClean="0">
                <a:solidFill>
                  <a:srgbClr val="FF0000"/>
                </a:solidFill>
              </a:rPr>
              <a:t>بديع الزمان </a:t>
            </a:r>
            <a:r>
              <a:rPr lang="ar-SA" sz="3000" dirty="0" err="1" smtClean="0">
                <a:solidFill>
                  <a:srgbClr val="FF0000"/>
                </a:solidFill>
              </a:rPr>
              <a:t>الهمذاني</a:t>
            </a:r>
            <a:r>
              <a:rPr lang="ar-SA" sz="3000" dirty="0" smtClean="0">
                <a:solidFill>
                  <a:srgbClr val="FF0000"/>
                </a:solidFill>
              </a:rPr>
              <a:t> </a:t>
            </a:r>
            <a:r>
              <a:rPr lang="ar-SA" sz="3000" dirty="0" smtClean="0"/>
              <a:t>الذي طوره عن القوالب القصصية.</a:t>
            </a:r>
          </a:p>
          <a:p>
            <a:pPr algn="just" rtl="1"/>
            <a:r>
              <a:rPr lang="ar-SA" sz="3000" dirty="0" smtClean="0"/>
              <a:t>والنص المختار ”</a:t>
            </a:r>
            <a:r>
              <a:rPr lang="ar-SA" sz="3000" dirty="0" smtClean="0">
                <a:solidFill>
                  <a:srgbClr val="FF0000"/>
                </a:solidFill>
              </a:rPr>
              <a:t>المقامة الموصلية</a:t>
            </a:r>
            <a:r>
              <a:rPr lang="ar-SA" sz="3000" dirty="0" smtClean="0"/>
              <a:t>“ من المقامات الجميلة والممتعة التي تظهر براعة الهمذاني وترصد لنا بعض الظواهر الاجتماعية، فهي بمثابة وثيقة تاريخية واجتماعية مهمة للعصر العباسي.</a:t>
            </a:r>
            <a:endParaRPr lang="en-US"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المقامة</a:t>
            </a:r>
            <a:endParaRPr lang="ar-SA" dirty="0"/>
          </a:p>
        </p:txBody>
      </p:sp>
      <p:sp>
        <p:nvSpPr>
          <p:cNvPr id="3" name="عنصر نائب للمحتوى 2"/>
          <p:cNvSpPr>
            <a:spLocks noGrp="1"/>
          </p:cNvSpPr>
          <p:nvPr>
            <p:ph idx="1"/>
          </p:nvPr>
        </p:nvSpPr>
        <p:spPr>
          <a:xfrm>
            <a:off x="533400" y="1600200"/>
            <a:ext cx="8915400" cy="4953000"/>
          </a:xfrm>
          <a:noFill/>
          <a:ln w="9525">
            <a:noFill/>
            <a:miter lim="800000"/>
            <a:headEnd/>
            <a:tailEnd/>
          </a:ln>
        </p:spPr>
        <p:txBody>
          <a:bodyPr vert="horz" wrap="square" lIns="91440" tIns="45720" rIns="91440" bIns="45720" numCol="1" anchor="t" anchorCtr="0" compatLnSpc="1">
            <a:prstTxWarp prst="textNoShape">
              <a:avLst/>
            </a:prstTxWarp>
          </a:bodyPr>
          <a:lstStyle/>
          <a:p>
            <a:pPr rtl="1"/>
            <a:r>
              <a:rPr lang="ar-SA" sz="3000" dirty="0" smtClean="0">
                <a:solidFill>
                  <a:srgbClr val="FF0000"/>
                </a:solidFill>
              </a:rPr>
              <a:t>المَقامات: </a:t>
            </a:r>
            <a:r>
              <a:rPr lang="ar-SA" sz="3000" dirty="0" smtClean="0"/>
              <a:t>فن قصصي في الأدب العربي أنشأه بديع الزمان الهمذاني في القرن الرابع الهجري. والمقامة لغةً تعني المجلس، ثم تطوّرت دلالتها لاحقًا فأصبحت تعني الحديث الذي يُلقى على الناس،إما بغرض النصح والإرشاد وإمّا بغرض الثقافة العامة أو التّسوّل.ثم اكتسبت أخيرًا دلالتها الاصطلاحية المعروفة.</a:t>
            </a:r>
          </a:p>
          <a:p>
            <a:pPr rtl="1"/>
            <a:r>
              <a:rPr lang="ar-SA" sz="3000" dirty="0" smtClean="0">
                <a:solidFill>
                  <a:srgbClr val="FF0000"/>
                </a:solidFill>
              </a:rPr>
              <a:t>والمقامة الفنية أو البديعية</a:t>
            </a:r>
            <a:r>
              <a:rPr lang="ar-SA" sz="3000" dirty="0" smtClean="0"/>
              <a:t>، كما أجمع النقاد على تعريفها، أقرب ما تكون لقصة قصيرة مسجوعة بطلها نموذج إنساني مُكد ومتسوّل.وللمقامة راوٍ وبطل، وهي تقوم على حدث طريف، مغزاه مفارقة أدبية أو مسألة دينية أو مغامرة مضحكة تحمل في داخلها لونًا من ألوان النقد أو الثورة أو السخرية، وضعت في إطار من الصنعة اللفظية والبلاغية.</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المقامة</a:t>
            </a:r>
            <a:endParaRPr lang="ar-SA" dirty="0"/>
          </a:p>
        </p:txBody>
      </p:sp>
      <p:sp>
        <p:nvSpPr>
          <p:cNvPr id="3" name="عنصر نائب للمحتوى 2"/>
          <p:cNvSpPr>
            <a:spLocks noGrp="1"/>
          </p:cNvSpPr>
          <p:nvPr>
            <p:ph idx="1"/>
          </p:nvPr>
        </p:nvSpPr>
        <p:spPr/>
        <p:txBody>
          <a:bodyPr/>
          <a:lstStyle/>
          <a:p>
            <a:r>
              <a:rPr lang="ar-SA" dirty="0" smtClean="0"/>
              <a:t>وتسعى المقامات إلى حشد المفردات اللغوية الغريبة في ثناياها، ذلك لأن من أهدافها تعليم اللغة للناشئة بأسلوب قصصي ممتع، لأن الفصاحة في هذا العصر بدأ يخبو وهجها، ومال الناس إلى ما سهل من الألفاظ بدلالات جديدة، ولا ننسى أثر الأمم الأخرى التي دخلت في الإسلام على اللغة العربية وشيوع اللحن، فكان لا بد من إعادة نشر هذه الألفاظ الغريبة ولكن بأسلوب جميل فكانت المقامات.</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بديع الزمان الهمذاني</a:t>
            </a:r>
            <a:endParaRPr lang="ar-SA" dirty="0"/>
          </a:p>
        </p:txBody>
      </p:sp>
      <p:sp>
        <p:nvSpPr>
          <p:cNvPr id="3" name="عنصر نائب للمحتوى 2"/>
          <p:cNvSpPr>
            <a:spLocks noGrp="1"/>
          </p:cNvSpPr>
          <p:nvPr>
            <p:ph idx="1"/>
          </p:nvPr>
        </p:nvSpPr>
        <p:spPr>
          <a:xfrm>
            <a:off x="304800" y="1447800"/>
            <a:ext cx="8915400" cy="5257800"/>
          </a:xfrm>
        </p:spPr>
        <p:txBody>
          <a:bodyPr/>
          <a:lstStyle/>
          <a:p>
            <a:pPr rtl="1"/>
            <a:r>
              <a:rPr lang="ar-SA" sz="3000" dirty="0" smtClean="0"/>
              <a:t>هو أحمد بن الحسين بن يحيى الهمذاني أبو الفضل.أحد أئمة الكتاب، أخذ الحريري أسلوب مقاماته،وكان شاعراً وطبقته في الشعر دون طبقته في النثر.كان قوي الحافظة يضرب المثل بحفظه،ويذكر أن أكثر مقاماته ارتجال، وأنه كان ربما يكتب الكتاب مبتدئاً بآخر سطوره ثم هلم جراً إلى السطر الأول فيخرجه ولا عيب فيه.صاحب الرسائل الرائقة، والمقامات الفائقة،كان متعصباً لأهل الحديث والسنة.</a:t>
            </a:r>
          </a:p>
          <a:p>
            <a:pPr rtl="1"/>
            <a:r>
              <a:rPr lang="ar-SA" sz="3000" dirty="0" smtClean="0"/>
              <a:t>قال عنه الثعالبي:”بديع الزمان، لم نر نظيره في الذكاء وسرعة الخاطر، </a:t>
            </a:r>
            <a:r>
              <a:rPr lang="ar-SA" sz="2900" dirty="0" smtClean="0"/>
              <a:t>وشرف</a:t>
            </a:r>
            <a:r>
              <a:rPr lang="ar-SA" sz="3000" dirty="0" smtClean="0"/>
              <a:t> الطبع، وصفاء الذهن، وقوة النفس، ولم يُدرَك نظيره في ظرف </a:t>
            </a:r>
            <a:r>
              <a:rPr lang="ar-SA" sz="2800" dirty="0" smtClean="0"/>
              <a:t>النثر</a:t>
            </a:r>
            <a:r>
              <a:rPr lang="ar-SA" sz="3000" dirty="0" smtClean="0"/>
              <a:t>، وينظر في الأربعة والخمسة الأوراق من كتاب لم يعرفه ولا رآه نظرة واحدة خفيفة ثم </a:t>
            </a:r>
            <a:r>
              <a:rPr lang="ar-SA" sz="3000" dirty="0" err="1" smtClean="0"/>
              <a:t>يهذها</a:t>
            </a:r>
            <a:r>
              <a:rPr lang="ar-SA" sz="3000" dirty="0" smtClean="0"/>
              <a:t> عن ظهر قلبه ”</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بديع الزمان الهمذاني</a:t>
            </a:r>
            <a:endParaRPr lang="ar-SA" dirty="0"/>
          </a:p>
        </p:txBody>
      </p:sp>
      <p:sp>
        <p:nvSpPr>
          <p:cNvPr id="3" name="عنصر نائب للمحتوى 2"/>
          <p:cNvSpPr>
            <a:spLocks noGrp="1"/>
          </p:cNvSpPr>
          <p:nvPr>
            <p:ph idx="1"/>
          </p:nvPr>
        </p:nvSpPr>
        <p:spPr>
          <a:xfrm>
            <a:off x="457200" y="1524000"/>
            <a:ext cx="8915400" cy="4525963"/>
          </a:xfrm>
        </p:spPr>
        <p:txBody>
          <a:bodyPr/>
          <a:lstStyle/>
          <a:p>
            <a:r>
              <a:rPr lang="ar-SA" sz="3000" dirty="0" smtClean="0"/>
              <a:t>ظلت مقامات بديع الزمان الهمذاني الاثنتان والخمسون أنموذجًا يحتذيه كتّاب المقامات الذين جاءوا من بعده. وأول هؤلاء وأشهرهم الحريري  ثم تبعه عدد كبير من الكتّاب القدامى والمُحدثين فكتبوا في هذا الفن، ومن أبرزهم الزمخشري وجلال الدين السيوطي من المشارقة، والسرقسطي من الأندلسيين. وأما المحدثون فأهمهم اليازجي والمويلحي.</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المَقَامَةُ المُوْصِلِيةُ</a:t>
            </a:r>
            <a:endParaRPr lang="en-US" dirty="0"/>
          </a:p>
        </p:txBody>
      </p:sp>
      <p:sp>
        <p:nvSpPr>
          <p:cNvPr id="3" name="عنصر نائب للمحتوى 2"/>
          <p:cNvSpPr>
            <a:spLocks noGrp="1"/>
          </p:cNvSpPr>
          <p:nvPr>
            <p:ph idx="1"/>
          </p:nvPr>
        </p:nvSpPr>
        <p:spPr/>
        <p:txBody>
          <a:bodyPr/>
          <a:lstStyle/>
          <a:p>
            <a:pPr rtl="1"/>
            <a:r>
              <a:rPr lang="ar-SA" b="1" dirty="0" smtClean="0"/>
              <a:t>حدَّثَنا عيسَى بْنُ هِشَامٍ قالَ :</a:t>
            </a:r>
            <a:endParaRPr lang="en-US" dirty="0" smtClean="0"/>
          </a:p>
          <a:p>
            <a:pPr rtl="1"/>
            <a:r>
              <a:rPr lang="ar-SA" b="1" dirty="0" smtClean="0"/>
              <a:t>لَمَّا قَفِلْنَا مِنَ المُوصِلِ، وَهَمَمْنَا بِالْمَنْزَلِ، وَمُلِكَتْ عَلَيْنَا القَافِلةُ، وَأَخَذَ مِنَّا الرَّحْلُ والرَّاحِلةُ، جَرَتْ ِبي الحُشَاشَةُ إِلَى بَعْضِ قُرَاهَا، وَمَعِي </a:t>
            </a:r>
            <a:r>
              <a:rPr lang="ar-SA" b="1" dirty="0" err="1" smtClean="0"/>
              <a:t>الإسكندريّ</a:t>
            </a:r>
            <a:r>
              <a:rPr lang="ar-SA" b="1" dirty="0" smtClean="0"/>
              <a:t> أَبُو الفَتْحِ، فَقُلْتُ : أَيْنَ نَحْنُ مِنَ الحِيلَةِ ? فَقَالَ : يَكْفِي اللهُ، وَدُفِعْنَا إِلَى دَارٍ قَدْ مَاتَ صَاحِبُها، وَقَامَتْ نَوادِبُهَا، واحْتَفَلتْ بِقَوْمٍ قَدْ كَوَى الجَزعُ قلوبَهُمْ، وَشَقَّتِ الفَجِيعَةُ جُيُوبَهُمْ، ونِسَاءٍ قد نَشَرْنَ شعُورَهُنَّ،يَضْرِبْنَ صُدُورَهُنَّ، وَجَدَدْنَ عقُوُدَهُنَّ، يَلْطِمْنَ خدُودَهُنَّ، فَقَالَ الإِسْكَنْدَرِيُّ : لَنَا فِي هَذا السَّوادِ نَخْلَةٌ، وَفِي هذا القَطِيعِ سَخْلَةٌ . </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915400" cy="1143000"/>
          </a:xfrm>
        </p:spPr>
        <p:txBody>
          <a:bodyPr anchor="t"/>
          <a:lstStyle/>
          <a:p>
            <a:r>
              <a:rPr lang="ar-SA" b="1" dirty="0" smtClean="0"/>
              <a:t>المَقَامَةُ المُوْصِلِيةُ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وَدَخَلَ الدَّارَ لِيَنْظُرَ إِلى المَيِّتِ وَقَدُ شُدَّتْ عِصَابَتُهُ لِيُنْقَلَ،وَسُخِّنَ ماؤُهُ لِيُغْسَلَ،وهُيِّئَ تَابُوتُهُ لِيُحْمَلَ،وَخِيطَتْ أَثْوَابُهُ لِيُكَفَّنَ، وَحُفِرَتُ حُفْرَتُهُ لِيُدْفَنَ فَلَمَّا رَآهُ </a:t>
            </a:r>
            <a:r>
              <a:rPr lang="ar-SA" b="1" dirty="0" err="1" smtClean="0"/>
              <a:t>الإِسْكَنْدَرِيُّ</a:t>
            </a:r>
            <a:r>
              <a:rPr lang="ar-SA" b="1" dirty="0" smtClean="0"/>
              <a:t> أَخَذَ حَلْقَهُ،فَجَسَّ عِرْقَهُ،فَقَالَ: يَا قَوْمُ اتَّقُوا اللهَ لا تَدْفِنُوهُ فَهْوَ حَيٌّ،وإِنَّمَا عَرَتْهُ بَهْتَةٌ،وَعَلتهُ سَكتَةٌ، وَأَنَا أُسَلِّمُهُ مَفْتُوحَ العَيْنَيْنِ، بَعْدَ يَوْمَيْنِ،فَقَالُوا: مِنْ أَيْنَ لَكَ ذَلِكْ ? فَقَالَ:إِنَّ الرَّجُلَ إِذا ماتَ بَرَدَ إبطه،وَهذَا الرَّجُلُ قَدْ لَمْستُهُ فعَلِمْتُ أَنَّهُ حَيٌّ، فَجَعَلوا أَيْدِيَهُمْ فِي إبطه، فَقَالوا: الأَمْرُ على مَا ذَكَرَ، فَافْعَلُوا كَمَا أَمَرَ، وَقَامَ </a:t>
            </a:r>
            <a:r>
              <a:rPr lang="ar-SA" b="1" dirty="0" err="1" smtClean="0"/>
              <a:t>الإِسْكَنْدَرِيُّ</a:t>
            </a:r>
            <a:r>
              <a:rPr lang="ar-SA" b="1" dirty="0" smtClean="0"/>
              <a:t> إِلى المَيِّتِ فَنَزَع ثِيابَهُ ثُمَّ شَدَّ لهُ العَمَائِمَ،وَعَلَّقَ عَليْهِ التَمائِمَ، وَأَلعَقَهُ الزَّيْتَ،وَأَخْلَى لَهُ البَيْتَ</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المَقَامَةُ المُوْصِلِيةُ</a:t>
            </a:r>
            <a:endParaRPr lang="en-US" dirty="0"/>
          </a:p>
        </p:txBody>
      </p:sp>
      <p:sp>
        <p:nvSpPr>
          <p:cNvPr id="3" name="عنصر نائب للمحتوى 2"/>
          <p:cNvSpPr>
            <a:spLocks noGrp="1"/>
          </p:cNvSpPr>
          <p:nvPr>
            <p:ph idx="1"/>
          </p:nvPr>
        </p:nvSpPr>
        <p:spPr>
          <a:xfrm>
            <a:off x="495300" y="1600200"/>
            <a:ext cx="8915400" cy="4876800"/>
          </a:xfrm>
        </p:spPr>
        <p:txBody>
          <a:bodyPr/>
          <a:lstStyle/>
          <a:p>
            <a:pPr rtl="1"/>
            <a:r>
              <a:rPr lang="ar-SA" b="1" dirty="0" smtClean="0"/>
              <a:t>وَقَالَ:دَعُوهُ وَلا تُرَوِّعُوهُ،وَإِنْ سَمِعْتُمْ لَهُ أَنِيناً فَلاَ تُجِيبُوهُ،وَخَرَجَ مِنْ عِنْدِهِ وَقَدْ شَاعَ الخَبَرُ وانْتَشَرَ،بِأَنَّ المَيِّتَ قَدْ نُشِرَ،وَأَخَذَتْنَا المَبارُّ، مِنْ كُلِّ دَارٍ، وَانْثَالَتْ عَلَيْنا الهَدَايا مِنْ كُلِّ جَار،حَتَّى وَرِمَ كِيسُنَا فِضَّةً وَتِبْراً، وامْتَلأَ رَحْلُنَا أَقِطاً وَتَمْراً،وَجَهَدْنا أَنْ نَنْتَهِزَ فُرْصَة في الهَرَبِ فَلَمْ نَجِدْهَا،حَتَّى حَلَّ الأَجَلُ المَضْرُوبُ، واسْتُنْجِزَ الوَعْدُ المَكْذُوبُ، فَقَالَ الإِسْكَنْدَرِيُّ:هَلْ سَمِعْتُمْ لِهَذَا العَلَيِلِ رِكْزاً، أَوْ رَأَيْتُمْ مِنْهُ رَمْزاً ? فَقَالوا:لا، فَقالَ:إِنْ لَمْ يَكُنْ صَوَّتَ مُذْ فَارَقْتُهُ، فَلَمْ يَحن بَعْدُ وَقْتُهُ، دَعُوهُ إِلَى غَدٍ فَإِنَّكُمْ إِذا سَمِعْتُمْ صَوْتَهُ، أَمِنْتُمْ مَوْتَهُ، ثُمَّ عَرِّفُونِي لأَحْتَالَ في عِلاجِهِ، وإِصْلاحِ ما فَسَدَ مِنْ مِزاجِهِ </a:t>
            </a:r>
            <a:endParaRPr lang="ar-SA" dirty="0" smtClean="0"/>
          </a:p>
          <a:p>
            <a:pPr algn="just" rtl="1"/>
            <a:endParaRPr lang="ar-SA" dirty="0" smtClean="0"/>
          </a:p>
          <a:p>
            <a:pPr rtl="1"/>
            <a:endParaRPr lang="en-US"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المقامة الموصلية</a:t>
            </a:r>
            <a:endParaRPr lang="ar-SA" dirty="0"/>
          </a:p>
        </p:txBody>
      </p:sp>
      <p:sp>
        <p:nvSpPr>
          <p:cNvPr id="3" name="عنصر نائب للمحتوى 2"/>
          <p:cNvSpPr>
            <a:spLocks noGrp="1"/>
          </p:cNvSpPr>
          <p:nvPr>
            <p:ph idx="1"/>
          </p:nvPr>
        </p:nvSpPr>
        <p:spPr/>
        <p:txBody>
          <a:bodyPr/>
          <a:lstStyle/>
          <a:p>
            <a:r>
              <a:rPr lang="ar-SA" b="1" dirty="0" smtClean="0"/>
              <a:t>فَقَالوا : لا تُؤَخِّرْ ذَلِكَ عَنْ غَدٍ، قَالَ : لا، فَلَمَّا ابْتَسَمَ ثَغْرُ الصُّبْحِ وانْتَشَر جَناحُ الضَّوِّ، في أُفُقِ الجَوِّ، جاءَهُ الرِّجَالُ أَفْوَاجاً، والنِّساءُ أَزْوَاجاً، وَقَالوا : نُحِبُّ أَنْ تَشْفِيَ العَلِيلَ، وَتَدَعَ القَالَ والقِيلَ، فَقَالَ الإِسْكَنْدَرِيُّ : قُومُوا بِنا إِلَيْهِ، ثُمَّ حَدَرَ التَّمَائِمَ عَنْ يَدِهِ، وَحَلَّ العَمائِمَ عنْ جَسَدِهِ، وَقَالَ : أَنِيمُوهُ على وَجْهِهِ، فَأُنِيمَ، ثُمَّ قَالَ : أَقِيمُوهُ على رِجْلَيْهِ، فَأُقِيمُ، ثُمَّ قَالَ : خَلُّوا عَنْ يَدَيْهِ، فَسَقَطَ رأَسْاً، وَطَنَّ الإِسْكَنْدَرِيُّ بِفِيهِ وَقَالَ : هُوَ مَيِّتٌ كَيْفَ أُحْيِيهِ ? فَأَخَذَهُ الخُفُّ، وَمَلَكَتُهُ الأَكُفُّ، وَصَارَ إِذَا رُفِعَتْ عَنْهُ يَدٌ وَقَعَتْ عَلَيْهِ أُخْرَى، ثُمَّ تَشَاغَلوا بِتَجْهيزِ المَيِّتِ، فانْسَللْنَا هَارِبينَ.....</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اللغة ومعاني الكلمات</a:t>
            </a:r>
            <a:endParaRPr lang="ar-SA" dirty="0"/>
          </a:p>
        </p:txBody>
      </p:sp>
      <p:sp>
        <p:nvSpPr>
          <p:cNvPr id="3" name="عنصر نائب للمحتوى 2"/>
          <p:cNvSpPr>
            <a:spLocks noGrp="1"/>
          </p:cNvSpPr>
          <p:nvPr>
            <p:ph idx="1"/>
          </p:nvPr>
        </p:nvSpPr>
        <p:spPr/>
        <p:txBody>
          <a:bodyPr/>
          <a:lstStyle/>
          <a:p>
            <a:r>
              <a:rPr lang="en-US" dirty="0" smtClean="0">
                <a:solidFill>
                  <a:srgbClr val="FF0000"/>
                </a:solidFill>
              </a:rPr>
              <a:t>      </a:t>
            </a:r>
            <a:r>
              <a:rPr lang="ar-SA" dirty="0" smtClean="0">
                <a:solidFill>
                  <a:srgbClr val="FF0000"/>
                </a:solidFill>
              </a:rPr>
              <a:t>قفلنا: </a:t>
            </a:r>
            <a:r>
              <a:rPr lang="ar-SA" dirty="0" smtClean="0"/>
              <a:t>رجعنا.</a:t>
            </a:r>
          </a:p>
          <a:p>
            <a:r>
              <a:rPr lang="ar-SA" dirty="0" err="1" smtClean="0">
                <a:solidFill>
                  <a:srgbClr val="FF0000"/>
                </a:solidFill>
              </a:rPr>
              <a:t>هممننا</a:t>
            </a:r>
            <a:r>
              <a:rPr lang="ar-SA" dirty="0" smtClean="0">
                <a:solidFill>
                  <a:srgbClr val="FF0000"/>
                </a:solidFill>
              </a:rPr>
              <a:t> بالمنزل: </a:t>
            </a:r>
            <a:r>
              <a:rPr lang="ar-SA" dirty="0" smtClean="0"/>
              <a:t>أردنا النزول في هذا المكان.</a:t>
            </a:r>
          </a:p>
          <a:p>
            <a:r>
              <a:rPr lang="ar-SA" dirty="0" smtClean="0">
                <a:solidFill>
                  <a:srgbClr val="FF0000"/>
                </a:solidFill>
              </a:rPr>
              <a:t>مُلكتْ:</a:t>
            </a:r>
            <a:r>
              <a:rPr lang="ar-SA" dirty="0" smtClean="0"/>
              <a:t> أُخذت منا غصبا.</a:t>
            </a:r>
            <a:r>
              <a:rPr lang="ar-SA" dirty="0" smtClean="0">
                <a:solidFill>
                  <a:srgbClr val="FF0000"/>
                </a:solidFill>
              </a:rPr>
              <a:t>      </a:t>
            </a:r>
          </a:p>
          <a:p>
            <a:r>
              <a:rPr lang="ar-SA" dirty="0" smtClean="0">
                <a:solidFill>
                  <a:srgbClr val="FF0000"/>
                </a:solidFill>
              </a:rPr>
              <a:t>الرحل:</a:t>
            </a:r>
            <a:r>
              <a:rPr lang="ar-SA" b="1" dirty="0" smtClean="0"/>
              <a:t> </a:t>
            </a:r>
            <a:r>
              <a:rPr lang="ar-SA" dirty="0" smtClean="0"/>
              <a:t>مَرْكَبٌ للبعير والناقة.</a:t>
            </a:r>
          </a:p>
          <a:p>
            <a:r>
              <a:rPr lang="ar-SA" dirty="0" smtClean="0">
                <a:solidFill>
                  <a:srgbClr val="FF0000"/>
                </a:solidFill>
              </a:rPr>
              <a:t>الراحلة: </a:t>
            </a:r>
            <a:r>
              <a:rPr lang="ar-SA" dirty="0" smtClean="0"/>
              <a:t>ما يركب عليها من الدواب.  </a:t>
            </a:r>
          </a:p>
          <a:p>
            <a:r>
              <a:rPr lang="ar-SA" dirty="0" smtClean="0">
                <a:solidFill>
                  <a:srgbClr val="FF0000"/>
                </a:solidFill>
              </a:rPr>
              <a:t>جرت: </a:t>
            </a:r>
            <a:r>
              <a:rPr lang="ar-SA" dirty="0" smtClean="0"/>
              <a:t>سارت.</a:t>
            </a:r>
            <a:endParaRPr lang="en-US" dirty="0" smtClean="0"/>
          </a:p>
          <a:p>
            <a:r>
              <a:rPr lang="ar-SA" dirty="0" smtClean="0">
                <a:solidFill>
                  <a:srgbClr val="FF0000"/>
                </a:solidFill>
              </a:rPr>
              <a:t>الحشاشة:</a:t>
            </a:r>
            <a:r>
              <a:rPr lang="ar-SA" b="1" dirty="0" smtClean="0"/>
              <a:t> </a:t>
            </a:r>
            <a:r>
              <a:rPr lang="ar-SA" dirty="0" smtClean="0"/>
              <a:t>رُوح القلب ورَمَقُ حياة النفْس.</a:t>
            </a:r>
          </a:p>
          <a:p>
            <a:r>
              <a:rPr lang="ar-SA" dirty="0" err="1" smtClean="0">
                <a:solidFill>
                  <a:srgbClr val="FF0000"/>
                </a:solidFill>
              </a:rPr>
              <a:t>نوادبها</a:t>
            </a:r>
            <a:r>
              <a:rPr lang="ar-SA" dirty="0" smtClean="0">
                <a:solidFill>
                  <a:srgbClr val="FF0000"/>
                </a:solidFill>
              </a:rPr>
              <a:t>: </a:t>
            </a:r>
            <a:r>
              <a:rPr lang="ar-SA" dirty="0" smtClean="0"/>
              <a:t>جمع نادبة وهي المرأة التي تبكي الميت.</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اللغة ومعاني الكلمات</a:t>
            </a: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جزع:</a:t>
            </a:r>
            <a:r>
              <a:rPr lang="ar-SA" dirty="0" smtClean="0"/>
              <a:t> الجزع: نقيض الصبر.     </a:t>
            </a:r>
          </a:p>
          <a:p>
            <a:r>
              <a:rPr lang="ar-SA" dirty="0" smtClean="0">
                <a:solidFill>
                  <a:srgbClr val="FF0000"/>
                </a:solidFill>
              </a:rPr>
              <a:t>الفجيعة:</a:t>
            </a:r>
            <a:r>
              <a:rPr lang="ar-SA" dirty="0" smtClean="0"/>
              <a:t> المصيبة.</a:t>
            </a:r>
          </a:p>
          <a:p>
            <a:r>
              <a:rPr lang="ar-SA" dirty="0" smtClean="0">
                <a:solidFill>
                  <a:srgbClr val="FF0000"/>
                </a:solidFill>
              </a:rPr>
              <a:t>جيوبهم:</a:t>
            </a:r>
            <a:r>
              <a:rPr lang="ar-SA" dirty="0" smtClean="0"/>
              <a:t> جمع جيب وهو صدر القميص.</a:t>
            </a:r>
          </a:p>
          <a:p>
            <a:r>
              <a:rPr lang="ar-SA" dirty="0" smtClean="0">
                <a:solidFill>
                  <a:srgbClr val="FF0000"/>
                </a:solidFill>
              </a:rPr>
              <a:t>جددن:</a:t>
            </a:r>
            <a:r>
              <a:rPr lang="ar-SA" dirty="0" smtClean="0"/>
              <a:t> قطعن.</a:t>
            </a:r>
          </a:p>
          <a:p>
            <a:r>
              <a:rPr lang="ar-SA" dirty="0" smtClean="0">
                <a:solidFill>
                  <a:srgbClr val="FF0000"/>
                </a:solidFill>
              </a:rPr>
              <a:t>السواد: </a:t>
            </a:r>
            <a:r>
              <a:rPr lang="ar-SA" dirty="0" smtClean="0"/>
              <a:t>عامة الناس.</a:t>
            </a:r>
          </a:p>
          <a:p>
            <a:r>
              <a:rPr lang="ar-SA" dirty="0" smtClean="0">
                <a:solidFill>
                  <a:srgbClr val="FF0000"/>
                </a:solidFill>
              </a:rPr>
              <a:t>جسّ: </a:t>
            </a:r>
            <a:r>
              <a:rPr lang="ar-SA" dirty="0" smtClean="0"/>
              <a:t>الجَسُّ اللَّمْسُ باليد.</a:t>
            </a:r>
          </a:p>
          <a:p>
            <a:r>
              <a:rPr lang="ar-SA" dirty="0" smtClean="0">
                <a:solidFill>
                  <a:srgbClr val="FF0000"/>
                </a:solidFill>
              </a:rPr>
              <a:t>عرقه: </a:t>
            </a:r>
            <a:r>
              <a:rPr lang="ar-SA" dirty="0" smtClean="0"/>
              <a:t>الوريد.</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اللغة ومعاني الكلمات</a:t>
            </a: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عرته: </a:t>
            </a:r>
            <a:r>
              <a:rPr lang="ar-SA" dirty="0" smtClean="0"/>
              <a:t>ألمّت </a:t>
            </a:r>
            <a:r>
              <a:rPr lang="ar-SA" dirty="0" err="1" smtClean="0"/>
              <a:t>به</a:t>
            </a:r>
            <a:r>
              <a:rPr lang="ar-SA" dirty="0" smtClean="0"/>
              <a:t>.</a:t>
            </a:r>
          </a:p>
          <a:p>
            <a:r>
              <a:rPr lang="ar-SA" dirty="0" smtClean="0">
                <a:solidFill>
                  <a:srgbClr val="FF0000"/>
                </a:solidFill>
              </a:rPr>
              <a:t>بهته:</a:t>
            </a:r>
            <a:r>
              <a:rPr lang="ar-SA" b="1" dirty="0" smtClean="0">
                <a:solidFill>
                  <a:srgbClr val="FF0000"/>
                </a:solidFill>
              </a:rPr>
              <a:t> </a:t>
            </a:r>
            <a:r>
              <a:rPr lang="ar-SA" dirty="0" smtClean="0"/>
              <a:t>بَهَتَه </a:t>
            </a:r>
            <a:r>
              <a:rPr lang="ar-SA" dirty="0" err="1" smtClean="0"/>
              <a:t>بَهْتاً</a:t>
            </a:r>
            <a:r>
              <a:rPr lang="ar-SA" dirty="0" smtClean="0"/>
              <a:t> أَخذه بَغْتَةً.</a:t>
            </a:r>
          </a:p>
          <a:p>
            <a:r>
              <a:rPr lang="ar-SA" dirty="0" smtClean="0">
                <a:solidFill>
                  <a:srgbClr val="FF0000"/>
                </a:solidFill>
              </a:rPr>
              <a:t>تمائم: </a:t>
            </a:r>
            <a:r>
              <a:rPr lang="ar-SA" dirty="0" err="1" smtClean="0"/>
              <a:t>واحدتُها</a:t>
            </a:r>
            <a:r>
              <a:rPr lang="ar-SA" dirty="0" smtClean="0"/>
              <a:t> تَمِيمةٌ وهي خَرزات كان الأعرابُ يعلِّقونها على أَولادِهم يبعدون </a:t>
            </a:r>
            <a:r>
              <a:rPr lang="ar-SA" dirty="0" err="1" smtClean="0"/>
              <a:t>بها</a:t>
            </a:r>
            <a:r>
              <a:rPr lang="ar-SA" dirty="0" smtClean="0"/>
              <a:t> النفْس والعَين.</a:t>
            </a:r>
          </a:p>
          <a:p>
            <a:r>
              <a:rPr lang="ar-SA" dirty="0" smtClean="0">
                <a:solidFill>
                  <a:srgbClr val="FF0000"/>
                </a:solidFill>
              </a:rPr>
              <a:t>ألعقه: </a:t>
            </a:r>
            <a:r>
              <a:rPr lang="ar-SA" dirty="0" smtClean="0"/>
              <a:t>لَعِقَ الشيءَ يَلْعَقُه لعْقاً لحسه.</a:t>
            </a:r>
          </a:p>
          <a:p>
            <a:r>
              <a:rPr lang="ar-SA" dirty="0" smtClean="0">
                <a:solidFill>
                  <a:srgbClr val="FF0000"/>
                </a:solidFill>
              </a:rPr>
              <a:t>تُرَوِّعُوهُ: </a:t>
            </a:r>
            <a:r>
              <a:rPr lang="ar-SA" dirty="0" smtClean="0"/>
              <a:t>تفزعوه.</a:t>
            </a:r>
          </a:p>
          <a:p>
            <a:r>
              <a:rPr lang="ar-SA" dirty="0" smtClean="0"/>
              <a:t>.</a:t>
            </a:r>
            <a:r>
              <a:rPr lang="ar-SA" dirty="0" smtClean="0">
                <a:solidFill>
                  <a:srgbClr val="FF0000"/>
                </a:solidFill>
              </a:rPr>
              <a:t>نُشر: </a:t>
            </a:r>
            <a:r>
              <a:rPr lang="ar-SA" dirty="0" smtClean="0"/>
              <a:t>عاش بعد الموت.</a:t>
            </a:r>
          </a:p>
          <a:p>
            <a:r>
              <a:rPr lang="ar-SA" dirty="0" err="1" smtClean="0">
                <a:solidFill>
                  <a:srgbClr val="FF0000"/>
                </a:solidFill>
              </a:rPr>
              <a:t>المَبارّ</a:t>
            </a:r>
            <a:r>
              <a:rPr lang="ar-SA" dirty="0" smtClean="0">
                <a:solidFill>
                  <a:srgbClr val="FF0000"/>
                </a:solidFill>
              </a:rPr>
              <a:t>:</a:t>
            </a:r>
            <a:r>
              <a:rPr lang="ar-SA" dirty="0" smtClean="0"/>
              <a:t>الصدقات</a:t>
            </a:r>
          </a:p>
          <a:p>
            <a:endParaRPr lang="ar-SA" dirty="0" smtClean="0"/>
          </a:p>
          <a:p>
            <a:endParaRPr lang="ar-SA" dirty="0" smtClean="0">
              <a:solidFill>
                <a:srgbClr val="FF0000"/>
              </a:solidFill>
            </a:endParaRPr>
          </a:p>
          <a:p>
            <a:endParaRPr lang="ar-SA" dirty="0">
              <a:solidFill>
                <a:srgbClr val="FF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اللغة ومعاني الكلمات</a:t>
            </a: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انثالت: </a:t>
            </a:r>
            <a:r>
              <a:rPr lang="ar-SA" dirty="0" smtClean="0"/>
              <a:t>انصبت واجتمعت.</a:t>
            </a:r>
          </a:p>
          <a:p>
            <a:r>
              <a:rPr lang="ar-SA" dirty="0" smtClean="0">
                <a:solidFill>
                  <a:srgbClr val="FF0000"/>
                </a:solidFill>
              </a:rPr>
              <a:t>ورم: </a:t>
            </a:r>
            <a:r>
              <a:rPr lang="ar-SA" dirty="0" smtClean="0"/>
              <a:t>انتفخ.</a:t>
            </a:r>
          </a:p>
          <a:p>
            <a:r>
              <a:rPr lang="ar-SA" dirty="0" smtClean="0">
                <a:solidFill>
                  <a:srgbClr val="FF0000"/>
                </a:solidFill>
              </a:rPr>
              <a:t>تبراً: </a:t>
            </a:r>
            <a:r>
              <a:rPr lang="ar-SA" dirty="0" smtClean="0"/>
              <a:t>التبر الذهب.</a:t>
            </a:r>
          </a:p>
          <a:p>
            <a:r>
              <a:rPr lang="ar-SA" dirty="0" smtClean="0">
                <a:solidFill>
                  <a:srgbClr val="FF0000"/>
                </a:solidFill>
              </a:rPr>
              <a:t>أقطاً: </a:t>
            </a:r>
            <a:r>
              <a:rPr lang="ar-SA" dirty="0" smtClean="0"/>
              <a:t>اللبن الجاف.</a:t>
            </a:r>
          </a:p>
          <a:p>
            <a:r>
              <a:rPr lang="ar-SA" dirty="0" smtClean="0">
                <a:solidFill>
                  <a:srgbClr val="FF0000"/>
                </a:solidFill>
              </a:rPr>
              <a:t>الأجل المضروب: </a:t>
            </a:r>
            <a:r>
              <a:rPr lang="ar-SA" dirty="0" smtClean="0"/>
              <a:t>الوقت المحدد.</a:t>
            </a:r>
          </a:p>
          <a:p>
            <a:r>
              <a:rPr lang="en-US" dirty="0" smtClean="0">
                <a:solidFill>
                  <a:srgbClr val="FF0000"/>
                </a:solidFill>
              </a:rPr>
              <a:t> </a:t>
            </a:r>
            <a:r>
              <a:rPr lang="ar-SA" dirty="0" smtClean="0">
                <a:solidFill>
                  <a:srgbClr val="FF0000"/>
                </a:solidFill>
              </a:rPr>
              <a:t>استنجز: </a:t>
            </a:r>
            <a:r>
              <a:rPr lang="ar-SA" dirty="0" smtClean="0"/>
              <a:t>نَجَزَ الوعْدُ يَنْجُزُ نجْزاً حَضَر.</a:t>
            </a:r>
          </a:p>
          <a:p>
            <a:r>
              <a:rPr lang="ar-SA" dirty="0" smtClean="0">
                <a:solidFill>
                  <a:srgbClr val="FF0000"/>
                </a:solidFill>
              </a:rPr>
              <a:t>رِكزاً: </a:t>
            </a:r>
            <a:r>
              <a:rPr lang="ar-SA" dirty="0" smtClean="0"/>
              <a:t>الصوتُ الخفيُّ .</a:t>
            </a:r>
          </a:p>
          <a:p>
            <a:endParaRPr lang="ar-SA" dirty="0" smtClean="0"/>
          </a:p>
          <a:p>
            <a:endParaRPr lang="ar-SA" dirty="0">
              <a:solidFill>
                <a:srgbClr val="FF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الأفكار الرئيسية:</a:t>
            </a:r>
            <a:endParaRPr lang="ar-SA" dirty="0"/>
          </a:p>
        </p:txBody>
      </p:sp>
      <p:sp>
        <p:nvSpPr>
          <p:cNvPr id="3" name="عنصر نائب للمحتوى 2"/>
          <p:cNvSpPr>
            <a:spLocks noGrp="1"/>
          </p:cNvSpPr>
          <p:nvPr>
            <p:ph idx="1"/>
          </p:nvPr>
        </p:nvSpPr>
        <p:spPr/>
        <p:txBody>
          <a:bodyPr/>
          <a:lstStyle/>
          <a:p>
            <a:r>
              <a:rPr lang="ar-SA" sz="3000" dirty="0" smtClean="0"/>
              <a:t>1. رجوع الراوي وهو عيسى بن هشام والبطل أبو الفتح الإسكندري من الموصل إحدى مدن العراق خاويَيْ الأيدي بعد أن سرقت أمتعتهما، فواصلا السير إلى إحدى قراها.</a:t>
            </a:r>
          </a:p>
          <a:p>
            <a:r>
              <a:rPr lang="ar-SA" sz="3000" dirty="0" smtClean="0"/>
              <a:t>2.  استغلال الفرص بالحيلة والدهاء عندما وجدوا سيد البلدة قد مات لتوه فقلبوا الأمور بأن الرجل حي وساعدتهم سذاجة القوم على الاحتيال.</a:t>
            </a:r>
          </a:p>
          <a:p>
            <a:r>
              <a:rPr lang="ar-SA" sz="3000" dirty="0" smtClean="0"/>
              <a:t>3. تقمص البطل والراوي شخصية طبيبين ووعدوا القوم بأن يسلموا السيد الميت حياً بعد يومين.</a:t>
            </a:r>
          </a:p>
          <a:p>
            <a:r>
              <a:rPr lang="ar-SA" sz="3000" dirty="0" smtClean="0"/>
              <a:t>4.تقديم الهدايا الكبيرة والكثيرة من البلدة للطبيين المزيفين.</a:t>
            </a:r>
          </a:p>
          <a:p>
            <a:r>
              <a:rPr lang="ar-SA" sz="3000" dirty="0" smtClean="0"/>
              <a:t>5. انكشاف أمرهما ومعاقبتهما بالأيدي والأرجل وهروبهما من القرية. </a:t>
            </a:r>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البلاغة والأسلوب</a:t>
            </a:r>
            <a:endParaRPr lang="ar-SA" dirty="0"/>
          </a:p>
        </p:txBody>
      </p:sp>
      <p:sp>
        <p:nvSpPr>
          <p:cNvPr id="3" name="عنصر نائب للمحتوى 2"/>
          <p:cNvSpPr>
            <a:spLocks noGrp="1"/>
          </p:cNvSpPr>
          <p:nvPr>
            <p:ph idx="1"/>
          </p:nvPr>
        </p:nvSpPr>
        <p:spPr>
          <a:xfrm>
            <a:off x="457200" y="1295400"/>
            <a:ext cx="8915400" cy="5562600"/>
          </a:xfrm>
        </p:spPr>
        <p:txBody>
          <a:bodyPr/>
          <a:lstStyle/>
          <a:p>
            <a:r>
              <a:rPr lang="ar-SA" sz="2800" dirty="0" smtClean="0"/>
              <a:t>1. تمتاز المقامات بوجه عام بكثرة المحسنات البديعية، وهذا ما نلحظه في المقامة الموصلية، فانظر إلى السجع في : (لما قفلنا من الموصل، وهممنا بالمنزل) و(حَلَّ الأَجَلُ المَضْرُوبُ، واسْتُنْجِزَ الوَعْدُ المَكْذُوبُ) والجناس بين (الرحل والراحلة) و(نخلة وسخلة) و(بهتة وسكتة) والطباق مثل: </a:t>
            </a:r>
            <a:r>
              <a:rPr lang="ar-SA" sz="2800" dirty="0" smtClean="0">
                <a:solidFill>
                  <a:srgbClr val="FF0000"/>
                </a:solidFill>
              </a:rPr>
              <a:t>رُفِعَتْ</a:t>
            </a:r>
            <a:r>
              <a:rPr lang="ar-SA" sz="2800" dirty="0" smtClean="0"/>
              <a:t> عَنْهُ يَدٌ </a:t>
            </a:r>
            <a:r>
              <a:rPr lang="ar-SA" sz="2800" dirty="0" smtClean="0">
                <a:solidFill>
                  <a:srgbClr val="FF0000"/>
                </a:solidFill>
              </a:rPr>
              <a:t>وَقَعَتْ</a:t>
            </a:r>
            <a:r>
              <a:rPr lang="ar-SA" sz="2800" dirty="0" smtClean="0"/>
              <a:t> عَلَيْهِ أُخْرَى. ونزع وعلّق</a:t>
            </a:r>
            <a:r>
              <a:rPr lang="ar-SA" sz="2800" b="1" dirty="0" smtClean="0"/>
              <a:t> </a:t>
            </a:r>
            <a:r>
              <a:rPr lang="ar-SA" sz="2800" dirty="0" smtClean="0"/>
              <a:t>وإِصْلاحِ</a:t>
            </a:r>
            <a:r>
              <a:rPr lang="ar-SA" sz="2800" b="1" dirty="0" smtClean="0"/>
              <a:t> </a:t>
            </a:r>
            <a:r>
              <a:rPr lang="ar-SA" sz="2800" dirty="0" smtClean="0"/>
              <a:t>وفَسَدَ.</a:t>
            </a:r>
          </a:p>
          <a:p>
            <a:r>
              <a:rPr lang="ar-SA" sz="2800" dirty="0" smtClean="0"/>
              <a:t>2. كثرة التشبيهات والاستعارات والكنايات في المقامة مثل: </a:t>
            </a:r>
          </a:p>
          <a:p>
            <a:r>
              <a:rPr lang="ar-SA" sz="2800" dirty="0" smtClean="0"/>
              <a:t>  - لنَا فِي هَذا السَّوادِ نَخْلَةٌ كناية عن الغنيمة</a:t>
            </a:r>
          </a:p>
          <a:p>
            <a:r>
              <a:rPr lang="ar-SA" sz="2800" dirty="0" smtClean="0"/>
              <a:t>  - كَوَى </a:t>
            </a:r>
            <a:r>
              <a:rPr lang="ar-SA" sz="2800" dirty="0" smtClean="0">
                <a:solidFill>
                  <a:srgbClr val="FF0000"/>
                </a:solidFill>
              </a:rPr>
              <a:t>الجَزعُ</a:t>
            </a:r>
            <a:r>
              <a:rPr lang="ar-SA" sz="2800" dirty="0" smtClean="0"/>
              <a:t> قلوبَهُمْ . استعارة مكنية، شبه الجزع بالنار. </a:t>
            </a:r>
          </a:p>
          <a:p>
            <a:r>
              <a:rPr lang="ar-SA" sz="2800" dirty="0" smtClean="0"/>
              <a:t>  - وَشَقَّتِ الفَجِيعَةُ جُيُوبَهُمْ. مجاز عقلي ، أسند الفعل إلى الفجيعة.</a:t>
            </a:r>
          </a:p>
          <a:p>
            <a:r>
              <a:rPr lang="ar-SA" sz="2800" b="1" dirty="0" smtClean="0"/>
              <a:t>  </a:t>
            </a:r>
            <a:endParaRPr lang="ar-SA" sz="28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البلاغة والأسلوب</a:t>
            </a:r>
            <a:endParaRPr lang="ar-SA" dirty="0"/>
          </a:p>
        </p:txBody>
      </p:sp>
      <p:sp>
        <p:nvSpPr>
          <p:cNvPr id="3" name="عنصر نائب للمحتوى 2"/>
          <p:cNvSpPr>
            <a:spLocks noGrp="1"/>
          </p:cNvSpPr>
          <p:nvPr>
            <p:ph idx="1"/>
          </p:nvPr>
        </p:nvSpPr>
        <p:spPr>
          <a:xfrm>
            <a:off x="457200" y="1447800"/>
            <a:ext cx="8915400" cy="4876800"/>
          </a:xfrm>
        </p:spPr>
        <p:txBody>
          <a:bodyPr/>
          <a:lstStyle/>
          <a:p>
            <a:r>
              <a:rPr lang="ar-SA" dirty="0" smtClean="0">
                <a:solidFill>
                  <a:srgbClr val="FF0000"/>
                </a:solidFill>
              </a:rPr>
              <a:t>ابْتَسَمَ </a:t>
            </a:r>
            <a:r>
              <a:rPr lang="ar-SA" dirty="0" smtClean="0"/>
              <a:t>ثَغْرُ الصُّبْحِ وانْتَشَر جَناحُ </a:t>
            </a:r>
            <a:r>
              <a:rPr lang="ar-SA" dirty="0" err="1" smtClean="0"/>
              <a:t>الضَّوِّ</a:t>
            </a:r>
            <a:r>
              <a:rPr lang="ar-SA" dirty="0" smtClean="0"/>
              <a:t> في أفق </a:t>
            </a:r>
            <a:r>
              <a:rPr lang="ar-SA" sz="2800" dirty="0" smtClean="0"/>
              <a:t>الجّو.</a:t>
            </a:r>
          </a:p>
          <a:p>
            <a:r>
              <a:rPr lang="ar-SA" sz="2800" dirty="0" smtClean="0"/>
              <a:t>في كلمة ابتسم استعارة </a:t>
            </a:r>
            <a:r>
              <a:rPr lang="ar-SA" sz="2800" dirty="0" err="1" smtClean="0"/>
              <a:t>تصريحية</a:t>
            </a:r>
            <a:r>
              <a:rPr lang="ar-SA" sz="2800" dirty="0" smtClean="0"/>
              <a:t> حيث استعار الابتسامة من الإنسان وأعطاها للصبح. </a:t>
            </a:r>
          </a:p>
          <a:p>
            <a:r>
              <a:rPr lang="ar-SA" sz="2800" dirty="0" smtClean="0"/>
              <a:t>في كلمة(الصبح) استعارة مكنية حيث شبه </a:t>
            </a:r>
            <a:r>
              <a:rPr lang="ar-SA" sz="2800" dirty="0" err="1" smtClean="0"/>
              <a:t>البح</a:t>
            </a:r>
            <a:r>
              <a:rPr lang="ar-SA" sz="2800" dirty="0" smtClean="0"/>
              <a:t> بالإنسان الذي له ثغر.</a:t>
            </a:r>
          </a:p>
          <a:p>
            <a:r>
              <a:rPr lang="ar-SA" sz="2800" dirty="0" smtClean="0"/>
              <a:t>وفي كلمة (جناح) استعارة مكنية </a:t>
            </a:r>
            <a:r>
              <a:rPr lang="ar-SA" dirty="0" smtClean="0"/>
              <a:t>حيث استعارالجناح  من الطيور وأطلقه على الضّوّ.ِ</a:t>
            </a:r>
          </a:p>
          <a:p>
            <a:r>
              <a:rPr lang="ar-SA" dirty="0" smtClean="0"/>
              <a:t>3. وجود الحوار بين الرجلين وأهل البلدة وهذا أعطى مزيدا من التشويق.</a:t>
            </a:r>
          </a:p>
          <a:p>
            <a:r>
              <a:rPr lang="ar-SA" dirty="0" smtClean="0"/>
              <a:t>4. استخدام جمل قصيرة وهذه سمة عامة في المقامات، مما يجعلها سهلة الفهم.</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البلاغة والأسلوب</a:t>
            </a:r>
            <a:endParaRPr lang="ar-SA" dirty="0"/>
          </a:p>
        </p:txBody>
      </p:sp>
      <p:sp>
        <p:nvSpPr>
          <p:cNvPr id="3" name="عنصر نائب للمحتوى 2"/>
          <p:cNvSpPr>
            <a:spLocks noGrp="1"/>
          </p:cNvSpPr>
          <p:nvPr>
            <p:ph idx="1"/>
          </p:nvPr>
        </p:nvSpPr>
        <p:spPr/>
        <p:txBody>
          <a:bodyPr/>
          <a:lstStyle/>
          <a:p>
            <a:r>
              <a:rPr lang="ar-SA" sz="3000" dirty="0" smtClean="0"/>
              <a:t>5. الاستفادة من الموروث الديني والاجتماعي وربما الشعبي من تعليق التمائم وشق الصدر ونشر الشعر وتمزيق العقود كطقوس للحزن على الميت.</a:t>
            </a:r>
          </a:p>
          <a:p>
            <a:r>
              <a:rPr lang="ar-SA" sz="3000" dirty="0" smtClean="0"/>
              <a:t>6.استخدم الفعل المبني للمجهول وهو جلي وواضح في المقامة مثل: </a:t>
            </a:r>
          </a:p>
          <a:p>
            <a:r>
              <a:rPr lang="ar-SA" sz="3000" b="1" dirty="0" smtClean="0"/>
              <a:t>شُدَّتْ، سُخِّنَ، وهُيِّئَ، خِيطَتْ، يُنْقَلَ، يُكَفَّنَ ؛ </a:t>
            </a:r>
            <a:r>
              <a:rPr lang="ar-SA" sz="3000" dirty="0" smtClean="0"/>
              <a:t>وربما كان ذلك لأن التركيز على موت الرجل والحالة التي كان عليها بغض النظر عمن فعل ذلك.  </a:t>
            </a:r>
          </a:p>
          <a:p>
            <a:r>
              <a:rPr lang="ar-SA" sz="3000" dirty="0" smtClean="0"/>
              <a:t>6. راوح الكاتب بين الجمل الخبرية والإنشائية وإن طغت الجمل الخبرية على الإنشائية وهذا يمنح الكاتب قدراً كبيراً من حرية الوصف في سرد أحداث القصة. </a:t>
            </a:r>
            <a:r>
              <a:rPr lang="ar-SA" dirty="0" smtClean="0"/>
              <a:t> </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البلاغة والأسلوب</a:t>
            </a:r>
            <a:endParaRPr lang="ar-SA" dirty="0"/>
          </a:p>
        </p:txBody>
      </p:sp>
      <p:sp>
        <p:nvSpPr>
          <p:cNvPr id="3" name="عنصر نائب للمحتوى 2"/>
          <p:cNvSpPr>
            <a:spLocks noGrp="1"/>
          </p:cNvSpPr>
          <p:nvPr>
            <p:ph idx="1"/>
          </p:nvPr>
        </p:nvSpPr>
        <p:spPr>
          <a:xfrm>
            <a:off x="495300" y="1600200"/>
            <a:ext cx="8915400" cy="5257800"/>
          </a:xfrm>
        </p:spPr>
        <p:txBody>
          <a:bodyPr/>
          <a:lstStyle/>
          <a:p>
            <a:r>
              <a:rPr lang="ar-SA" sz="2800" dirty="0" smtClean="0"/>
              <a:t>7. الدقة في الوصف، وهو كثير في المقامة منه على سبيل المثال لا الحصر</a:t>
            </a:r>
            <a:r>
              <a:rPr lang="ar-SA" sz="2800" b="1" dirty="0" smtClean="0"/>
              <a:t> </a:t>
            </a:r>
            <a:r>
              <a:rPr lang="ar-SA" sz="2800" dirty="0" smtClean="0"/>
              <a:t>(ونِسَاءٍ قد نَشَرْنَ شعُورَهُنَّ، يَضْرِبْنَ صُدُورَهُنَّ ، وَجَدَدْنَ عقُوُدَهُنَّ ، يَلْطِمْنَ خدُودَهُنَّ) </a:t>
            </a:r>
          </a:p>
          <a:p>
            <a:r>
              <a:rPr lang="ar-SA" sz="2800" dirty="0" smtClean="0"/>
              <a:t>فهذه العبارات جميعها  تشير إلى دقته في وصف حالة النساء فهو يصفها وصف المشاهد </a:t>
            </a:r>
            <a:r>
              <a:rPr lang="ar-SA" sz="2800" dirty="0" err="1" smtClean="0"/>
              <a:t>الحقيقي</a:t>
            </a:r>
            <a:r>
              <a:rPr lang="ar-SA" sz="2800" dirty="0" smtClean="0"/>
              <a:t>، مما ينقلك لمشاركته الرؤية لهذه الأحداث.</a:t>
            </a:r>
            <a:endParaRPr lang="en-US" sz="2800" dirty="0" smtClean="0"/>
          </a:p>
          <a:p>
            <a:r>
              <a:rPr lang="ar-SA" sz="2800" dirty="0" smtClean="0"/>
              <a:t> 8. تمتاز المقامات بشكل عام بغرابة الألفاظ وهذا واضح في المقامة الموصلية، مثل: وَمُلِكَتْ، الحُشَاشَةُ، </a:t>
            </a:r>
            <a:r>
              <a:rPr lang="ar-SA" sz="2800" dirty="0" err="1" smtClean="0"/>
              <a:t>المَبارُّ</a:t>
            </a:r>
            <a:r>
              <a:rPr lang="ar-SA" sz="2800" dirty="0" smtClean="0"/>
              <a:t>، </a:t>
            </a:r>
            <a:r>
              <a:rPr lang="ar-SA" sz="2800" dirty="0" err="1" smtClean="0"/>
              <a:t>انْثَالَتْ</a:t>
            </a:r>
            <a:r>
              <a:rPr lang="ar-SA" sz="2800" dirty="0" smtClean="0"/>
              <a:t>، أقطا، ركزاً.</a:t>
            </a:r>
          </a:p>
          <a:p>
            <a:r>
              <a:rPr lang="ar-SA" sz="3000" b="1" dirty="0" smtClean="0">
                <a:solidFill>
                  <a:srgbClr val="FF0000"/>
                </a:solidFill>
              </a:rPr>
              <a:t>أعزائي الطلبة:      </a:t>
            </a:r>
            <a:r>
              <a:rPr lang="ar-SA" sz="2800" dirty="0" smtClean="0"/>
              <a:t>فكروا معي في قول الكاتب:</a:t>
            </a:r>
          </a:p>
          <a:p>
            <a:r>
              <a:rPr lang="ar-SA" sz="2800" dirty="0" smtClean="0"/>
              <a:t> جاءَهُ الرِّجَالُ أَفْوَاجاً، والنِّساءُ أَزْوَاجاً.</a:t>
            </a:r>
          </a:p>
          <a:p>
            <a:r>
              <a:rPr lang="ar-SA" sz="3000" dirty="0" smtClean="0"/>
              <a:t>        لمَ جعل الرجال أفواجاً والنساء أزواجاً.</a:t>
            </a:r>
            <a:endParaRPr lang="ar-SA" sz="3000" dirty="0">
              <a:solidFill>
                <a:srgbClr val="FF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pPr rtl="1"/>
            <a:r>
              <a:rPr lang="ar-SA" b="1" dirty="0" smtClean="0"/>
              <a:t>تعالج المقامات عادة اجتماعية شاعت في العصر العباسي، هي:</a:t>
            </a:r>
            <a:endParaRPr lang="en-US" dirty="0" smtClean="0"/>
          </a:p>
          <a:p>
            <a:pPr marL="514350" indent="-514350" rtl="1">
              <a:buAutoNum type="arabicPeriod"/>
            </a:pPr>
            <a:endParaRPr lang="ar-SA" b="1" dirty="0" smtClean="0"/>
          </a:p>
          <a:p>
            <a:pPr marL="514350" indent="-514350" rtl="1"/>
            <a:r>
              <a:rPr lang="ar-SA" b="1" dirty="0" smtClean="0"/>
              <a:t>أ. </a:t>
            </a:r>
            <a:r>
              <a:rPr lang="ar-SA" dirty="0" smtClean="0"/>
              <a:t>الخدعة.</a:t>
            </a:r>
            <a:endParaRPr lang="en-US" dirty="0" smtClean="0"/>
          </a:p>
          <a:p>
            <a:pPr marL="514350" indent="-514350" rtl="1"/>
            <a:r>
              <a:rPr lang="ar-SA" b="1" dirty="0" smtClean="0"/>
              <a:t>ب.</a:t>
            </a:r>
            <a:r>
              <a:rPr lang="ar-SA" dirty="0" smtClean="0"/>
              <a:t>الكدية</a:t>
            </a:r>
          </a:p>
          <a:p>
            <a:pPr marL="514350" indent="-514350" rtl="1"/>
            <a:r>
              <a:rPr lang="ar-SA" b="1" dirty="0" smtClean="0"/>
              <a:t>ج. </a:t>
            </a:r>
            <a:r>
              <a:rPr lang="ar-SA" dirty="0" smtClean="0"/>
              <a:t>الكذب.</a:t>
            </a:r>
            <a:endParaRPr lang="ar-SA" b="1" dirty="0" smtClean="0"/>
          </a:p>
          <a:p>
            <a:pPr marL="514350" indent="-514350" rtl="1"/>
            <a:r>
              <a:rPr lang="ar-SA" b="1" dirty="0" smtClean="0"/>
              <a:t>د. </a:t>
            </a:r>
            <a:r>
              <a:rPr lang="ar-SA" dirty="0" smtClean="0"/>
              <a:t>النفاق.</a:t>
            </a:r>
            <a:endParaRPr lang="ar-SA"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a:t>
            </a:fld>
            <a:endParaRPr lang="en-US" dirty="0"/>
          </a:p>
        </p:txBody>
      </p:sp>
      <p:sp>
        <p:nvSpPr>
          <p:cNvPr id="5" name="مستطيل 4"/>
          <p:cNvSpPr/>
          <p:nvPr/>
        </p:nvSpPr>
        <p:spPr>
          <a:xfrm>
            <a:off x="6934200" y="3352800"/>
            <a:ext cx="24384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pPr rtl="1"/>
            <a:endParaRPr lang="ar-SA" b="1" dirty="0" smtClean="0"/>
          </a:p>
          <a:p>
            <a:pPr rtl="1"/>
            <a:r>
              <a:rPr lang="ar-SA" b="1" dirty="0" smtClean="0"/>
              <a:t>اقرأ النص التالي ثم أجب عما يليه:   </a:t>
            </a:r>
          </a:p>
          <a:p>
            <a:pPr rtl="1"/>
            <a:r>
              <a:rPr lang="ar-SA" b="1" dirty="0" smtClean="0"/>
              <a:t>وَدُفِعْنَا إِلَى دَارٍ قَدْ مَاتَ صَاحِبُها ، وَقَامَتْ نَوادِبُهَا ، واحْتَفَلتْ بِقَوْمٍ قَدْ </a:t>
            </a:r>
            <a:r>
              <a:rPr lang="ar-SA" b="1" u="sng" dirty="0" smtClean="0"/>
              <a:t>كَوَى الجَزعُ قلوبَهُمْ </a:t>
            </a:r>
            <a:r>
              <a:rPr lang="ar-SA" b="1" dirty="0" smtClean="0"/>
              <a:t>، </a:t>
            </a:r>
            <a:r>
              <a:rPr lang="ar-SA" b="1" u="sng" dirty="0" smtClean="0"/>
              <a:t>وَشَقَّتِ الفَجِيعَةُ جُيُوبَهُمْ،</a:t>
            </a:r>
            <a:r>
              <a:rPr lang="ar-SA" b="1" dirty="0" smtClean="0"/>
              <a:t> ونِسَاءٍ قد نَشَرْنَ شعُورَهُنَّ ، يَضْرِبْنَ صُدُورَهُنَّ ، وَجَدَدْنَ عقُوُدَهُنَّ ، يَلْطِمْنَ خدُودَهُنَّ.</a:t>
            </a:r>
            <a:endParaRPr lang="en-US"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pPr rtl="1"/>
            <a:r>
              <a:rPr lang="ar-SA" b="1" dirty="0" smtClean="0"/>
              <a:t>2. في الجمل التي فوق الخط:</a:t>
            </a:r>
          </a:p>
          <a:p>
            <a:pPr rtl="1"/>
            <a:r>
              <a:rPr lang="ar-SA" b="1" dirty="0" smtClean="0"/>
              <a:t>أ.تورية.</a:t>
            </a:r>
          </a:p>
          <a:p>
            <a:pPr marL="514350" indent="-514350" rtl="1"/>
            <a:r>
              <a:rPr lang="ar-SA" b="1" dirty="0" smtClean="0"/>
              <a:t>ب. طباق.</a:t>
            </a:r>
          </a:p>
          <a:p>
            <a:pPr marL="514350" indent="-514350" rtl="1"/>
            <a:r>
              <a:rPr lang="ar-SA" b="1" dirty="0" smtClean="0"/>
              <a:t>ج. ترصيع.</a:t>
            </a:r>
          </a:p>
          <a:p>
            <a:pPr marL="514350" indent="-514350" rtl="1"/>
            <a:r>
              <a:rPr lang="ar-SA" b="1" dirty="0" smtClean="0"/>
              <a:t>د. سجع.</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a:t>
            </a:fld>
            <a:endParaRPr lang="en-US" dirty="0"/>
          </a:p>
        </p:txBody>
      </p:sp>
      <p:sp>
        <p:nvSpPr>
          <p:cNvPr id="5" name="مستطيل 4"/>
          <p:cNvSpPr/>
          <p:nvPr/>
        </p:nvSpPr>
        <p:spPr>
          <a:xfrm>
            <a:off x="6934200" y="3962400"/>
            <a:ext cx="24384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pPr marL="514350" indent="-514350" rtl="1"/>
            <a:r>
              <a:rPr lang="ar-SA" b="1" dirty="0" smtClean="0"/>
              <a:t>3. كلمة (جددن) في النص السابق تعني:</a:t>
            </a:r>
          </a:p>
          <a:p>
            <a:pPr marL="514350" indent="-514350" rtl="1"/>
            <a:r>
              <a:rPr lang="ar-SA" b="1" dirty="0" smtClean="0"/>
              <a:t>أ.قطعن</a:t>
            </a:r>
          </a:p>
          <a:p>
            <a:pPr marL="514350" indent="-514350" rtl="1"/>
            <a:r>
              <a:rPr lang="ar-SA" b="1" dirty="0" smtClean="0"/>
              <a:t>ب. تم شراء عقود جديدة</a:t>
            </a:r>
          </a:p>
          <a:p>
            <a:pPr marL="514350" indent="-514350" rtl="1"/>
            <a:r>
              <a:rPr lang="ar-SA" b="1" dirty="0" smtClean="0"/>
              <a:t>ج. عكس الهزل.</a:t>
            </a:r>
          </a:p>
          <a:p>
            <a:pPr marL="514350" indent="-514350" rtl="1"/>
            <a:r>
              <a:rPr lang="ar-SA" b="1" dirty="0" smtClean="0"/>
              <a:t>د. نظمن العقود.</a:t>
            </a:r>
            <a:endParaRPr lang="en-US" dirty="0" smtClean="0"/>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25</a:t>
            </a:fld>
            <a:endParaRPr lang="en-US" dirty="0"/>
          </a:p>
        </p:txBody>
      </p:sp>
      <p:sp>
        <p:nvSpPr>
          <p:cNvPr id="5" name="مستطيل 4"/>
          <p:cNvSpPr/>
          <p:nvPr/>
        </p:nvSpPr>
        <p:spPr>
          <a:xfrm>
            <a:off x="7620000" y="2209800"/>
            <a:ext cx="17526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r>
              <a:rPr lang="ar-SA" dirty="0" smtClean="0"/>
              <a:t>كلمة (احتفلت) في النص السابق تعني:</a:t>
            </a:r>
          </a:p>
          <a:p>
            <a:r>
              <a:rPr lang="ar-SA" dirty="0" smtClean="0"/>
              <a:t>أ. ابتهجت. </a:t>
            </a:r>
          </a:p>
          <a:p>
            <a:r>
              <a:rPr lang="ar-SA" dirty="0" smtClean="0"/>
              <a:t>ب. كان فيها احتفال.</a:t>
            </a:r>
          </a:p>
          <a:p>
            <a:r>
              <a:rPr lang="ar-SA" dirty="0" smtClean="0"/>
              <a:t>ج. امتلأت.</a:t>
            </a:r>
          </a:p>
          <a:p>
            <a:r>
              <a:rPr lang="ar-SA" dirty="0" smtClean="0"/>
              <a:t>د. </a:t>
            </a:r>
            <a:r>
              <a:rPr lang="ar-SA" dirty="0" err="1" smtClean="0"/>
              <a:t>انهدمت</a:t>
            </a:r>
            <a:r>
              <a:rPr lang="ar-SA" dirty="0" smtClean="0"/>
              <a:t>.</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26</a:t>
            </a:fld>
            <a:endParaRPr lang="en-US" dirty="0"/>
          </a:p>
        </p:txBody>
      </p:sp>
      <p:sp>
        <p:nvSpPr>
          <p:cNvPr id="5" name="مستطيل 4"/>
          <p:cNvSpPr/>
          <p:nvPr/>
        </p:nvSpPr>
        <p:spPr>
          <a:xfrm>
            <a:off x="7620000" y="3429000"/>
            <a:ext cx="17526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27</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3214</TotalTime>
  <Words>1762</Words>
  <Application>Microsoft Office PowerPoint</Application>
  <PresentationFormat>A4 Paper (210x297 mm)</PresentationFormat>
  <Paragraphs>162</Paragraphs>
  <Slides>27</Slides>
  <Notes>2</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Slide 1</vt:lpstr>
      <vt:lpstr>المحاضرة العاشرة</vt:lpstr>
      <vt:lpstr>عناصر المحاضرة</vt:lpstr>
      <vt:lpstr>مقدمة</vt:lpstr>
      <vt:lpstr>تعريف المقامة</vt:lpstr>
      <vt:lpstr>تعريف المقامة</vt:lpstr>
      <vt:lpstr>بديع الزمان الهمذاني</vt:lpstr>
      <vt:lpstr>بديع الزمان الهمذاني</vt:lpstr>
      <vt:lpstr>المَقَامَةُ المُوْصِلِيةُ</vt:lpstr>
      <vt:lpstr>المَقَامَةُ المُوْصِلِيةُ </vt:lpstr>
      <vt:lpstr>المَقَامَةُ المُوْصِلِيةُ</vt:lpstr>
      <vt:lpstr>المقامة الموصلية</vt:lpstr>
      <vt:lpstr>اللغة ومعاني الكلمات</vt:lpstr>
      <vt:lpstr>اللغة ومعاني الكلمات</vt:lpstr>
      <vt:lpstr>اللغة ومعاني الكلمات</vt:lpstr>
      <vt:lpstr>اللغة ومعاني الكلمات</vt:lpstr>
      <vt:lpstr>الأفكار الرئيسية:</vt:lpstr>
      <vt:lpstr>البلاغة والأسلوب</vt:lpstr>
      <vt:lpstr>البلاغة والأسلوب</vt:lpstr>
      <vt:lpstr>البلاغة والأسلوب</vt:lpstr>
      <vt:lpstr>البلاغة والأسلوب</vt:lpstr>
      <vt:lpstr>تدريب</vt:lpstr>
      <vt:lpstr>تدريب</vt:lpstr>
      <vt:lpstr>تدريب</vt:lpstr>
      <vt:lpstr>تدريب</vt:lpstr>
      <vt:lpstr>تدريب</vt:lpstr>
      <vt:lpstr>Slide 27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tempuser</cp:lastModifiedBy>
  <cp:revision>284</cp:revision>
  <dcterms:created xsi:type="dcterms:W3CDTF">2009-10-14T19:14:34Z</dcterms:created>
  <dcterms:modified xsi:type="dcterms:W3CDTF">2010-12-07T07:19:14Z</dcterms:modified>
</cp:coreProperties>
</file>