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349" r:id="rId4"/>
    <p:sldId id="380" r:id="rId5"/>
    <p:sldId id="381" r:id="rId6"/>
    <p:sldId id="382" r:id="rId7"/>
    <p:sldId id="384" r:id="rId8"/>
    <p:sldId id="385" r:id="rId9"/>
    <p:sldId id="386" r:id="rId10"/>
    <p:sldId id="387" r:id="rId11"/>
    <p:sldId id="388" r:id="rId12"/>
    <p:sldId id="389" r:id="rId13"/>
    <p:sldId id="390" r:id="rId14"/>
    <p:sldId id="391" r:id="rId15"/>
    <p:sldId id="392" r:id="rId16"/>
    <p:sldId id="393" r:id="rId17"/>
    <p:sldId id="394" r:id="rId18"/>
    <p:sldId id="395" r:id="rId19"/>
    <p:sldId id="396" r:id="rId20"/>
    <p:sldId id="397" r:id="rId21"/>
    <p:sldId id="398" r:id="rId22"/>
    <p:sldId id="399" r:id="rId23"/>
    <p:sldId id="400" r:id="rId24"/>
    <p:sldId id="401" r:id="rId25"/>
    <p:sldId id="266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FFD51A-57B2-45B3-940D-1B68EC59BCD2}" type="datetimeFigureOut">
              <a:rPr lang="en-US"/>
              <a:pPr>
                <a:defRPr/>
              </a:pPr>
              <a:t>3/15/2012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77E41E3E-D921-4E0C-BD83-E0F1DDDC881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ar-SA" smtClean="0">
                <a:latin typeface="Arial" pitchFamily="34" charset="0"/>
              </a:rPr>
              <a:t>و</a:t>
            </a:r>
            <a:endParaRPr lang="fr-FR" smtClean="0">
              <a:latin typeface="Arial" pitchFamily="34" charset="0"/>
            </a:endParaRPr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F2B483-5209-48A0-936B-7AA360CF227A}" type="slidenum">
              <a:rPr lang="en-US" smtClean="0">
                <a:latin typeface="Arial" pitchFamily="34" charset="0"/>
                <a:cs typeface="Arial" pitchFamily="34" charset="0"/>
              </a:rPr>
              <a:pPr/>
              <a:t>3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6D877-8F4F-4335-BE95-07D34176E9C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FEB19-D000-4962-94FD-7755766A7B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F0B99-10D7-41A0-A7B9-4855A5A83F1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60CC1-E154-47E5-925B-AA4CED6AF0B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E5A3C-4C54-4442-ABD1-2876A30473D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8C0E8-8B7F-4174-851E-CBC405C0827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F406C-C130-4C20-8EB7-1DFAE374B17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FA52C-2680-4C3F-967F-F106A55268D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0E385-DCF4-4777-A04C-22D69FC3457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30BEA-1997-419D-8580-BD1269BFED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1682C-EB6A-497D-A7AA-766CA966301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D96D6C24-4FF4-478E-B6B8-BA06E328287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46" r:id="rId3"/>
    <p:sldLayoutId id="214748395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ED9297C-E0AE-4445-BC61-F3C0850D8EE0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800600"/>
            <a:ext cx="40068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EG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en-US" sz="2400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اسم </a:t>
            </a:r>
            <a:r>
              <a:rPr lang="ar-EG" sz="2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المقرر</a:t>
            </a:r>
            <a:r>
              <a:rPr lang="ar-SA" sz="2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: </a:t>
            </a:r>
            <a:r>
              <a:rPr lang="ar-SA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مبادئ الإدارة</a:t>
            </a:r>
          </a:p>
          <a:p>
            <a:pPr>
              <a:lnSpc>
                <a:spcPct val="80000"/>
              </a:lnSpc>
              <a:defRPr/>
            </a:pP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endParaRPr lang="en-US" sz="2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endParaRPr lang="en-US" sz="2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محمد </a:t>
            </a:r>
            <a:r>
              <a:rPr lang="ar-SA" sz="32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الدوغان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E714CFEF-9A22-4FE5-B10C-913FACA8E60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>
              <a:defRPr/>
            </a:pPr>
            <a:r>
              <a:rPr lang="ar-DZ" b="1" dirty="0" err="1" smtClean="0">
                <a:solidFill>
                  <a:schemeClr val="accent6">
                    <a:lumMod val="75000"/>
                  </a:schemeClr>
                </a:solidFill>
              </a:rPr>
              <a:t>ال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محاضرة العاشرة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Arial"/>
              </a:rPr>
              <a:t/>
            </a:r>
            <a:b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Arial"/>
              </a:rPr>
            </a:br>
            <a:endParaRPr lang="ar-SA" sz="32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sz="5400" b="1" smtClean="0">
                <a:solidFill>
                  <a:srgbClr val="E46C0A"/>
                </a:solidFill>
                <a:cs typeface="Calibri" pitchFamily="34" charset="0"/>
              </a:rPr>
              <a:t>الاتصال </a:t>
            </a:r>
            <a:endParaRPr lang="ar-SA" sz="5400" b="1" smtClean="0">
              <a:solidFill>
                <a:srgbClr val="E46C0A"/>
              </a:solidFill>
              <a:cs typeface="Arial" pitchFamily="34" charset="0"/>
            </a:endParaRPr>
          </a:p>
          <a:p>
            <a:pPr eaLnBrk="1" hangingPunct="1"/>
            <a:endParaRPr lang="en-US" sz="5400" b="1" smtClean="0">
              <a:solidFill>
                <a:srgbClr val="E46C0A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E9C796D-92DB-4A89-ADC6-0E629B1AFFBF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DZ" b="1" dirty="0" smtClean="0"/>
              <a:t>الأهداف</a:t>
            </a:r>
            <a:endParaRPr lang="fr-FR" b="1" dirty="0" smtClean="0"/>
          </a:p>
        </p:txBody>
      </p:sp>
      <p:sp>
        <p:nvSpPr>
          <p:cNvPr id="7171" name="ZoneTexte 3"/>
          <p:cNvSpPr txBox="1">
            <a:spLocks noChangeArrowheads="1"/>
          </p:cNvSpPr>
          <p:nvPr/>
        </p:nvSpPr>
        <p:spPr bwMode="auto">
          <a:xfrm>
            <a:off x="228600" y="1857375"/>
            <a:ext cx="91440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DZ" sz="3600" b="1" dirty="0">
                <a:solidFill>
                  <a:schemeClr val="accent6">
                    <a:lumMod val="75000"/>
                  </a:schemeClr>
                </a:solidFill>
              </a:rPr>
              <a:t>يهدف هذا الفصل</a:t>
            </a: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</a:rPr>
              <a:t> إلى التعريف </a:t>
            </a:r>
            <a:r>
              <a:rPr lang="ar-SA" sz="3600" b="1" dirty="0" err="1">
                <a:solidFill>
                  <a:schemeClr val="accent6">
                    <a:lumMod val="75000"/>
                  </a:schemeClr>
                </a:solidFill>
              </a:rPr>
              <a:t>بـ</a:t>
            </a:r>
            <a:r>
              <a:rPr lang="ar-DZ" sz="36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endParaRPr lang="ar-SA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ar-DZ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6988">
              <a:defRPr/>
            </a:pPr>
            <a:r>
              <a:rPr lang="ar-QA" sz="3600" b="1" dirty="0">
                <a:solidFill>
                  <a:schemeClr val="accent6">
                    <a:lumMod val="75000"/>
                  </a:schemeClr>
                </a:solidFill>
              </a:rPr>
              <a:t>ـ </a:t>
            </a:r>
            <a:r>
              <a:rPr lang="ar-QA" sz="3600" b="1" dirty="0" smtClean="0">
                <a:solidFill>
                  <a:schemeClr val="accent6">
                    <a:lumMod val="75000"/>
                  </a:schemeClr>
                </a:solidFill>
              </a:rPr>
              <a:t>الاتصالات</a:t>
            </a: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SA" sz="3600" b="1" dirty="0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36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3600" b="1" dirty="0">
                <a:solidFill>
                  <a:schemeClr val="accent6">
                    <a:lumMod val="75000"/>
                  </a:schemeClr>
                </a:solidFill>
              </a:rPr>
              <a:t>أهميتها لعمل المدير</a:t>
            </a: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</a:rPr>
              <a:t>؛</a:t>
            </a:r>
            <a:endParaRPr lang="ar-QA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6988">
              <a:defRPr/>
            </a:pPr>
            <a:r>
              <a:rPr lang="ar-QA" sz="3600" b="1" dirty="0">
                <a:solidFill>
                  <a:schemeClr val="accent6">
                    <a:lumMod val="75000"/>
                  </a:schemeClr>
                </a:solidFill>
              </a:rPr>
              <a:t>ـ أنواع وشبكات الاتصالات</a:t>
            </a: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</a:rPr>
              <a:t>؛</a:t>
            </a:r>
            <a:endParaRPr lang="ar-QA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6988">
              <a:defRPr/>
            </a:pPr>
            <a:r>
              <a:rPr lang="ar-QA" sz="3600" b="1" dirty="0">
                <a:solidFill>
                  <a:schemeClr val="accent6">
                    <a:lumMod val="75000"/>
                  </a:schemeClr>
                </a:solidFill>
              </a:rPr>
              <a:t>ـ أهم عقبات الاتصال </a:t>
            </a:r>
            <a:r>
              <a:rPr lang="ar-QA" sz="36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SA" sz="3600" b="1" dirty="0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3600" b="1" dirty="0" smtClean="0">
                <a:solidFill>
                  <a:schemeClr val="accent6">
                    <a:lumMod val="75000"/>
                  </a:schemeClr>
                </a:solidFill>
              </a:rPr>
              <a:t>سائل </a:t>
            </a:r>
            <a:r>
              <a:rPr lang="ar-QA" sz="3600" b="1" dirty="0">
                <a:solidFill>
                  <a:schemeClr val="accent6">
                    <a:lumMod val="75000"/>
                  </a:schemeClr>
                </a:solidFill>
              </a:rPr>
              <a:t>التغلب عليها</a:t>
            </a: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ar-QA" sz="3600" b="1" dirty="0">
                <a:solidFill>
                  <a:schemeClr val="accent6">
                    <a:lumMod val="75000"/>
                  </a:schemeClr>
                </a:solidFill>
              </a:rPr>
              <a:t>   </a:t>
            </a:r>
            <a:endParaRPr lang="fr-FR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ar-DZ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ar-DZ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r>
              <a:rPr lang="ar-DZ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defRPr/>
            </a:pPr>
            <a:endParaRPr lang="ar-DZ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172" name="عنصر نائب لرقم الشريحة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03A469-3F06-4151-9279-DFCF35F4E343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/>
              <a:t>المحتوى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مفاهيم عامة حول الاتصالات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أهمية الاتصالات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عملية الاتصال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أنواع شبكات الاتصال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عقبات الاتصال والحلول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الممكنة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استراتيجيات الاتصال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rtl="1"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819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DD1387-EB17-406B-B32C-579311F1AE6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latin typeface="Arial" pitchFamily="34" charset="0"/>
                <a:cs typeface="Arial" pitchFamily="34" charset="0"/>
              </a:rPr>
              <a:t>مفاهيم عامة حول الاتصالات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ـ الاتصالات: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هي عمليات إرسال واستلام رموز ذات معاني مرتبطة فيما بينها، بهدف إعلام الآخر أو طلب منه إجراء عمل معين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أو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تعديل سلوك معين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ـ الاتصال الفاعل: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هي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عملية إرسال رسالة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ب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حيث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تكون مفهومة بصورة تامة وشاملة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ـ الاتصال الكف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وء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هو الاتصال الذي يتم بأدنى التكاليف وبأفضل وسائل اتصال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.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>
              <a:defRPr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22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6C3C574-BF2C-4AB1-BAB9-1F2C26EC48BC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أهمية الاتصالات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نشاط إداري واجتماعي وإنساني ونفسي تتفاعل في إطاره جهود مختلف العاملين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endParaRPr lang="ar-QA" sz="9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يضمن الاتصال تفاعل ايجابي وتبادل مشترك بين مجموعات العمل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endParaRPr lang="ar-QA" sz="9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وسيلة فعالة لانجاز الأعمال وتوجيه وتغيير سلوك الأفراد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endParaRPr lang="ar-QA" sz="9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يساهم في نقل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المفاهيم والمعلومات والبيانات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4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1F7EA6-E367-48B6-ABDE-AA9C40DECE6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عملية الاتصال</a:t>
            </a:r>
            <a:endParaRPr lang="en-US" dirty="0"/>
          </a:p>
        </p:txBody>
      </p:sp>
      <p:sp>
        <p:nvSpPr>
          <p:cNvPr id="11267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4AD63F-AB8F-4B64-9B4F-84DE79A2A09A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Rettangolo 7"/>
          <p:cNvSpPr/>
          <p:nvPr/>
        </p:nvSpPr>
        <p:spPr>
          <a:xfrm>
            <a:off x="7696200" y="2286000"/>
            <a:ext cx="928688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مرسل</a:t>
            </a:r>
            <a:endParaRPr lang="fr-FR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ttangolo 8"/>
          <p:cNvSpPr/>
          <p:nvPr/>
        </p:nvSpPr>
        <p:spPr>
          <a:xfrm>
            <a:off x="6410325" y="2286000"/>
            <a:ext cx="928688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000" b="1" dirty="0">
                <a:latin typeface="Times New Roman" pitchFamily="18" charset="0"/>
                <a:cs typeface="Times New Roman" pitchFamily="18" charset="0"/>
              </a:rPr>
              <a:t>ترميز</a:t>
            </a:r>
            <a:endParaRPr lang="ar-SA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(تشفير)</a:t>
            </a:r>
            <a:r>
              <a:rPr lang="ar-QA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ttangolo 9"/>
          <p:cNvSpPr/>
          <p:nvPr/>
        </p:nvSpPr>
        <p:spPr>
          <a:xfrm>
            <a:off x="2909888" y="2286000"/>
            <a:ext cx="928687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latin typeface="Times New Roman" pitchFamily="18" charset="0"/>
                <a:cs typeface="Times New Roman" pitchFamily="18" charset="0"/>
              </a:rPr>
              <a:t>مستلم 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ttangolo 10"/>
          <p:cNvSpPr/>
          <p:nvPr/>
        </p:nvSpPr>
        <p:spPr>
          <a:xfrm>
            <a:off x="1447800" y="2286000"/>
            <a:ext cx="1176338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000" b="1" dirty="0">
                <a:latin typeface="Times New Roman" pitchFamily="18" charset="0"/>
                <a:cs typeface="Times New Roman" pitchFamily="18" charset="0"/>
              </a:rPr>
              <a:t>تفسير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 (فك </a:t>
            </a:r>
            <a:r>
              <a:rPr lang="ar-SA" sz="2000" b="1" dirty="0" err="1">
                <a:latin typeface="Times New Roman" pitchFamily="18" charset="0"/>
                <a:cs typeface="Times New Roman" pitchFamily="18" charset="0"/>
              </a:rPr>
              <a:t>الشفيرة</a:t>
            </a:r>
            <a:r>
              <a:rPr lang="ar-SA" sz="20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ttangolo 11"/>
          <p:cNvSpPr/>
          <p:nvPr/>
        </p:nvSpPr>
        <p:spPr>
          <a:xfrm>
            <a:off x="4267200" y="2133600"/>
            <a:ext cx="1785938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latin typeface="Times New Roman" pitchFamily="18" charset="0"/>
                <a:cs typeface="Times New Roman" pitchFamily="18" charset="0"/>
              </a:rPr>
              <a:t>وسيلة (قناة)</a:t>
            </a:r>
          </a:p>
          <a:p>
            <a:pPr algn="ctr">
              <a:defRPr/>
            </a:pPr>
            <a:endParaRPr lang="ar-QA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ar-QA" sz="2400" b="1" dirty="0">
                <a:latin typeface="Times New Roman" pitchFamily="18" charset="0"/>
                <a:cs typeface="Times New Roman" pitchFamily="18" charset="0"/>
              </a:rPr>
              <a:t>رسالة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ttangolo 12"/>
          <p:cNvSpPr/>
          <p:nvPr/>
        </p:nvSpPr>
        <p:spPr>
          <a:xfrm>
            <a:off x="3195638" y="4214813"/>
            <a:ext cx="3643312" cy="50006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/>
              <a:t>ضوضاء</a:t>
            </a:r>
            <a:endParaRPr lang="fr-FR" sz="2400" b="1" dirty="0"/>
          </a:p>
        </p:txBody>
      </p:sp>
      <p:sp>
        <p:nvSpPr>
          <p:cNvPr id="12" name="Rettangolo 13"/>
          <p:cNvSpPr/>
          <p:nvPr/>
        </p:nvSpPr>
        <p:spPr>
          <a:xfrm>
            <a:off x="5338763" y="5429250"/>
            <a:ext cx="2786062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latin typeface="Times New Roman" pitchFamily="18" charset="0"/>
                <a:cs typeface="Times New Roman" pitchFamily="18" charset="0"/>
              </a:rPr>
              <a:t>تغذية عكسية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ttangolo 14"/>
          <p:cNvSpPr/>
          <p:nvPr/>
        </p:nvSpPr>
        <p:spPr>
          <a:xfrm>
            <a:off x="2124075" y="5429250"/>
            <a:ext cx="2714625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latin typeface="Times New Roman" pitchFamily="18" charset="0"/>
                <a:cs typeface="Times New Roman" pitchFamily="18" charset="0"/>
              </a:rPr>
              <a:t>استجابة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Connettore 2 16"/>
          <p:cNvCxnSpPr>
            <a:endCxn id="7" idx="3"/>
          </p:cNvCxnSpPr>
          <p:nvPr/>
        </p:nvCxnSpPr>
        <p:spPr>
          <a:xfrm rot="10800000" flipV="1">
            <a:off x="7339013" y="2786063"/>
            <a:ext cx="28575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7"/>
          <p:cNvCxnSpPr/>
          <p:nvPr/>
        </p:nvCxnSpPr>
        <p:spPr>
          <a:xfrm rot="10800000">
            <a:off x="6053138" y="2786063"/>
            <a:ext cx="357187" cy="1587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20"/>
          <p:cNvCxnSpPr>
            <a:endCxn id="8" idx="3"/>
          </p:cNvCxnSpPr>
          <p:nvPr/>
        </p:nvCxnSpPr>
        <p:spPr>
          <a:xfrm rot="10800000" flipV="1">
            <a:off x="3838575" y="2786063"/>
            <a:ext cx="428625" cy="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22"/>
          <p:cNvCxnSpPr/>
          <p:nvPr/>
        </p:nvCxnSpPr>
        <p:spPr>
          <a:xfrm rot="10800000" flipV="1">
            <a:off x="2624138" y="2786063"/>
            <a:ext cx="28575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4 24"/>
          <p:cNvCxnSpPr/>
          <p:nvPr/>
        </p:nvCxnSpPr>
        <p:spPr>
          <a:xfrm rot="10800000" flipH="1" flipV="1">
            <a:off x="1447800" y="2743200"/>
            <a:ext cx="428625" cy="2894013"/>
          </a:xfrm>
          <a:prstGeom prst="bentConnector3">
            <a:avLst>
              <a:gd name="adj1" fmla="val -53336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Forma 26"/>
          <p:cNvCxnSpPr>
            <a:stCxn id="12" idx="3"/>
          </p:cNvCxnSpPr>
          <p:nvPr/>
        </p:nvCxnSpPr>
        <p:spPr>
          <a:xfrm flipV="1">
            <a:off x="8124825" y="3286125"/>
            <a:ext cx="285750" cy="2393950"/>
          </a:xfrm>
          <a:prstGeom prst="bentConnector2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33"/>
          <p:cNvCxnSpPr/>
          <p:nvPr/>
        </p:nvCxnSpPr>
        <p:spPr>
          <a:xfrm rot="5400000" flipH="1" flipV="1">
            <a:off x="4802982" y="3893344"/>
            <a:ext cx="500062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36"/>
          <p:cNvCxnSpPr/>
          <p:nvPr/>
        </p:nvCxnSpPr>
        <p:spPr>
          <a:xfrm>
            <a:off x="6910388" y="4500563"/>
            <a:ext cx="857250" cy="158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38"/>
          <p:cNvCxnSpPr/>
          <p:nvPr/>
        </p:nvCxnSpPr>
        <p:spPr>
          <a:xfrm rot="10800000">
            <a:off x="2195513" y="4500563"/>
            <a:ext cx="857250" cy="158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40"/>
          <p:cNvCxnSpPr/>
          <p:nvPr/>
        </p:nvCxnSpPr>
        <p:spPr>
          <a:xfrm rot="5400000">
            <a:off x="4803775" y="5037138"/>
            <a:ext cx="500063" cy="158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42"/>
          <p:cNvCxnSpPr>
            <a:stCxn id="13" idx="3"/>
            <a:endCxn id="12" idx="1"/>
          </p:cNvCxnSpPr>
          <p:nvPr/>
        </p:nvCxnSpPr>
        <p:spPr>
          <a:xfrm>
            <a:off x="4838700" y="5680075"/>
            <a:ext cx="500063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/>
          <p:cNvCxnSpPr>
            <a:stCxn id="10" idx="1"/>
            <a:endCxn id="10" idx="3"/>
          </p:cNvCxnSpPr>
          <p:nvPr/>
        </p:nvCxnSpPr>
        <p:spPr>
          <a:xfrm rot="10800000" flipH="1">
            <a:off x="4267200" y="2776538"/>
            <a:ext cx="1785938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عملية الاتصال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1ـ المرسل</a:t>
            </a:r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يتمثل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في شخص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أو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منظمة بهدف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إيصال فكرة أو معلومة معينة إلى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شخص آخر مستهدف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rtl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2ـ الترميز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(التشفير)</a:t>
            </a:r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لا يمكن للرسالة أن تفهم من الطرف الآخر أو نقلها بشكل شفهي أو تحريري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دون أن تحتوي على رموز معينة ومختارة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29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71C4E5C-D460-4127-A166-A4549F495E07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عملية الاتصال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3ـ الوسيلة</a:t>
            </a:r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لكي يتحقق الاتصال الفاعل يستوجب استخدام قناة اتصال لحمل الرسالة المطلوب إيصالها إلى الطرف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الآخ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ر. و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تعد عملية اختيار الوسيلة من الأمور المهمة لإنجاح عملية الاتصال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it-IT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endParaRPr lang="it-IT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4ـ الرسالة</a:t>
            </a:r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هي جوهر عملية الاتصال لأنها تمثل المضمون أو المحتوى لعملية الاتصال وهي تتكامل مع قناة الاتصال وتتوافق معها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و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يمكن أن تكون الرسالة الموجهة إلى الطرف الآخر على شكل كلام، إشارات، سلوك، كتابة،...</a:t>
            </a:r>
          </a:p>
          <a:p>
            <a:pPr>
              <a:defRPr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31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6F797D-C947-4109-956A-DADDFCA73A08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عملية الاتصال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6ـ </a:t>
            </a:r>
            <a:r>
              <a:rPr lang="ar-QA" sz="28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المست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قبل</a:t>
            </a:r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هو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شخص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أو مج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موعة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من الأشخاص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المستهدف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ين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من عملية الاتصال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rtl="1">
              <a:defRPr/>
            </a:pPr>
            <a:endParaRPr lang="it-IT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5ـ التفسير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(فك </a:t>
            </a:r>
            <a:r>
              <a:rPr lang="ar-SA" sz="28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الشفيرة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هو تعبير عن الرموز والعبارات والإشارات القابلة للفهم المشترك ما بين الطرفين (المرسل و المست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قبل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)؛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ـ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يجب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أن تتوافق تلك الرموز التي احتوتها الرسالة الصادرة من المرسل مع قدرة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المست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قبل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على تفسير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ها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endParaRPr lang="en-US" sz="2800" b="1" dirty="0"/>
          </a:p>
        </p:txBody>
      </p:sp>
      <p:sp>
        <p:nvSpPr>
          <p:cNvPr id="1434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C031816-1E00-4946-9F81-2E32A1B745D7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عملية الاتصال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7ـ الاستجابة</a:t>
            </a:r>
            <a:endParaRPr lang="it-IT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وهو قبول أو رفض الرسالة من قبل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المست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قبل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والتي يعبر عنها بفعل واضح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8ـ التغذية العكسية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ـ تعد التغذية العكسية والتي تسمى أيضا بالمعلومات المرتدة أو المرتجعة ركنا مهما في عملية الاتصال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و هنا يجب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توفر المعلومات التي يتم من خلالها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ت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حديد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مستوى التفاعل والفهم المتحقق من قبل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المست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قبل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للرسالة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المرسلة إليه. </a:t>
            </a:r>
          </a:p>
          <a:p>
            <a:pPr>
              <a:defRPr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36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9D85B3-B12A-45CB-AC13-66134B66C8AA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عملية الاتصال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9ـ الضوضاء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rtl="1">
              <a:defRPr/>
            </a:pPr>
            <a:r>
              <a:rPr lang="ar-Q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طالما تمر الرسالة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عبر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قناة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لاتصال فإنها ستتعرض إلى درجة معينة من التشويش أو التأثير السالب على المسار المطلوب من عملية الاتصال المستهدف. </a:t>
            </a:r>
          </a:p>
          <a:p>
            <a:pPr>
              <a:defRPr/>
            </a:pPr>
            <a:endParaRPr lang="en-US" sz="2800" b="1" dirty="0"/>
          </a:p>
        </p:txBody>
      </p:sp>
      <p:sp>
        <p:nvSpPr>
          <p:cNvPr id="1638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010A46-B723-4176-8C9C-58D6F0EAD864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 أنواع شبكات الاتصال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1ـ الاتصالات وفق نوع الرسالة</a:t>
            </a:r>
          </a:p>
          <a:p>
            <a:pPr marL="26988" rtl="1" eaLnBrk="1" hangingPunct="1"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2ـ الاتصالات وفق اتجاهاتها</a:t>
            </a:r>
          </a:p>
          <a:p>
            <a:pPr marL="26988" rtl="1" eaLnBrk="1" hangingPunct="1"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3ـ الاتصالات الغير رسمية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41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46804E-9CDD-444E-93FA-15B70E87E2F2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1ـ الاتصالات وفق الرسالة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ـ اتصالات شفوية: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وهي محادثة مباشرة وجها لوجه، محادثة تليفونية، يستخدم المرسل كلمات شف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وية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للتعبير عن الرسالة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ـ اتصالات مكتوبة: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وهي عملية بث الرسالة المراد إيصالها للآخرين بشكل مكتوب (تقارير مكتوبة، البريد الاليكتروني)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ـ اتصالات غير لفظية (لغة الجسد):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وهي تتم بواسطة تعبيرات الوجه او بطبيعة الوقوف او الجلوس او المظاهر الاخرى (اشارات او صوت)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.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>
              <a:defRPr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43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04509B3-4CBF-4FDE-9D18-EB30FC543A78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الاتصالات وفق اتجاهاته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ـ الاتصالات الصاعدة: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هي الرسائل أو المعاني المرسلة إلى المستويات الإدارية الأعلى من المستويات الأدنى في إطار هرمية الهيكل التنظيمي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 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ـ الاتصالات النازلة: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الرسائل والمعاني المرسلة من الإدارة العليا نزولا إلى المستويات الدنيا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ـ الاتصالات الأفقية: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وهي عبارة عن اتصالات جانبية لتبادل الرسائل والمعاني بين زملاء العمل أو الوظائف في نفس المستوى الإداري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.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>
              <a:defRPr/>
            </a:pPr>
            <a:endParaRPr lang="en-US" sz="2800" dirty="0"/>
          </a:p>
        </p:txBody>
      </p:sp>
      <p:sp>
        <p:nvSpPr>
          <p:cNvPr id="1946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5262368-1750-4DD9-AEF4-C4E4773BBD20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الاتصالات الغير رسمية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هي اتصالات تتم خارج قنوات السلطة الرسمية في المنظمة وهذا بدون وجود علاقة أو ارتباط بهرمية السلطة التنظيمية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. 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ـ الاتصالات العنقودية: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وهي اتصالات غير رسمية على شكل شبكة من شخص لآخر وتوجد في جميع المنظمات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ـ الإدارة بالتجوال: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وهو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أسلوب اتصالات يقوم على أساس تجوال المدير في المنظمة وتبادل الحديث مع الآخرين بعفوية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بهدف تبادل المعلومات.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>
              <a:defRPr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48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4689A0D-AEED-439A-ACC5-FDED8ACD857B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عقبات الاتصال والحلول</a:t>
            </a:r>
            <a:r>
              <a:rPr lang="ar-S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 الممكنة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1ـ عقبات الاتصال</a:t>
            </a:r>
          </a:p>
          <a:p>
            <a:pPr marL="26988" rtl="1" eaLnBrk="1" hangingPunct="1"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2ـ وسائل تحسين فاعلية الاتصال</a:t>
            </a:r>
          </a:p>
          <a:p>
            <a:pPr marL="26988" rtl="1" eaLnBrk="1" hangingPunct="1"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3ـ استراتيجيات الاتصال 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50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BD6478-7985-4AB5-8F99-2CFA42CECC63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1ـ عقبات الاتصال</a:t>
            </a:r>
            <a:endParaRPr lang="en-US" dirty="0"/>
          </a:p>
        </p:txBody>
      </p:sp>
      <p:sp>
        <p:nvSpPr>
          <p:cNvPr id="22531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9F06BF9-9FA3-4322-9A6E-CF9233EB29A5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riangolo isoscele 8"/>
          <p:cNvSpPr/>
          <p:nvPr/>
        </p:nvSpPr>
        <p:spPr>
          <a:xfrm>
            <a:off x="2209800" y="1600200"/>
            <a:ext cx="5357813" cy="4286250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6" name="Connettore 1 10"/>
          <p:cNvCxnSpPr/>
          <p:nvPr/>
        </p:nvCxnSpPr>
        <p:spPr>
          <a:xfrm>
            <a:off x="2638425" y="5172075"/>
            <a:ext cx="4429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12"/>
          <p:cNvCxnSpPr/>
          <p:nvPr/>
        </p:nvCxnSpPr>
        <p:spPr>
          <a:xfrm>
            <a:off x="3067050" y="4529138"/>
            <a:ext cx="3571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15"/>
          <p:cNvCxnSpPr>
            <a:stCxn id="5" idx="1"/>
            <a:endCxn id="5" idx="5"/>
          </p:cNvCxnSpPr>
          <p:nvPr/>
        </p:nvCxnSpPr>
        <p:spPr>
          <a:xfrm rot="10800000" flipH="1">
            <a:off x="3549650" y="3743325"/>
            <a:ext cx="2678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17"/>
          <p:cNvCxnSpPr/>
          <p:nvPr/>
        </p:nvCxnSpPr>
        <p:spPr>
          <a:xfrm>
            <a:off x="4067175" y="2957513"/>
            <a:ext cx="16430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7" name="CasellaDiTesto 26"/>
          <p:cNvSpPr txBox="1">
            <a:spLocks noChangeArrowheads="1"/>
          </p:cNvSpPr>
          <p:nvPr/>
        </p:nvSpPr>
        <p:spPr bwMode="auto">
          <a:xfrm>
            <a:off x="2709863" y="5314950"/>
            <a:ext cx="43576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QA" sz="2400" b="1">
                <a:solidFill>
                  <a:schemeClr val="bg1"/>
                </a:solidFill>
              </a:rPr>
              <a:t>التقارير الرسمية والنشرات 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2538" name="CasellaDiTesto 28"/>
          <p:cNvSpPr txBox="1">
            <a:spLocks noChangeArrowheads="1"/>
          </p:cNvSpPr>
          <p:nvPr/>
        </p:nvSpPr>
        <p:spPr bwMode="auto">
          <a:xfrm>
            <a:off x="3067050" y="4672013"/>
            <a:ext cx="3429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QA" sz="2400" b="1">
                <a:solidFill>
                  <a:schemeClr val="bg1"/>
                </a:solidFill>
              </a:rPr>
              <a:t>الرسائل الالكترونية</a:t>
            </a:r>
            <a:r>
              <a:rPr lang="ar-SA" sz="2400" b="1">
                <a:solidFill>
                  <a:schemeClr val="bg1"/>
                </a:solidFill>
              </a:rPr>
              <a:t> القصيرة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2539" name="CasellaDiTesto 29"/>
          <p:cNvSpPr txBox="1">
            <a:spLocks noChangeArrowheads="1"/>
          </p:cNvSpPr>
          <p:nvPr/>
        </p:nvSpPr>
        <p:spPr bwMode="auto">
          <a:xfrm>
            <a:off x="3495675" y="3957638"/>
            <a:ext cx="2714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QA" sz="2400" b="1">
                <a:solidFill>
                  <a:schemeClr val="bg1"/>
                </a:solidFill>
              </a:rPr>
              <a:t>البريد الالكتروني  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2540" name="CasellaDiTesto 30"/>
          <p:cNvSpPr txBox="1">
            <a:spLocks noChangeArrowheads="1"/>
          </p:cNvSpPr>
          <p:nvPr/>
        </p:nvSpPr>
        <p:spPr bwMode="auto">
          <a:xfrm>
            <a:off x="3810000" y="3124200"/>
            <a:ext cx="2143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QA" sz="2400" b="1">
                <a:solidFill>
                  <a:schemeClr val="bg1"/>
                </a:solidFill>
              </a:rPr>
              <a:t>الهاتف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2541" name="CasellaDiTesto 31"/>
          <p:cNvSpPr txBox="1">
            <a:spLocks noChangeArrowheads="1"/>
          </p:cNvSpPr>
          <p:nvPr/>
        </p:nvSpPr>
        <p:spPr bwMode="auto">
          <a:xfrm>
            <a:off x="3924300" y="2100263"/>
            <a:ext cx="19288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QA" sz="2400" b="1">
                <a:solidFill>
                  <a:schemeClr val="bg1"/>
                </a:solidFill>
              </a:rPr>
              <a:t>وجها</a:t>
            </a:r>
          </a:p>
          <a:p>
            <a:pPr algn="ctr"/>
            <a:r>
              <a:rPr lang="ar-QA" sz="2400" b="1">
                <a:solidFill>
                  <a:schemeClr val="bg1"/>
                </a:solidFill>
              </a:rPr>
              <a:t> لوجه</a:t>
            </a:r>
            <a:endParaRPr lang="fr-FR" sz="2400" b="1">
              <a:solidFill>
                <a:schemeClr val="bg1"/>
              </a:solidFill>
            </a:endParaRPr>
          </a:p>
        </p:txBody>
      </p:sp>
      <p:cxnSp>
        <p:nvCxnSpPr>
          <p:cNvPr id="15" name="Connettore 2 33"/>
          <p:cNvCxnSpPr/>
          <p:nvPr/>
        </p:nvCxnSpPr>
        <p:spPr>
          <a:xfrm rot="5400000">
            <a:off x="-381000" y="3657600"/>
            <a:ext cx="3200400" cy="0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34"/>
          <p:cNvSpPr txBox="1">
            <a:spLocks noChangeArrowheads="1"/>
          </p:cNvSpPr>
          <p:nvPr/>
        </p:nvSpPr>
        <p:spPr bwMode="auto">
          <a:xfrm>
            <a:off x="-457200" y="1447800"/>
            <a:ext cx="3143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1">
                    <a:lumMod val="75000"/>
                  </a:schemeClr>
                </a:solidFill>
              </a:rPr>
              <a:t>(قوية) ثراء عالي في قناة الاتصال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CasellaDiTesto 36"/>
          <p:cNvSpPr txBox="1">
            <a:spLocks noChangeArrowheads="1"/>
          </p:cNvSpPr>
          <p:nvPr/>
        </p:nvSpPr>
        <p:spPr bwMode="auto">
          <a:xfrm>
            <a:off x="-304800" y="5638800"/>
            <a:ext cx="2571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1">
                    <a:lumMod val="75000"/>
                  </a:schemeClr>
                </a:solidFill>
              </a:rPr>
              <a:t>(ضعيفة) فقر في قناة الاتصال  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عقبات الاتصال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تعبير مكتوب أو شفهي ضعيف أو غير مؤثر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الفشل في إدراك وفهم الإشارات غير اللفظية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الإرباكات المادية أثناء عملية الاتصال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التفاوت في السلطة الوظيفية (حيث يخشى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العامل مثلا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عدم رضا المدير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عن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معلومات معينة)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55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E005AF2-2386-4BB8-8C65-DB68D624E2DF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2ـ وسائل تحسين فاعلية الاتصال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الإنصات التام لمحتوى الرسالة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الإصغاء التام والانتباه لمشاعر مرسل الرسالة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الانتباه تجاه الإشارات غير اللفظية التي تبدو على المرسل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التأكد من المرسل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حو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ل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بعض العبارات أو الفقرات لفهمها بشكل تام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58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35C833-0F3C-4C5D-8F66-195950B40CB4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latin typeface="Arial" charset="0"/>
              </a:rPr>
              <a:t>تقنيات أخرى لتحسين الاتصال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ـ إعطاء مجال للمرسل أو الم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ت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حدث للتعبير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ـ إظهار اهتمام ورغبة بالاستماع للمرسل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</a:p>
          <a:p>
            <a:pPr marL="26988" rtl="1" eaLnBrk="1" hangingPunct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ـ التركيز التام مع المتحدث أو المرسل وعدم الإجابة بسرعة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ـ إثارة أسئلة للتوضيح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ـ السيطرة على الانفعالات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و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ال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توج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ي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ه 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ال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تدريجي 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لل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نقد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ك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أسلوب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بن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ّ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اء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 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ـ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تحسين أسلوب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الحديث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من حيث درجة الصوت والسرعة.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>
              <a:defRPr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60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213F038-3AF5-41A1-89B5-0A4DF4494DA8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3ـ استراتيجيات الاتصال</a:t>
            </a:r>
            <a:endParaRPr lang="en-US" dirty="0"/>
          </a:p>
        </p:txBody>
      </p:sp>
      <p:sp>
        <p:nvSpPr>
          <p:cNvPr id="26627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C0FD79C-9500-4E4E-ABFD-4245229BF414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  <p:cxnSp>
        <p:nvCxnSpPr>
          <p:cNvPr id="5" name="Connettore 1 11"/>
          <p:cNvCxnSpPr/>
          <p:nvPr/>
        </p:nvCxnSpPr>
        <p:spPr>
          <a:xfrm rot="5400000">
            <a:off x="1678782" y="3321844"/>
            <a:ext cx="335756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13"/>
          <p:cNvCxnSpPr/>
          <p:nvPr/>
        </p:nvCxnSpPr>
        <p:spPr>
          <a:xfrm>
            <a:off x="3357563" y="5000625"/>
            <a:ext cx="47148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15"/>
          <p:cNvSpPr txBox="1">
            <a:spLocks noChangeArrowheads="1"/>
          </p:cNvSpPr>
          <p:nvPr/>
        </p:nvSpPr>
        <p:spPr bwMode="auto">
          <a:xfrm>
            <a:off x="3929063" y="4000500"/>
            <a:ext cx="642937" cy="36988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QA" b="1">
                <a:solidFill>
                  <a:schemeClr val="bg1"/>
                </a:solidFill>
              </a:rPr>
              <a:t>1</a:t>
            </a:r>
            <a:endParaRPr lang="fr-FR" b="1">
              <a:solidFill>
                <a:schemeClr val="bg1"/>
              </a:solidFill>
            </a:endParaRPr>
          </a:p>
        </p:txBody>
      </p:sp>
      <p:sp>
        <p:nvSpPr>
          <p:cNvPr id="8" name="CasellaDiTesto 16"/>
          <p:cNvSpPr txBox="1">
            <a:spLocks noChangeArrowheads="1"/>
          </p:cNvSpPr>
          <p:nvPr/>
        </p:nvSpPr>
        <p:spPr bwMode="auto">
          <a:xfrm>
            <a:off x="4429125" y="2928938"/>
            <a:ext cx="642938" cy="3698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QA" b="1">
                <a:solidFill>
                  <a:schemeClr val="bg1"/>
                </a:solidFill>
              </a:rPr>
              <a:t>2</a:t>
            </a:r>
            <a:endParaRPr lang="fr-FR" b="1">
              <a:solidFill>
                <a:schemeClr val="bg1"/>
              </a:solidFill>
            </a:endParaRPr>
          </a:p>
        </p:txBody>
      </p:sp>
      <p:sp>
        <p:nvSpPr>
          <p:cNvPr id="9" name="CasellaDiTesto 17"/>
          <p:cNvSpPr txBox="1">
            <a:spLocks noChangeArrowheads="1"/>
          </p:cNvSpPr>
          <p:nvPr/>
        </p:nvSpPr>
        <p:spPr bwMode="auto">
          <a:xfrm>
            <a:off x="5357813" y="2214563"/>
            <a:ext cx="642937" cy="3698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3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CasellaDiTesto 18"/>
          <p:cNvSpPr txBox="1">
            <a:spLocks noChangeArrowheads="1"/>
          </p:cNvSpPr>
          <p:nvPr/>
        </p:nvSpPr>
        <p:spPr bwMode="auto">
          <a:xfrm>
            <a:off x="6286500" y="3071813"/>
            <a:ext cx="642938" cy="3698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QA" b="1">
                <a:solidFill>
                  <a:schemeClr val="bg1"/>
                </a:solidFill>
              </a:rPr>
              <a:t>4</a:t>
            </a:r>
            <a:endParaRPr lang="fr-FR" b="1">
              <a:solidFill>
                <a:schemeClr val="bg1"/>
              </a:solidFill>
            </a:endParaRPr>
          </a:p>
        </p:txBody>
      </p:sp>
      <p:sp>
        <p:nvSpPr>
          <p:cNvPr id="11" name="CasellaDiTesto 19"/>
          <p:cNvSpPr txBox="1">
            <a:spLocks noChangeArrowheads="1"/>
          </p:cNvSpPr>
          <p:nvPr/>
        </p:nvSpPr>
        <p:spPr bwMode="auto">
          <a:xfrm>
            <a:off x="7286625" y="4429125"/>
            <a:ext cx="642938" cy="36988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QA" b="1">
                <a:solidFill>
                  <a:schemeClr val="bg1"/>
                </a:solidFill>
              </a:rPr>
              <a:t>5</a:t>
            </a:r>
            <a:endParaRPr lang="fr-FR" b="1">
              <a:solidFill>
                <a:schemeClr val="bg1"/>
              </a:solidFill>
            </a:endParaRPr>
          </a:p>
        </p:txBody>
      </p:sp>
      <p:sp>
        <p:nvSpPr>
          <p:cNvPr id="12" name="CasellaDiTesto 20"/>
          <p:cNvSpPr txBox="1">
            <a:spLocks noChangeArrowheads="1"/>
          </p:cNvSpPr>
          <p:nvPr/>
        </p:nvSpPr>
        <p:spPr bwMode="auto">
          <a:xfrm>
            <a:off x="2143125" y="1428750"/>
            <a:ext cx="1071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QA" b="1">
                <a:solidFill>
                  <a:schemeClr val="accent1">
                    <a:lumMod val="75000"/>
                  </a:schemeClr>
                </a:solidFill>
              </a:rPr>
              <a:t>قوية</a:t>
            </a:r>
            <a:endParaRPr lang="fr-FR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CasellaDiTesto 21"/>
          <p:cNvSpPr txBox="1">
            <a:spLocks noChangeArrowheads="1"/>
          </p:cNvSpPr>
          <p:nvPr/>
        </p:nvSpPr>
        <p:spPr bwMode="auto">
          <a:xfrm>
            <a:off x="2057400" y="4724400"/>
            <a:ext cx="1071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QA" b="1">
                <a:solidFill>
                  <a:schemeClr val="accent1">
                    <a:lumMod val="75000"/>
                  </a:schemeClr>
                </a:solidFill>
              </a:rPr>
              <a:t>ضعيفة</a:t>
            </a:r>
            <a:endParaRPr lang="fr-FR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CasellaDiTesto 22"/>
          <p:cNvSpPr txBox="1">
            <a:spLocks noChangeArrowheads="1"/>
          </p:cNvSpPr>
          <p:nvPr/>
        </p:nvSpPr>
        <p:spPr bwMode="auto">
          <a:xfrm rot="16200000">
            <a:off x="899319" y="2958307"/>
            <a:ext cx="2143125" cy="36988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فاعلية الاتصال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5" name="CasellaDiTesto 23"/>
          <p:cNvSpPr txBox="1">
            <a:spLocks noChangeArrowheads="1"/>
          </p:cNvSpPr>
          <p:nvPr/>
        </p:nvSpPr>
        <p:spPr bwMode="auto">
          <a:xfrm>
            <a:off x="3071813" y="5143500"/>
            <a:ext cx="1071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QA" b="1" dirty="0">
                <a:solidFill>
                  <a:schemeClr val="accent1">
                    <a:lumMod val="75000"/>
                  </a:schemeClr>
                </a:solidFill>
              </a:rPr>
              <a:t>كبيرة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CasellaDiTesto 24"/>
          <p:cNvSpPr txBox="1">
            <a:spLocks noChangeArrowheads="1"/>
          </p:cNvSpPr>
          <p:nvPr/>
        </p:nvSpPr>
        <p:spPr bwMode="auto">
          <a:xfrm>
            <a:off x="7072313" y="5143500"/>
            <a:ext cx="1071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QA" b="1" dirty="0">
                <a:solidFill>
                  <a:schemeClr val="accent1">
                    <a:lumMod val="75000"/>
                  </a:schemeClr>
                </a:solidFill>
              </a:rPr>
              <a:t>قليلة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CasellaDiTesto 25"/>
          <p:cNvSpPr txBox="1">
            <a:spLocks noChangeArrowheads="1"/>
          </p:cNvSpPr>
          <p:nvPr/>
        </p:nvSpPr>
        <p:spPr bwMode="auto">
          <a:xfrm>
            <a:off x="4114800" y="5562600"/>
            <a:ext cx="3214688" cy="3698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QA" b="1" dirty="0">
                <a:solidFill>
                  <a:schemeClr val="bg1"/>
                </a:solidFill>
              </a:rPr>
              <a:t>كمية المعلومات المنشورة</a:t>
            </a:r>
            <a:endParaRPr lang="fr-F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1ـ استراتيجيات النشر والتأمل: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حيث ينشر المدير كمية كبيرة من المعلومات ضنا منه انه سيحقق اتصالا ناجحا (هذا الاتصال دون فعالية)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 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2ـ إستراتيجية اخبر ورغّب: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تقديم كم من المعلومات اقل من الحالة السابقة وبفاعلية أكثر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3ـ إستراتيجية تحديد المهم ثم الاستطلاع: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تعتبر أفضل استراتيجيات، حيث أن هناك توازن بين كمية المعلومات المرسلة ومستوى فاعلية الاتصال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.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 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>
              <a:defRPr/>
            </a:pPr>
            <a:endParaRPr lang="en-US" sz="2800" dirty="0"/>
          </a:p>
        </p:txBody>
      </p:sp>
      <p:sp>
        <p:nvSpPr>
          <p:cNvPr id="2765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3366E23-BCC2-4A58-BD35-435BCCA1A69E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4ـ استراتيجيات التشخيص والاستجابة: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في هذه الحالة يتم تقليص كمية المعلومات المرسلة بشكل كبير مما يؤثر سلبا على فعالية الاتصال. في هذه الحالة يفترض المدير أن العاملين لديهم معرفة بالمواضيع محل الاتصال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؛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QA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5ـ إستراتيجية التقييم ثم التعزيز: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في هذه الحالة يخبر المدير العاملين بما يعتقد هو أنهم بحاجة إليه وفي الوقت الذي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يرا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ه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مناسب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لا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العاملين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اختاروا ذلك. 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marL="26988" rtl="1" eaLnBrk="1" hangingPunct="1"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و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بسبب قلة المعلومات ترافق هذه الإستراتيجية عملية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انتشار الإشاعات والأكاذيب المتعلقة بموضوع الاتصال مما يقلل من فاعلية هذا الأخير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.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</a:t>
            </a:r>
          </a:p>
          <a:p>
            <a:pPr>
              <a:defRPr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67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492F30C-9748-4E93-957E-1C2FFD91E6EA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91789B5-B9E0-47BE-89FF-3E487939B133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9700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970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702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2032</TotalTime>
  <Words>1090</Words>
  <Application>Microsoft Office PowerPoint</Application>
  <PresentationFormat>A4 Paper (210x297 mm)</PresentationFormat>
  <Paragraphs>197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المحاضرة العاشرة:  </vt:lpstr>
      <vt:lpstr>الأهداف</vt:lpstr>
      <vt:lpstr>المحتوى </vt:lpstr>
      <vt:lpstr>مفاهيم عامة حول الاتصالات</vt:lpstr>
      <vt:lpstr>أهمية الاتصالات</vt:lpstr>
      <vt:lpstr>عملية الاتصال</vt:lpstr>
      <vt:lpstr>عملية الاتصال</vt:lpstr>
      <vt:lpstr>عملية الاتصال</vt:lpstr>
      <vt:lpstr>عملية الاتصال</vt:lpstr>
      <vt:lpstr>عملية الاتصال</vt:lpstr>
      <vt:lpstr>عملية الاتصال</vt:lpstr>
      <vt:lpstr> أنواع شبكات الاتصال</vt:lpstr>
      <vt:lpstr>1ـ الاتصالات وفق الرسالة</vt:lpstr>
      <vt:lpstr>الاتصالات وفق اتجاهاته</vt:lpstr>
      <vt:lpstr>الاتصالات الغير رسمية</vt:lpstr>
      <vt:lpstr>عقبات الاتصال والحلول الممكنة</vt:lpstr>
      <vt:lpstr>1ـ عقبات الاتصال</vt:lpstr>
      <vt:lpstr>عقبات الاتصال</vt:lpstr>
      <vt:lpstr>2ـ وسائل تحسين فاعلية الاتصال</vt:lpstr>
      <vt:lpstr>تقنيات أخرى لتحسين الاتصال</vt:lpstr>
      <vt:lpstr>3ـ استراتيجيات الاتصال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nadir aliane</dc:creator>
  <cp:lastModifiedBy>user</cp:lastModifiedBy>
  <cp:revision>135</cp:revision>
  <dcterms:created xsi:type="dcterms:W3CDTF">2009-10-14T19:14:34Z</dcterms:created>
  <dcterms:modified xsi:type="dcterms:W3CDTF">2012-03-15T19:52:42Z</dcterms:modified>
</cp:coreProperties>
</file>