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9" r:id="rId15"/>
    <p:sldId id="278" r:id="rId16"/>
    <p:sldId id="280" r:id="rId17"/>
    <p:sldId id="281" r:id="rId18"/>
    <p:sldId id="282" r:id="rId19"/>
    <p:sldId id="283" r:id="rId20"/>
    <p:sldId id="284" r:id="rId21"/>
    <p:sldId id="285" r:id="rId22"/>
    <p:sldId id="286" r:id="rId23"/>
    <p:sldId id="287" r:id="rId24"/>
    <p:sldId id="288" r:id="rId25"/>
    <p:sldId id="28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384"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Semantics &amp; Pragmatics </a:t>
            </a:r>
          </a:p>
          <a:p>
            <a:pPr algn="ctr">
              <a:defRPr/>
            </a:pPr>
            <a:r>
              <a:rPr lang="en-US" sz="2600" b="1" dirty="0" smtClean="0">
                <a:solidFill>
                  <a:srgbClr val="7F7F7F"/>
                </a:solidFill>
                <a:latin typeface="Calibri" pitchFamily="34" charset="0"/>
                <a:cs typeface="Times New Roman" pitchFamily="18" charset="0"/>
              </a:rPr>
              <a:t>Mr. Yasser </a:t>
            </a:r>
            <a:r>
              <a:rPr lang="en-US" sz="2600" b="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Two</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b="1" dirty="0" smtClean="0"/>
              <a:t>Semantic relations involving sentences.</a:t>
            </a:r>
            <a:endParaRPr lang="en-US" dirty="0">
              <a:solidFill>
                <a:srgbClr val="C00000"/>
              </a:solidFill>
            </a:endParaRPr>
          </a:p>
        </p:txBody>
      </p:sp>
      <p:sp>
        <p:nvSpPr>
          <p:cNvPr id="4" name="Content Placeholder 3"/>
          <p:cNvSpPr>
            <a:spLocks noGrp="1"/>
          </p:cNvSpPr>
          <p:nvPr>
            <p:ph idx="1"/>
          </p:nvPr>
        </p:nvSpPr>
        <p:spPr/>
        <p:txBody>
          <a:bodyPr/>
          <a:lstStyle/>
          <a:p>
            <a:pPr algn="l"/>
            <a:r>
              <a:rPr lang="en-US" b="1" u="sng" dirty="0" smtClean="0">
                <a:solidFill>
                  <a:srgbClr val="FF0000"/>
                </a:solidFill>
              </a:rPr>
              <a:t>Entailment:</a:t>
            </a:r>
            <a:r>
              <a:rPr lang="en-US" dirty="0" smtClean="0">
                <a:solidFill>
                  <a:srgbClr val="FF0000"/>
                </a:solidFill>
              </a:rPr>
              <a:t> </a:t>
            </a:r>
            <a:r>
              <a:rPr lang="en-US" dirty="0" smtClean="0"/>
              <a:t>It is a relation in which we not have a complete truth condition between </a:t>
            </a:r>
            <a:r>
              <a:rPr lang="en-US" dirty="0" err="1" smtClean="0"/>
              <a:t>sentences.The</a:t>
            </a:r>
            <a:r>
              <a:rPr lang="en-US" dirty="0" smtClean="0"/>
              <a:t> following two examples illustrate this:</a:t>
            </a:r>
          </a:p>
          <a:p>
            <a:pPr algn="l"/>
            <a:r>
              <a:rPr lang="en-US" b="1" u="sng" dirty="0" smtClean="0">
                <a:solidFill>
                  <a:srgbClr val="FF0000"/>
                </a:solidFill>
              </a:rPr>
              <a:t>A- </a:t>
            </a:r>
            <a:r>
              <a:rPr lang="en-US" b="1" dirty="0" smtClean="0">
                <a:solidFill>
                  <a:srgbClr val="FF0000"/>
                </a:solidFill>
              </a:rPr>
              <a:t>The park guards killed the tiger.</a:t>
            </a:r>
          </a:p>
          <a:p>
            <a:pPr algn="l"/>
            <a:r>
              <a:rPr lang="en-US" b="1" u="sng" dirty="0" smtClean="0">
                <a:solidFill>
                  <a:srgbClr val="FF0000"/>
                </a:solidFill>
              </a:rPr>
              <a:t>B-</a:t>
            </a:r>
            <a:r>
              <a:rPr lang="en-US" b="1" dirty="0" smtClean="0">
                <a:solidFill>
                  <a:srgbClr val="FF0000"/>
                </a:solidFill>
              </a:rPr>
              <a:t>The tiger is dead.</a:t>
            </a:r>
          </a:p>
          <a:p>
            <a:pPr algn="l"/>
            <a:r>
              <a:rPr lang="en-US" b="1" u="sng" dirty="0" smtClean="0">
                <a:solidFill>
                  <a:srgbClr val="FF0000"/>
                </a:solidFill>
              </a:rPr>
              <a:t>A-</a:t>
            </a:r>
            <a:r>
              <a:rPr lang="en-US" b="1" dirty="0" err="1" smtClean="0">
                <a:solidFill>
                  <a:srgbClr val="FF0000"/>
                </a:solidFill>
              </a:rPr>
              <a:t>Wesam</a:t>
            </a:r>
            <a:r>
              <a:rPr lang="en-US" b="1" dirty="0" smtClean="0">
                <a:solidFill>
                  <a:srgbClr val="FF0000"/>
                </a:solidFill>
              </a:rPr>
              <a:t> is a man.</a:t>
            </a:r>
          </a:p>
          <a:p>
            <a:pPr algn="l"/>
            <a:r>
              <a:rPr lang="en-US" b="1" u="sng" dirty="0" smtClean="0">
                <a:solidFill>
                  <a:srgbClr val="FF0000"/>
                </a:solidFill>
              </a:rPr>
              <a:t>B-</a:t>
            </a:r>
            <a:r>
              <a:rPr lang="en-US" b="1" dirty="0" err="1" smtClean="0">
                <a:solidFill>
                  <a:srgbClr val="FF0000"/>
                </a:solidFill>
              </a:rPr>
              <a:t>Wesam</a:t>
            </a:r>
            <a:r>
              <a:rPr lang="en-US" b="1" dirty="0" smtClean="0">
                <a:solidFill>
                  <a:srgbClr val="FF0000"/>
                </a:solidFill>
              </a:rPr>
              <a:t> is a human.</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dirty="0" smtClean="0">
                <a:solidFill>
                  <a:srgbClr val="C00000"/>
                </a:solidFill>
              </a:rPr>
              <a:t>Entailment</a:t>
            </a:r>
            <a:endParaRPr lang="en-US" b="1" dirty="0">
              <a:solidFill>
                <a:srgbClr val="C00000"/>
              </a:solidFill>
            </a:endParaRPr>
          </a:p>
        </p:txBody>
      </p:sp>
      <p:sp>
        <p:nvSpPr>
          <p:cNvPr id="3" name="Content Placeholder 2"/>
          <p:cNvSpPr>
            <a:spLocks noGrp="1"/>
          </p:cNvSpPr>
          <p:nvPr>
            <p:ph idx="1"/>
          </p:nvPr>
        </p:nvSpPr>
        <p:spPr/>
        <p:txBody>
          <a:bodyPr/>
          <a:lstStyle/>
          <a:p>
            <a:pPr algn="l"/>
            <a:r>
              <a:rPr lang="en-US" dirty="0" smtClean="0"/>
              <a:t>The </a:t>
            </a:r>
            <a:r>
              <a:rPr lang="en-US" dirty="0" smtClean="0">
                <a:solidFill>
                  <a:srgbClr val="C00000"/>
                </a:solidFill>
              </a:rPr>
              <a:t>A</a:t>
            </a:r>
            <a:r>
              <a:rPr lang="en-US" dirty="0" smtClean="0"/>
              <a:t> sentences entail the </a:t>
            </a:r>
            <a:r>
              <a:rPr lang="en-US" dirty="0" smtClean="0">
                <a:solidFill>
                  <a:srgbClr val="C00000"/>
                </a:solidFill>
              </a:rPr>
              <a:t>B </a:t>
            </a:r>
            <a:r>
              <a:rPr lang="en-US" dirty="0" smtClean="0"/>
              <a:t>sentences if it true that the park guards killed the tiger, then it must be true that the tiger is dead. However, the reverse  is not correct since the tiger could be dead without the park guards having killed it. For the second one if it is true that </a:t>
            </a:r>
            <a:r>
              <a:rPr lang="en-US" dirty="0" err="1" smtClean="0"/>
              <a:t>Wesam</a:t>
            </a:r>
            <a:r>
              <a:rPr lang="en-US" dirty="0" smtClean="0"/>
              <a:t> is a human ,the reverse is incorrect since if </a:t>
            </a:r>
            <a:r>
              <a:rPr lang="en-US" dirty="0" err="1" smtClean="0"/>
              <a:t>Wesam</a:t>
            </a:r>
            <a:r>
              <a:rPr lang="en-US" dirty="0" smtClean="0"/>
              <a:t> is a human but he may be a child or a woman not necessarily a man.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a:t>
            </a:r>
            <a:r>
              <a:rPr lang="en-US" b="1" dirty="0" err="1" smtClean="0"/>
              <a:t>sentencese</a:t>
            </a:r>
            <a:endParaRPr lang="en-US" b="1" dirty="0"/>
          </a:p>
        </p:txBody>
      </p:sp>
      <p:sp>
        <p:nvSpPr>
          <p:cNvPr id="3" name="Content Placeholder 2"/>
          <p:cNvSpPr>
            <a:spLocks noGrp="1"/>
          </p:cNvSpPr>
          <p:nvPr>
            <p:ph idx="1"/>
          </p:nvPr>
        </p:nvSpPr>
        <p:spPr/>
        <p:txBody>
          <a:bodyPr/>
          <a:lstStyle/>
          <a:p>
            <a:pPr algn="l"/>
            <a:r>
              <a:rPr lang="en-US" b="1" u="sng" dirty="0" smtClean="0">
                <a:solidFill>
                  <a:srgbClr val="C00000"/>
                </a:solidFill>
              </a:rPr>
              <a:t>Contradiction: </a:t>
            </a:r>
            <a:r>
              <a:rPr lang="en-US" dirty="0" smtClean="0"/>
              <a:t>It is a case in which if one sentence is true, then another sentence must be false:</a:t>
            </a:r>
          </a:p>
          <a:p>
            <a:pPr algn="l"/>
            <a:r>
              <a:rPr lang="en-US" b="1" u="sng" dirty="0" smtClean="0"/>
              <a:t>A</a:t>
            </a:r>
            <a:r>
              <a:rPr lang="en-US" b="1" dirty="0" smtClean="0"/>
              <a:t>-Charles is a bachelor.</a:t>
            </a:r>
          </a:p>
          <a:p>
            <a:pPr algn="l"/>
            <a:r>
              <a:rPr lang="en-US" b="1" u="sng" dirty="0" smtClean="0"/>
              <a:t>B- </a:t>
            </a:r>
            <a:r>
              <a:rPr lang="en-US" b="1" dirty="0" smtClean="0"/>
              <a:t>Charles is married.</a:t>
            </a:r>
          </a:p>
          <a:p>
            <a:pPr algn="l"/>
            <a:r>
              <a:rPr lang="en-US" dirty="0" smtClean="0"/>
              <a:t>It is true that </a:t>
            </a:r>
            <a:r>
              <a:rPr lang="en-US" dirty="0" err="1" smtClean="0"/>
              <a:t>charles</a:t>
            </a:r>
            <a:r>
              <a:rPr lang="en-US" dirty="0" smtClean="0"/>
              <a:t> is a bachelor and then it cannot be true that he is married. When two sentences cannot be true ,we say there is a contradiction.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Connotation:</a:t>
            </a:r>
            <a:endParaRPr lang="en-US" dirty="0" smtClean="0"/>
          </a:p>
          <a:p>
            <a:pPr algn="l"/>
            <a:r>
              <a:rPr lang="en-US" dirty="0" smtClean="0"/>
              <a:t>It is a set of associations that a word’s use can evoke. For people living in Europe, the word </a:t>
            </a:r>
            <a:r>
              <a:rPr lang="en-US" b="1" u="sng" dirty="0" smtClean="0">
                <a:solidFill>
                  <a:srgbClr val="C00000"/>
                </a:solidFill>
              </a:rPr>
              <a:t>winter</a:t>
            </a:r>
            <a:r>
              <a:rPr lang="en-US" dirty="0" smtClean="0"/>
              <a:t> evokes thoughts of snow, bitter cold, short evenings, frozen fingertips and the like.</a:t>
            </a:r>
          </a:p>
          <a:p>
            <a:pPr algn="l"/>
            <a:r>
              <a:rPr lang="en-US" dirty="0" smtClean="0"/>
              <a:t>Collocation depends on the linguistic context of words .A good example is by </a:t>
            </a:r>
            <a:r>
              <a:rPr lang="en-US" dirty="0" err="1" smtClean="0"/>
              <a:t>Nida</a:t>
            </a:r>
            <a:r>
              <a:rPr lang="en-US" dirty="0" smtClean="0"/>
              <a:t> discussing the word </a:t>
            </a:r>
            <a:r>
              <a:rPr lang="en-US" b="1" u="sng" dirty="0" smtClean="0">
                <a:solidFill>
                  <a:srgbClr val="C00000"/>
                </a:solidFill>
              </a:rPr>
              <a:t>chair</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r>
              <a:rPr lang="en-US" dirty="0" smtClean="0"/>
              <a:t/>
            </a:r>
            <a:br>
              <a:rPr lang="en-US" dirty="0" smtClean="0"/>
            </a:b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A-Sat in a chair  b-the baby’s high chair.</a:t>
            </a:r>
          </a:p>
          <a:p>
            <a:pPr algn="l"/>
            <a:r>
              <a:rPr lang="en-US" dirty="0" smtClean="0"/>
              <a:t>A-The chair of philosophy b-has accepted a University chair.</a:t>
            </a:r>
          </a:p>
          <a:p>
            <a:pPr algn="l"/>
            <a:r>
              <a:rPr lang="en-US" dirty="0" smtClean="0"/>
              <a:t>A-the chairman of the meeting b-will chair the meeting.</a:t>
            </a:r>
          </a:p>
          <a:p>
            <a:pPr algn="l"/>
            <a:r>
              <a:rPr lang="en-US" dirty="0" smtClean="0"/>
              <a:t>A-The electric chair. B- condemned to the chair.</a:t>
            </a:r>
          </a:p>
          <a:p>
            <a:pPr algn="l"/>
            <a:r>
              <a:rPr lang="en-US" b="1" u="sng" dirty="0" smtClean="0">
                <a:solidFill>
                  <a:srgbClr val="C00000"/>
                </a:solidFill>
              </a:rPr>
              <a:t>Collocation </a:t>
            </a:r>
            <a:r>
              <a:rPr lang="en-US" dirty="0" smtClean="0"/>
              <a:t>is not simply a matter of association of ideas.</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endParaRPr lang="en-US" dirty="0"/>
          </a:p>
        </p:txBody>
      </p:sp>
      <p:sp>
        <p:nvSpPr>
          <p:cNvPr id="3" name="Content Placeholder 2"/>
          <p:cNvSpPr>
            <a:spLocks noGrp="1"/>
          </p:cNvSpPr>
          <p:nvPr>
            <p:ph idx="1"/>
          </p:nvPr>
        </p:nvSpPr>
        <p:spPr/>
        <p:txBody>
          <a:bodyPr/>
          <a:lstStyle/>
          <a:p>
            <a:pPr algn="l"/>
            <a:r>
              <a:rPr lang="en-US" dirty="0" smtClean="0"/>
              <a:t>Although it is very largely determined by </a:t>
            </a:r>
            <a:r>
              <a:rPr lang="en-US" dirty="0" err="1" smtClean="0"/>
              <a:t>meaning.It</a:t>
            </a:r>
            <a:r>
              <a:rPr lang="en-US" dirty="0" smtClean="0"/>
              <a:t> can simply be predicted in terms of the meaning of the associated words. We can say blond hair but can not say a blond door or a blond dress, even if the color is exactly that of blond hair. Also,although milk is white, we should not often say white milk though the usage white paint is common enough.</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Denotation: </a:t>
            </a:r>
            <a:r>
              <a:rPr lang="en-US" dirty="0" smtClean="0"/>
              <a:t>is the equation of the meaning or phrase with the entities, to which it refers. The denotation of the word winter, for example ,corresponds to the season between autumn and spring</a:t>
            </a:r>
            <a:r>
              <a:rPr lang="en-US" dirty="0" smtClean="0"/>
              <a:t>. Similaly,the </a:t>
            </a:r>
            <a:r>
              <a:rPr lang="en-US" dirty="0" smtClean="0"/>
              <a:t>word </a:t>
            </a:r>
            <a:r>
              <a:rPr lang="en-US" b="1" i="1" dirty="0" smtClean="0"/>
              <a:t>tuna </a:t>
            </a:r>
            <a:r>
              <a:rPr lang="en-US" dirty="0" smtClean="0"/>
              <a:t>corresponds </a:t>
            </a:r>
            <a:r>
              <a:rPr lang="en-US" dirty="0" smtClean="0"/>
              <a:t>to </a:t>
            </a:r>
            <a:r>
              <a:rPr lang="en-US" dirty="0" smtClean="0"/>
              <a:t>the </a:t>
            </a:r>
            <a:r>
              <a:rPr lang="en-US" dirty="0" smtClean="0"/>
              <a:t>kind of </a:t>
            </a:r>
            <a:r>
              <a:rPr lang="en-US" dirty="0" err="1" smtClean="0"/>
              <a:t>fish.That</a:t>
            </a:r>
            <a:r>
              <a:rPr lang="en-US" dirty="0" smtClean="0"/>
              <a:t> leads us to </a:t>
            </a:r>
            <a:r>
              <a:rPr lang="en-US" dirty="0" smtClean="0"/>
              <a:t>distinguish between </a:t>
            </a:r>
            <a:r>
              <a:rPr lang="en-US" b="1" i="1" dirty="0" smtClean="0"/>
              <a:t>extension</a:t>
            </a:r>
            <a:r>
              <a:rPr lang="en-US" dirty="0" smtClean="0"/>
              <a:t> and </a:t>
            </a:r>
            <a:r>
              <a:rPr lang="en-US" b="1" i="1" dirty="0" smtClean="0"/>
              <a:t>intension </a:t>
            </a:r>
            <a:endParaRPr lang="en-US" dirty="0" smtClean="0"/>
          </a:p>
          <a:p>
            <a:pPr algn="l"/>
            <a:r>
              <a:rPr lang="en-US" b="1" i="1" u="sng" dirty="0" smtClean="0">
                <a:solidFill>
                  <a:srgbClr val="C00000"/>
                </a:solidFill>
              </a:rPr>
              <a:t>Extension: </a:t>
            </a:r>
            <a:r>
              <a:rPr lang="en-US" dirty="0" smtClean="0"/>
              <a:t>of a word or a phrase refers to the set of entities </a:t>
            </a:r>
            <a:r>
              <a:rPr lang="en-US" dirty="0" smtClean="0"/>
              <a:t>that </a:t>
            </a:r>
            <a:r>
              <a:rPr lang="en-US" dirty="0" smtClean="0"/>
              <a:t>it belongs to in the real world while</a:t>
            </a:r>
          </a:p>
          <a:p>
            <a:pPr algn="l"/>
            <a:endParaRPr lang="en-US" b="1" i="1" u="sng" dirty="0">
              <a:solidFill>
                <a:srgbClr val="C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smtClean="0"/>
              <a:t>Semantic relations involving sentences. </a:t>
            </a:r>
            <a:endParaRPr lang="en-US" dirty="0">
              <a:solidFill>
                <a:srgbClr val="009900"/>
              </a:solidFill>
            </a:endParaRPr>
          </a:p>
        </p:txBody>
      </p:sp>
      <p:sp>
        <p:nvSpPr>
          <p:cNvPr id="3" name="Content Placeholder 2"/>
          <p:cNvSpPr>
            <a:spLocks noGrp="1"/>
          </p:cNvSpPr>
          <p:nvPr>
            <p:ph idx="1"/>
          </p:nvPr>
        </p:nvSpPr>
        <p:spPr/>
        <p:txBody>
          <a:bodyPr/>
          <a:lstStyle/>
          <a:p>
            <a:pPr algn="l"/>
            <a:r>
              <a:rPr lang="en-US" b="1" u="sng" dirty="0" smtClean="0">
                <a:solidFill>
                  <a:srgbClr val="C00000"/>
                </a:solidFill>
              </a:rPr>
              <a:t>Intension: </a:t>
            </a:r>
            <a:r>
              <a:rPr lang="en-US" dirty="0" smtClean="0"/>
              <a:t>is the attempt to break it down into smaller components. This approach is called </a:t>
            </a:r>
            <a:r>
              <a:rPr lang="en-US" b="1" u="sng" dirty="0" smtClean="0">
                <a:solidFill>
                  <a:srgbClr val="C00000"/>
                </a:solidFill>
              </a:rPr>
              <a:t>componential analysis or semantic decomposition.</a:t>
            </a:r>
          </a:p>
          <a:p>
            <a:pPr algn="l"/>
            <a:r>
              <a:rPr lang="en-US" dirty="0" smtClean="0"/>
              <a:t>Some examples of semantic decomposition are:</a:t>
            </a:r>
          </a:p>
          <a:p>
            <a:pPr algn="l"/>
            <a:r>
              <a:rPr lang="en-US" b="1" u="sng" dirty="0" smtClean="0">
                <a:solidFill>
                  <a:srgbClr val="C00000"/>
                </a:solidFill>
              </a:rPr>
              <a:t>Man</a:t>
            </a:r>
            <a:r>
              <a:rPr lang="en-US" dirty="0" smtClean="0"/>
              <a:t>  human   -male  -major</a:t>
            </a:r>
          </a:p>
          <a:p>
            <a:pPr algn="l"/>
            <a:r>
              <a:rPr lang="en-US" b="1" u="sng" dirty="0" smtClean="0">
                <a:solidFill>
                  <a:srgbClr val="C00000"/>
                </a:solidFill>
              </a:rPr>
              <a:t>Boy  </a:t>
            </a:r>
            <a:r>
              <a:rPr lang="en-US" dirty="0" smtClean="0"/>
              <a:t> human  male  minor</a:t>
            </a:r>
          </a:p>
          <a:p>
            <a:pPr algn="l"/>
            <a:r>
              <a:rPr lang="en-US" b="1" u="sng" dirty="0" smtClean="0">
                <a:solidFill>
                  <a:srgbClr val="C00000"/>
                </a:solidFill>
              </a:rPr>
              <a:t>Woman  </a:t>
            </a:r>
            <a:r>
              <a:rPr lang="en-US" dirty="0" smtClean="0"/>
              <a:t>human female minor</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Semantic decomposition:</a:t>
            </a:r>
            <a:endParaRPr lang="en-US" dirty="0"/>
          </a:p>
        </p:txBody>
      </p:sp>
      <p:sp>
        <p:nvSpPr>
          <p:cNvPr id="3" name="Content Placeholder 2"/>
          <p:cNvSpPr>
            <a:spLocks noGrp="1"/>
          </p:cNvSpPr>
          <p:nvPr>
            <p:ph idx="1"/>
          </p:nvPr>
        </p:nvSpPr>
        <p:spPr/>
        <p:txBody>
          <a:bodyPr/>
          <a:lstStyle/>
          <a:p>
            <a:pPr algn="l"/>
            <a:r>
              <a:rPr lang="en-US" dirty="0" smtClean="0">
                <a:solidFill>
                  <a:srgbClr val="FF0000"/>
                </a:solidFill>
              </a:rPr>
              <a:t>Semantic decomposition </a:t>
            </a:r>
            <a:r>
              <a:rPr lang="en-US" dirty="0" smtClean="0"/>
              <a:t>can also be used to analyze verb meaning. The following examples help, show the change off the verb </a:t>
            </a:r>
            <a:r>
              <a:rPr lang="en-US" dirty="0" smtClean="0">
                <a:solidFill>
                  <a:srgbClr val="FF0000"/>
                </a:solidFill>
              </a:rPr>
              <a:t>Go </a:t>
            </a:r>
            <a:r>
              <a:rPr lang="en-US" dirty="0" smtClean="0"/>
              <a:t>can be manifested in different ways:</a:t>
            </a:r>
          </a:p>
          <a:p>
            <a:pPr algn="l"/>
            <a:r>
              <a:rPr lang="en-US" dirty="0" smtClean="0">
                <a:solidFill>
                  <a:srgbClr val="FF0000"/>
                </a:solidFill>
              </a:rPr>
              <a:t>A-Positional:    </a:t>
            </a:r>
            <a:r>
              <a:rPr lang="en-US" dirty="0" smtClean="0"/>
              <a:t>Fahd went from Dammam to Al-</a:t>
            </a:r>
            <a:r>
              <a:rPr lang="en-US" dirty="0" err="1" smtClean="0"/>
              <a:t>Hasa</a:t>
            </a:r>
            <a:r>
              <a:rPr lang="en-US" dirty="0" smtClean="0"/>
              <a:t>.</a:t>
            </a:r>
          </a:p>
          <a:p>
            <a:pPr algn="l"/>
            <a:r>
              <a:rPr lang="en-US" dirty="0" smtClean="0">
                <a:solidFill>
                  <a:srgbClr val="FF0000"/>
                </a:solidFill>
              </a:rPr>
              <a:t>B-</a:t>
            </a:r>
            <a:r>
              <a:rPr lang="en-US" dirty="0" err="1" smtClean="0">
                <a:solidFill>
                  <a:srgbClr val="FF0000"/>
                </a:solidFill>
              </a:rPr>
              <a:t>Possesional</a:t>
            </a:r>
            <a:r>
              <a:rPr lang="en-US" dirty="0" smtClean="0">
                <a:solidFill>
                  <a:srgbClr val="FF0000"/>
                </a:solidFill>
              </a:rPr>
              <a:t>: </a:t>
            </a:r>
            <a:r>
              <a:rPr lang="en-US" dirty="0" smtClean="0"/>
              <a:t>The inheritance went to Fahd.</a:t>
            </a:r>
          </a:p>
          <a:p>
            <a:pPr algn="l"/>
            <a:r>
              <a:rPr lang="en-US" dirty="0" smtClean="0">
                <a:solidFill>
                  <a:srgbClr val="C00000"/>
                </a:solidFill>
              </a:rPr>
              <a:t>C-</a:t>
            </a:r>
            <a:r>
              <a:rPr lang="en-US" dirty="0" err="1" smtClean="0">
                <a:solidFill>
                  <a:srgbClr val="C00000"/>
                </a:solidFill>
              </a:rPr>
              <a:t>Identificational</a:t>
            </a:r>
            <a:r>
              <a:rPr lang="en-US" dirty="0" smtClean="0">
                <a:solidFill>
                  <a:srgbClr val="C00000"/>
                </a:solidFill>
              </a:rPr>
              <a:t> :</a:t>
            </a:r>
            <a:r>
              <a:rPr lang="en-US" dirty="0" smtClean="0"/>
              <a:t> My cousin went from a rash adult to a rational gentleman.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Presupposition:</a:t>
            </a:r>
            <a:endParaRPr lang="en-US" b="1" dirty="0"/>
          </a:p>
        </p:txBody>
      </p:sp>
      <p:sp>
        <p:nvSpPr>
          <p:cNvPr id="3" name="Content Placeholder 2"/>
          <p:cNvSpPr>
            <a:spLocks noGrp="1"/>
          </p:cNvSpPr>
          <p:nvPr>
            <p:ph idx="1"/>
          </p:nvPr>
        </p:nvSpPr>
        <p:spPr>
          <a:xfrm>
            <a:off x="495300" y="1600201"/>
            <a:ext cx="8915400" cy="4495800"/>
          </a:xfrm>
        </p:spPr>
        <p:txBody>
          <a:bodyPr/>
          <a:lstStyle/>
          <a:p>
            <a:pPr algn="l"/>
            <a:r>
              <a:rPr lang="en-US" dirty="0" smtClean="0">
                <a:solidFill>
                  <a:srgbClr val="C00000"/>
                </a:solidFill>
              </a:rPr>
              <a:t>Presupposition </a:t>
            </a:r>
            <a:r>
              <a:rPr lang="en-US" dirty="0" smtClean="0"/>
              <a:t>is the speaker’s belief that one action has taken place or not.</a:t>
            </a:r>
          </a:p>
          <a:p>
            <a:pPr algn="l"/>
            <a:r>
              <a:rPr lang="en-US" dirty="0" smtClean="0">
                <a:solidFill>
                  <a:srgbClr val="C00000"/>
                </a:solidFill>
              </a:rPr>
              <a:t>A- Have you stopped exercising regularly?</a:t>
            </a:r>
          </a:p>
          <a:p>
            <a:pPr algn="l"/>
            <a:r>
              <a:rPr lang="en-US" dirty="0" smtClean="0">
                <a:solidFill>
                  <a:srgbClr val="C00000"/>
                </a:solidFill>
              </a:rPr>
              <a:t>B-Have you tried exercising regularly?</a:t>
            </a:r>
          </a:p>
          <a:p>
            <a:pPr algn="l"/>
            <a:r>
              <a:rPr lang="en-US" dirty="0" smtClean="0"/>
              <a:t>The speaker in example </a:t>
            </a:r>
            <a:r>
              <a:rPr lang="en-US" dirty="0" smtClean="0">
                <a:solidFill>
                  <a:srgbClr val="C00000"/>
                </a:solidFill>
              </a:rPr>
              <a:t>A </a:t>
            </a:r>
            <a:r>
              <a:rPr lang="en-US" dirty="0" smtClean="0"/>
              <a:t>has his own belief that the listener has been exercising regularly</a:t>
            </a:r>
            <a:r>
              <a:rPr lang="en-US" dirty="0" smtClean="0">
                <a:solidFill>
                  <a:srgbClr val="C00000"/>
                </a:solidFill>
              </a:rPr>
              <a:t>. </a:t>
            </a:r>
            <a:r>
              <a:rPr lang="en-US" dirty="0" smtClean="0"/>
              <a:t>No such assumption is associated with the verb </a:t>
            </a:r>
            <a:r>
              <a:rPr lang="en-US" b="1" i="1" dirty="0" smtClean="0">
                <a:solidFill>
                  <a:srgbClr val="FF0000"/>
                </a:solidFill>
              </a:rPr>
              <a:t>try  </a:t>
            </a:r>
          </a:p>
          <a:p>
            <a:pPr algn="l"/>
            <a:r>
              <a:rPr lang="en-US" b="1" i="1" dirty="0" smtClean="0"/>
              <a:t>A- Nick admitted that the team has lost</a:t>
            </a:r>
            <a:endParaRPr lang="en-US" b="1" i="1" dirty="0"/>
          </a:p>
          <a:p>
            <a:pPr algn="l"/>
            <a:endParaRPr lang="en-US" dirty="0" smtClean="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Pressuposition</a:t>
            </a:r>
            <a:endParaRPr lang="en-US" dirty="0"/>
          </a:p>
        </p:txBody>
      </p:sp>
      <p:sp>
        <p:nvSpPr>
          <p:cNvPr id="3" name="Content Placeholder 2"/>
          <p:cNvSpPr>
            <a:spLocks noGrp="1"/>
          </p:cNvSpPr>
          <p:nvPr>
            <p:ph idx="1"/>
          </p:nvPr>
        </p:nvSpPr>
        <p:spPr/>
        <p:txBody>
          <a:bodyPr/>
          <a:lstStyle/>
          <a:p>
            <a:pPr algn="l"/>
            <a:r>
              <a:rPr lang="en-US" dirty="0" smtClean="0"/>
              <a:t>B-Nick said that the team had lost.</a:t>
            </a:r>
          </a:p>
          <a:p>
            <a:pPr algn="l"/>
            <a:r>
              <a:rPr lang="en-US" dirty="0" smtClean="0"/>
              <a:t>The speaker in example A  is presupposing the truth of the claim that the team lost. The speaker uses the verb admit because he is certain that the team lost. In Example B it is not the speaker’s actual saying but it is what Nick said and the speaker try to convey Nick’s words.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Semantics and logic</a:t>
            </a:r>
            <a:endParaRPr lang="en-US" b="1" dirty="0"/>
          </a:p>
        </p:txBody>
      </p:sp>
      <p:sp>
        <p:nvSpPr>
          <p:cNvPr id="3" name="Content Placeholder 2"/>
          <p:cNvSpPr>
            <a:spLocks noGrp="1"/>
          </p:cNvSpPr>
          <p:nvPr>
            <p:ph idx="1"/>
          </p:nvPr>
        </p:nvSpPr>
        <p:spPr/>
        <p:txBody>
          <a:bodyPr/>
          <a:lstStyle/>
          <a:p>
            <a:pPr algn="l"/>
            <a:r>
              <a:rPr lang="en-US" dirty="0" smtClean="0"/>
              <a:t>John is either at home or in his office.</a:t>
            </a:r>
          </a:p>
          <a:p>
            <a:pPr algn="l"/>
            <a:r>
              <a:rPr lang="en-US" dirty="0" smtClean="0"/>
              <a:t>John is not at home.</a:t>
            </a:r>
          </a:p>
          <a:p>
            <a:pPr algn="l"/>
            <a:r>
              <a:rPr lang="en-US" dirty="0" smtClean="0"/>
              <a:t>Therefore, John is in his office.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Semantics and logic</a:t>
            </a:r>
            <a:endParaRPr lang="en-US" dirty="0"/>
          </a:p>
        </p:txBody>
      </p:sp>
      <p:sp>
        <p:nvSpPr>
          <p:cNvPr id="3" name="Content Placeholder 2"/>
          <p:cNvSpPr>
            <a:spLocks noGrp="1"/>
          </p:cNvSpPr>
          <p:nvPr>
            <p:ph idx="1"/>
          </p:nvPr>
        </p:nvSpPr>
        <p:spPr/>
        <p:txBody>
          <a:bodyPr/>
          <a:lstStyle/>
          <a:p>
            <a:pPr algn="l"/>
            <a:r>
              <a:rPr lang="en-US" dirty="0" smtClean="0"/>
              <a:t>The terms logic and logical are often used simply to mean </a:t>
            </a:r>
            <a:r>
              <a:rPr lang="en-US" dirty="0" smtClean="0">
                <a:solidFill>
                  <a:srgbClr val="C00000"/>
                </a:solidFill>
              </a:rPr>
              <a:t>reasonable</a:t>
            </a:r>
            <a:r>
              <a:rPr lang="en-US" dirty="0" smtClean="0"/>
              <a:t> or </a:t>
            </a:r>
            <a:r>
              <a:rPr lang="en-US" dirty="0" smtClean="0">
                <a:solidFill>
                  <a:srgbClr val="C00000"/>
                </a:solidFill>
              </a:rPr>
              <a:t>sensible. The</a:t>
            </a:r>
            <a:r>
              <a:rPr lang="en-US" dirty="0" smtClean="0"/>
              <a:t> </a:t>
            </a:r>
            <a:r>
              <a:rPr lang="en-US" dirty="0" smtClean="0"/>
              <a:t>learner </a:t>
            </a:r>
            <a:r>
              <a:rPr lang="en-US" dirty="0" smtClean="0"/>
              <a:t>of English tries to guess the meaning or come to the conclusion after he gets some given interferences. In a sense, when you are given some pieces of information, you can come to a logical result or conclusion.</a:t>
            </a:r>
          </a:p>
          <a:p>
            <a:pPr algn="l"/>
            <a:r>
              <a:rPr lang="en-US" dirty="0" smtClean="0">
                <a:solidFill>
                  <a:srgbClr val="C00000"/>
                </a:solidFill>
              </a:rPr>
              <a:t>All men are mortal. Tom is a man. Therefore ,Tom is mortal.</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915400" cy="1143000"/>
          </a:xfrm>
        </p:spPr>
        <p:txBody>
          <a:bodyPr/>
          <a:lstStyle/>
          <a:p>
            <a:pPr algn="l"/>
            <a:r>
              <a:rPr lang="en-US" b="1" dirty="0" smtClean="0"/>
              <a:t>Semantics and intonation</a:t>
            </a:r>
            <a:endParaRPr lang="en-US" dirty="0"/>
          </a:p>
        </p:txBody>
      </p:sp>
      <p:sp>
        <p:nvSpPr>
          <p:cNvPr id="3" name="Content Placeholder 2"/>
          <p:cNvSpPr>
            <a:spLocks noGrp="1"/>
          </p:cNvSpPr>
          <p:nvPr>
            <p:ph idx="1"/>
          </p:nvPr>
        </p:nvSpPr>
        <p:spPr/>
        <p:txBody>
          <a:bodyPr/>
          <a:lstStyle/>
          <a:p>
            <a:pPr algn="l"/>
            <a:r>
              <a:rPr lang="en-US" dirty="0" smtClean="0"/>
              <a:t>Intonation is the rise and fall of the voice. It can make a difference in </a:t>
            </a:r>
            <a:r>
              <a:rPr lang="en-US" dirty="0" err="1" smtClean="0"/>
              <a:t>meaning.For</a:t>
            </a:r>
            <a:r>
              <a:rPr lang="en-US" dirty="0" smtClean="0"/>
              <a:t> example: if you </a:t>
            </a:r>
            <a:r>
              <a:rPr lang="en-US" dirty="0" err="1" smtClean="0"/>
              <a:t>you</a:t>
            </a:r>
            <a:r>
              <a:rPr lang="en-US" dirty="0" smtClean="0"/>
              <a:t> say He’s coming with a falling voice at the </a:t>
            </a:r>
            <a:r>
              <a:rPr lang="en-US" dirty="0" err="1" smtClean="0"/>
              <a:t>end,you</a:t>
            </a:r>
            <a:r>
              <a:rPr lang="en-US" dirty="0" smtClean="0"/>
              <a:t> are making a statement ,</a:t>
            </a:r>
            <a:r>
              <a:rPr lang="en-US" dirty="0" err="1" smtClean="0"/>
              <a:t>Again,if</a:t>
            </a:r>
            <a:r>
              <a:rPr lang="en-US" dirty="0" smtClean="0"/>
              <a:t> you say it with a rising voice ,you are asking a question.</a:t>
            </a:r>
          </a:p>
          <a:p>
            <a:pPr algn="l"/>
            <a:r>
              <a:rPr lang="en-US" dirty="0" smtClean="0"/>
              <a:t>He’s coming.   He’s coming.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Semantic &amp; Metaphor:</a:t>
            </a:r>
            <a:endParaRPr lang="en-US" dirty="0"/>
          </a:p>
        </p:txBody>
      </p:sp>
      <p:sp>
        <p:nvSpPr>
          <p:cNvPr id="3" name="Content Placeholder 2"/>
          <p:cNvSpPr>
            <a:spLocks noGrp="1"/>
          </p:cNvSpPr>
          <p:nvPr>
            <p:ph idx="1"/>
          </p:nvPr>
        </p:nvSpPr>
        <p:spPr/>
        <p:txBody>
          <a:bodyPr/>
          <a:lstStyle/>
          <a:p>
            <a:pPr algn="l"/>
            <a:r>
              <a:rPr lang="en-US" dirty="0" smtClean="0"/>
              <a:t>-It is a compressed simile or a simile which is a lie.</a:t>
            </a:r>
          </a:p>
          <a:p>
            <a:pPr algn="l"/>
            <a:r>
              <a:rPr lang="en-US" dirty="0" smtClean="0"/>
              <a:t>If instead of saying Her eyes are like two bright stars: we say Her eyes are two bright </a:t>
            </a:r>
            <a:r>
              <a:rPr lang="en-US" dirty="0" err="1" smtClean="0"/>
              <a:t>stars,We</a:t>
            </a:r>
            <a:r>
              <a:rPr lang="en-US" dirty="0" smtClean="0"/>
              <a:t> have moved from simile to metaphor.</a:t>
            </a:r>
          </a:p>
          <a:p>
            <a:pPr algn="l"/>
            <a:r>
              <a:rPr lang="en-US" u="sng" dirty="0" smtClean="0"/>
              <a:t>It is the attempt to treat something abstract as if it were </a:t>
            </a:r>
            <a:r>
              <a:rPr lang="en-US" u="sng" dirty="0" smtClean="0"/>
              <a:t>concrete. The </a:t>
            </a:r>
            <a:r>
              <a:rPr lang="en-US" u="sng" dirty="0" smtClean="0"/>
              <a:t>concept of time </a:t>
            </a:r>
            <a:r>
              <a:rPr lang="en-US" u="sng" dirty="0" err="1" smtClean="0"/>
              <a:t>time</a:t>
            </a:r>
            <a:r>
              <a:rPr lang="en-US" u="sng" dirty="0" smtClean="0"/>
              <a:t> is treated metaphorically in the following examples:</a:t>
            </a:r>
          </a:p>
          <a:p>
            <a:pPr algn="l"/>
            <a:r>
              <a:rPr lang="en-US" u="sng" dirty="0" smtClean="0"/>
              <a:t>A-Y</a:t>
            </a:r>
            <a:r>
              <a:rPr lang="en-US" dirty="0" smtClean="0"/>
              <a:t>ou ‘re wasting your time.</a:t>
            </a:r>
            <a:endParaRPr lang="en-US"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Semantic &amp; Metaphor::</a:t>
            </a:r>
            <a:endParaRPr lang="en-US" dirty="0"/>
          </a:p>
        </p:txBody>
      </p:sp>
      <p:sp>
        <p:nvSpPr>
          <p:cNvPr id="3" name="Content Placeholder 2"/>
          <p:cNvSpPr>
            <a:spLocks noGrp="1"/>
          </p:cNvSpPr>
          <p:nvPr>
            <p:ph idx="1"/>
          </p:nvPr>
        </p:nvSpPr>
        <p:spPr/>
        <p:txBody>
          <a:bodyPr/>
          <a:lstStyle/>
          <a:p>
            <a:pPr algn="l"/>
            <a:r>
              <a:rPr lang="en-US" dirty="0" smtClean="0"/>
              <a:t>B-How do you spend your time these days?</a:t>
            </a:r>
          </a:p>
          <a:p>
            <a:pPr algn="l"/>
            <a:r>
              <a:rPr lang="en-US" dirty="0" smtClean="0"/>
              <a:t>C- I have invested a lot of time in this project. </a:t>
            </a:r>
          </a:p>
          <a:p>
            <a:pPr algn="l"/>
            <a:r>
              <a:rPr lang="en-US" dirty="0" smtClean="0"/>
              <a:t>D-He’s living out on borrowed time.</a:t>
            </a:r>
          </a:p>
          <a:p>
            <a:pPr algn="l"/>
            <a:r>
              <a:rPr lang="en-US" dirty="0" smtClean="0"/>
              <a:t>Another metaphor is related to the use of spatial terms to talk about emotions and physical health.</a:t>
            </a:r>
          </a:p>
          <a:p>
            <a:pPr algn="l"/>
            <a:r>
              <a:rPr lang="en-US" dirty="0" smtClean="0">
                <a:solidFill>
                  <a:srgbClr val="009900"/>
                </a:solidFill>
              </a:rPr>
              <a:t>Emotions: </a:t>
            </a:r>
            <a:r>
              <a:rPr lang="en-US" dirty="0" smtClean="0"/>
              <a:t>Happy is up ,</a:t>
            </a:r>
            <a:r>
              <a:rPr lang="en-US" smtClean="0"/>
              <a:t>Sad </a:t>
            </a:r>
            <a:r>
              <a:rPr lang="en-US" smtClean="0"/>
              <a:t>is </a:t>
            </a:r>
            <a:r>
              <a:rPr lang="en-US" dirty="0" smtClean="0"/>
              <a:t>down</a:t>
            </a:r>
          </a:p>
          <a:p>
            <a:pPr algn="l"/>
            <a:r>
              <a:rPr lang="en-US" dirty="0" smtClean="0">
                <a:solidFill>
                  <a:srgbClr val="009900"/>
                </a:solidFill>
              </a:rPr>
              <a:t>I’m feeling up .      I’m feeling down.</a:t>
            </a: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a:t>
            </a:r>
            <a:endParaRPr lang="en-US" dirty="0"/>
          </a:p>
        </p:txBody>
      </p:sp>
      <p:sp>
        <p:nvSpPr>
          <p:cNvPr id="3" name="Content Placeholder 2"/>
          <p:cNvSpPr>
            <a:spLocks noGrp="1"/>
          </p:cNvSpPr>
          <p:nvPr>
            <p:ph idx="1"/>
          </p:nvPr>
        </p:nvSpPr>
        <p:spPr/>
        <p:txBody>
          <a:bodyPr/>
          <a:lstStyle/>
          <a:p>
            <a:pPr algn="l"/>
            <a:r>
              <a:rPr lang="en-US" dirty="0" smtClean="0"/>
              <a:t>Idioms involve collocation of a special </a:t>
            </a:r>
            <a:r>
              <a:rPr lang="en-US" dirty="0" err="1" smtClean="0"/>
              <a:t>kind.Consider</a:t>
            </a:r>
            <a:r>
              <a:rPr lang="en-US" dirty="0" smtClean="0"/>
              <a:t> for example ,</a:t>
            </a:r>
            <a:r>
              <a:rPr lang="en-US" b="1" i="1" u="sng" dirty="0" smtClean="0">
                <a:solidFill>
                  <a:srgbClr val="FF0000"/>
                </a:solidFill>
              </a:rPr>
              <a:t>Kick the bucket </a:t>
            </a:r>
            <a:r>
              <a:rPr lang="en-US" dirty="0" smtClean="0"/>
              <a:t>.For here we not only have the collocation of kick and the bucket, but the combination as a whole, keeping in mind that the whole phrase is nearer to the meaning of a single word(thus kick the bucket equals die).A very common type of idioms in English is what is usually called the phrasal verb ,the combination of verb plus adverb:make+up,give+in ,and put+down</a:t>
            </a:r>
            <a:endParaRPr lang="en-US" b="1" i="1" u="sng"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a:t>
            </a:r>
            <a:endParaRPr lang="en-US" dirty="0"/>
          </a:p>
        </p:txBody>
      </p:sp>
      <p:sp>
        <p:nvSpPr>
          <p:cNvPr id="3" name="Content Placeholder 2"/>
          <p:cNvSpPr>
            <a:spLocks noGrp="1"/>
          </p:cNvSpPr>
          <p:nvPr>
            <p:ph idx="1"/>
          </p:nvPr>
        </p:nvSpPr>
        <p:spPr/>
        <p:txBody>
          <a:bodyPr/>
          <a:lstStyle/>
          <a:p>
            <a:pPr algn="l"/>
            <a:r>
              <a:rPr lang="en-US" dirty="0" smtClean="0"/>
              <a:t>The meaning of this combination can not be predicted from the individual verb and adverb.</a:t>
            </a:r>
          </a:p>
          <a:p>
            <a:pPr algn="l"/>
            <a:r>
              <a:rPr lang="en-US" dirty="0" smtClean="0"/>
              <a:t>Trace the meaning of the following phrasal verb:</a:t>
            </a:r>
          </a:p>
          <a:p>
            <a:pPr algn="l"/>
            <a:r>
              <a:rPr lang="en-US" dirty="0" smtClean="0"/>
              <a:t>Ask someone out= invite someone to an entertainment or to a meal-she was usually asked out in the evening.</a:t>
            </a:r>
          </a:p>
          <a:p>
            <a:pPr algn="l"/>
            <a:r>
              <a:rPr lang="en-US" dirty="0" smtClean="0"/>
              <a:t>Back out= withdraw –He agreed to help but backed out when he found how difficult </a:t>
            </a:r>
            <a:r>
              <a:rPr lang="en-US" smtClean="0"/>
              <a:t>it was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Be over= be finished </a:t>
            </a:r>
          </a:p>
          <a:p>
            <a:pPr algn="l"/>
            <a:r>
              <a:rPr lang="en-US" dirty="0" smtClean="0"/>
              <a:t>The storm is over now, we can go on.</a:t>
            </a:r>
          </a:p>
          <a:p>
            <a:pPr algn="l"/>
            <a:r>
              <a:rPr lang="en-US" dirty="0" smtClean="0"/>
              <a:t>Blow up=destroy by explosion</a:t>
            </a:r>
          </a:p>
          <a:p>
            <a:pPr algn="l"/>
            <a:r>
              <a:rPr lang="en-US" dirty="0" smtClean="0"/>
              <a:t>They blew up the bridges so that the enemy couldn’t follow them.</a:t>
            </a:r>
          </a:p>
          <a:p>
            <a:pPr algn="l"/>
            <a:r>
              <a:rPr lang="en-US" dirty="0" smtClean="0"/>
              <a:t>Break down=collapse</a:t>
            </a:r>
          </a:p>
          <a:p>
            <a:pPr algn="l"/>
            <a:r>
              <a:rPr lang="en-US" dirty="0" smtClean="0"/>
              <a:t>He broke down when telling me about his son’s tragic death.</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Bring up= educate</a:t>
            </a:r>
          </a:p>
          <a:p>
            <a:pPr algn="l"/>
            <a:r>
              <a:rPr lang="en-US" dirty="0" smtClean="0"/>
              <a:t>She brought up her children to be honest.</a:t>
            </a:r>
          </a:p>
          <a:p>
            <a:pPr algn="l"/>
            <a:r>
              <a:rPr lang="en-US" dirty="0" smtClean="0"/>
              <a:t>Burn down=destroy or to be destroyed, completely by fire. The hotel burnt down before help came.</a:t>
            </a:r>
          </a:p>
          <a:p>
            <a:pPr algn="l"/>
            <a:r>
              <a:rPr lang="en-US" dirty="0" smtClean="0"/>
              <a:t>Call at=visit  /  call in=look in</a:t>
            </a:r>
          </a:p>
          <a:p>
            <a:pPr algn="l"/>
            <a:r>
              <a:rPr lang="en-US" dirty="0" smtClean="0"/>
              <a:t>Carry out=perform  / catch up with=overtake</a:t>
            </a:r>
          </a:p>
          <a:p>
            <a:pPr algn="l"/>
            <a:r>
              <a:rPr lang="en-US" dirty="0" smtClean="0"/>
              <a:t>Come along = come on come with someone</a:t>
            </a:r>
          </a:p>
          <a:p>
            <a:pPr algn="l"/>
            <a:r>
              <a:rPr lang="en-US" dirty="0" smtClean="0"/>
              <a:t>Be fed up=be completely bored (slang)</a:t>
            </a:r>
          </a:p>
          <a:p>
            <a:pPr algn="l"/>
            <a:endParaRPr lang="en-US" dirty="0" smtClean="0"/>
          </a:p>
          <a:p>
            <a:pPr algn="l"/>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Fix up=arrange / get through=finish a piece of work</a:t>
            </a:r>
          </a:p>
          <a:p>
            <a:pPr algn="l"/>
            <a:r>
              <a:rPr lang="en-US" dirty="0" smtClean="0"/>
              <a:t>Give up =abandon  /jump at = accept</a:t>
            </a:r>
          </a:p>
          <a:p>
            <a:pPr algn="l"/>
            <a:r>
              <a:rPr lang="en-US" dirty="0" smtClean="0"/>
              <a:t>Let out = make wider</a:t>
            </a:r>
          </a:p>
          <a:p>
            <a:pPr algn="l"/>
            <a:r>
              <a:rPr lang="en-US" dirty="0" smtClean="0"/>
              <a:t>Make out =understand=see</a:t>
            </a:r>
          </a:p>
          <a:p>
            <a:pPr algn="l"/>
            <a:r>
              <a:rPr lang="en-US" dirty="0" smtClean="0"/>
              <a:t>Rub up =revise one’s knowledge of a subject.</a:t>
            </a:r>
          </a:p>
          <a:p>
            <a:pPr algn="l"/>
            <a:r>
              <a:rPr lang="en-US" dirty="0" smtClean="0"/>
              <a:t>Stand for =represent.</a:t>
            </a:r>
          </a:p>
          <a:p>
            <a:pPr algn="l"/>
            <a:r>
              <a:rPr lang="en-US" dirty="0" smtClean="0"/>
              <a:t>Turn out= be revealed.</a:t>
            </a:r>
          </a:p>
          <a:p>
            <a:pPr algn="l"/>
            <a:r>
              <a:rPr lang="en-US" dirty="0" smtClean="0"/>
              <a:t>Wear off = disappear gradually.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Partial idioms or funny idioms are sometimes used where one of the words has its usual meaning; the other has a meaning that is peculiar to the particular sequence. When someone asks us to make a bed, don't search for a set of carpenter’s tools. Some other examples are:</a:t>
            </a:r>
          </a:p>
          <a:p>
            <a:pPr algn="l"/>
            <a:r>
              <a:rPr lang="en-US" dirty="0" smtClean="0"/>
              <a:t>White coffee (Not white in color)</a:t>
            </a:r>
          </a:p>
          <a:p>
            <a:pPr algn="l"/>
            <a:r>
              <a:rPr lang="en-US" dirty="0" smtClean="0"/>
              <a:t>Raining cats and dogs (no cats and dogs are falling from the sky)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Black coffee (not black in color)</a:t>
            </a:r>
          </a:p>
          <a:p>
            <a:pPr algn="l"/>
            <a:r>
              <a:rPr lang="en-US" dirty="0" smtClean="0"/>
              <a:t>Raining old women and sticks (in welsh ,no old women and sticks are falling from the sky)</a:t>
            </a:r>
          </a:p>
          <a:p>
            <a:pPr algn="ctr"/>
            <a:r>
              <a:rPr lang="en-US" b="1" dirty="0" smtClean="0">
                <a:solidFill>
                  <a:srgbClr val="FF0000"/>
                </a:solidFill>
              </a:rPr>
              <a:t>End of the second lecture.</a:t>
            </a:r>
          </a:p>
          <a:p>
            <a:pPr algn="ctr"/>
            <a:r>
              <a:rPr lang="en-US" dirty="0" smtClean="0"/>
              <a:t>Thank You!</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1973</TotalTime>
  <Words>1529</Words>
  <Application>Microsoft Office PowerPoint</Application>
  <PresentationFormat>A4 Paper (210x297 mm)</PresentationFormat>
  <Paragraphs>132</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المحاضرة الثانية ....................Lecture No. Two.</vt:lpstr>
      <vt:lpstr>Semantic relations involving sentences.</vt:lpstr>
      <vt:lpstr>Semantic relations involving sentences Entailment</vt:lpstr>
      <vt:lpstr>Semantic relations involving sentencese</vt:lpstr>
      <vt:lpstr>Semantic relations involving sentences. </vt:lpstr>
      <vt:lpstr>Semantic relations involving sentences. Connotation: </vt:lpstr>
      <vt:lpstr>Semantic relations involving sentences. Connotation:</vt:lpstr>
      <vt:lpstr>Semantic relations involving sentences. </vt:lpstr>
      <vt:lpstr>Semantic relations involving sentences. </vt:lpstr>
      <vt:lpstr>Semantic decomposition:</vt:lpstr>
      <vt:lpstr>Presupposition:</vt:lpstr>
      <vt:lpstr>Pressuposition</vt:lpstr>
      <vt:lpstr>Semantics and logic</vt:lpstr>
      <vt:lpstr>Semantics and logic</vt:lpstr>
      <vt:lpstr>Semantics and intonation</vt:lpstr>
      <vt:lpstr>Semantic &amp; Metaphor:</vt:lpstr>
      <vt:lpstr>Semantic &amp; Metaphor::</vt:lpstr>
      <vt:lpstr>Idioms:</vt:lpstr>
      <vt:lpstr>Idioms:</vt:lpstr>
      <vt:lpstr>Idioms: Phrasal Verbs</vt:lpstr>
      <vt:lpstr>Idioms: Phrasal Verbs</vt:lpstr>
      <vt:lpstr>Idioms: Phrasal Verbs</vt:lpstr>
      <vt:lpstr>Idioms: Phrasal Verbs</vt:lpstr>
      <vt:lpstr>Idioms: Phrasal Verbs</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Dr.Yasser</cp:lastModifiedBy>
  <cp:revision>162</cp:revision>
  <dcterms:created xsi:type="dcterms:W3CDTF">2009-10-14T19:14:34Z</dcterms:created>
  <dcterms:modified xsi:type="dcterms:W3CDTF">2012-02-05T07:28:21Z</dcterms:modified>
</cp:coreProperties>
</file>