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8" r:id="rId4"/>
    <p:sldId id="267" r:id="rId5"/>
    <p:sldId id="269" r:id="rId6"/>
    <p:sldId id="270" r:id="rId7"/>
    <p:sldId id="290" r:id="rId8"/>
    <p:sldId id="271" r:id="rId9"/>
    <p:sldId id="272" r:id="rId10"/>
    <p:sldId id="273" r:id="rId11"/>
    <p:sldId id="274" r:id="rId12"/>
    <p:sldId id="291" r:id="rId13"/>
    <p:sldId id="293" r:id="rId14"/>
    <p:sldId id="294" r:id="rId15"/>
    <p:sldId id="295" r:id="rId16"/>
    <p:sldId id="297"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0066"/>
    <a:srgbClr val="709256"/>
    <a:srgbClr val="AD9968"/>
    <a:srgbClr val="3B84AF"/>
    <a:srgbClr val="FF33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63" autoAdjust="0"/>
    <p:restoredTop sz="94746" autoAdjust="0"/>
  </p:normalViewPr>
  <p:slideViewPr>
    <p:cSldViewPr>
      <p:cViewPr>
        <p:scale>
          <a:sx n="90" d="100"/>
          <a:sy n="90" d="100"/>
        </p:scale>
        <p:origin x="264" y="396"/>
      </p:cViewPr>
      <p:guideLst>
        <p:guide orient="horz" pos="2160"/>
        <p:guide pos="3120"/>
      </p:guideLst>
    </p:cSldViewPr>
  </p:slideViewPr>
  <p:outlineViewPr>
    <p:cViewPr>
      <p:scale>
        <a:sx n="33" d="100"/>
        <a:sy n="33" d="100"/>
      </p:scale>
      <p:origin x="0" y="44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2/12/2012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en.wikipedia.org/wiki/Topic%E2%80%93comment" TargetMode="External"/><Relationship Id="rId2" Type="http://schemas.openxmlformats.org/officeDocument/2006/relationships/hyperlink" Target="http://en.wikipedia.org/wiki/Linguistic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..........علم الدلالات......................</a:t>
            </a:r>
            <a:endParaRPr lang="en-US" sz="2800" b="1" dirty="0" smtClean="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Semantics &amp; Pragmatics </a:t>
            </a:r>
          </a:p>
          <a:p>
            <a:pPr algn="ctr">
              <a:defRPr/>
            </a:pPr>
            <a:r>
              <a:rPr lang="en-US" sz="2600" b="1" dirty="0" smtClean="0">
                <a:solidFill>
                  <a:srgbClr val="7F7F7F"/>
                </a:solidFill>
                <a:latin typeface="Calibri" pitchFamily="34" charset="0"/>
                <a:cs typeface="Times New Roman" pitchFamily="18" charset="0"/>
              </a:rPr>
              <a:t>Mr. Yasser </a:t>
            </a:r>
            <a:r>
              <a:rPr lang="en-US" sz="2600" b="1" dirty="0" err="1" smtClean="0">
                <a:solidFill>
                  <a:srgbClr val="7F7F7F"/>
                </a:solidFill>
                <a:latin typeface="Calibri" pitchFamily="34" charset="0"/>
                <a:cs typeface="Times New Roman" pitchFamily="18" charset="0"/>
              </a:rPr>
              <a:t>Attia</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الثالثه</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a:t>
            </a:r>
            <a:r>
              <a:rPr lang="en-US" spc="-150" dirty="0" smtClean="0">
                <a:solidFill>
                  <a:srgbClr val="376092"/>
                </a:solidFill>
                <a:latin typeface="ae_AlMateen" pitchFamily="2" charset="-78"/>
                <a:cs typeface="ae_AlMateen" pitchFamily="2" charset="-78"/>
              </a:rPr>
              <a:t>Lecture No. Three</a:t>
            </a:r>
            <a:r>
              <a:rPr lang="ar-SA" spc="-150" dirty="0" smtClean="0">
                <a:solidFill>
                  <a:srgbClr val="376092"/>
                </a:solidFill>
                <a:latin typeface="ae_AlMateen" pitchFamily="2" charset="-78"/>
                <a:cs typeface="ae_AlMateen" pitchFamily="2" charset="-78"/>
              </a:rPr>
              <a:t>.</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Idioms: a pocket of resistance – a redneck:</a:t>
            </a:r>
            <a:endParaRPr lang="en-US" b="1" dirty="0">
              <a:solidFill>
                <a:srgbClr val="C00000"/>
              </a:solidFill>
            </a:endParaRPr>
          </a:p>
        </p:txBody>
      </p:sp>
      <p:sp>
        <p:nvSpPr>
          <p:cNvPr id="3" name="Content Placeholder 2"/>
          <p:cNvSpPr>
            <a:spLocks noGrp="1"/>
          </p:cNvSpPr>
          <p:nvPr>
            <p:ph idx="1"/>
          </p:nvPr>
        </p:nvSpPr>
        <p:spPr/>
        <p:txBody>
          <a:bodyPr/>
          <a:lstStyle/>
          <a:p>
            <a:pPr algn="l"/>
            <a:r>
              <a:rPr lang="en-US" b="1" u="sng" dirty="0" smtClean="0">
                <a:solidFill>
                  <a:srgbClr val="FF0000"/>
                </a:solidFill>
              </a:rPr>
              <a:t>A quickie: </a:t>
            </a:r>
            <a:r>
              <a:rPr lang="en-US" dirty="0" smtClean="0"/>
              <a:t>a quick game or visit.</a:t>
            </a:r>
          </a:p>
          <a:p>
            <a:pPr algn="l"/>
            <a:r>
              <a:rPr lang="en-US" b="1" u="sng" dirty="0" smtClean="0">
                <a:solidFill>
                  <a:srgbClr val="FF0000"/>
                </a:solidFill>
              </a:rPr>
              <a:t>A raw deal: </a:t>
            </a:r>
            <a:r>
              <a:rPr lang="en-US" dirty="0" smtClean="0"/>
              <a:t>an unfair contract, paying too much.</a:t>
            </a:r>
          </a:p>
          <a:p>
            <a:pPr algn="l"/>
            <a:r>
              <a:rPr lang="en-US" b="1" u="sng" dirty="0" smtClean="0">
                <a:solidFill>
                  <a:srgbClr val="FF0000"/>
                </a:solidFill>
              </a:rPr>
              <a:t>A red –letter day: </a:t>
            </a:r>
            <a:r>
              <a:rPr lang="en-US" dirty="0" smtClean="0"/>
              <a:t>special day –memorable day.</a:t>
            </a:r>
          </a:p>
          <a:p>
            <a:pPr algn="l"/>
            <a:r>
              <a:rPr lang="en-US" b="1" u="sng" dirty="0" smtClean="0">
                <a:solidFill>
                  <a:srgbClr val="FF0000"/>
                </a:solidFill>
              </a:rPr>
              <a:t>A redneck :</a:t>
            </a:r>
            <a:r>
              <a:rPr lang="en-US" dirty="0" smtClean="0"/>
              <a:t> a person who is intolerant of other opinions or cultures.</a:t>
            </a:r>
          </a:p>
          <a:p>
            <a:pPr algn="ctr"/>
            <a:r>
              <a:rPr lang="en-US" b="1" u="sng" dirty="0" smtClean="0">
                <a:solidFill>
                  <a:srgbClr val="FF0000"/>
                </a:solidFill>
              </a:rPr>
              <a:t>Idioms: age before beauty –airy –fairy.</a:t>
            </a:r>
          </a:p>
          <a:p>
            <a:pPr algn="l"/>
            <a:r>
              <a:rPr lang="en-US" dirty="0" smtClean="0"/>
              <a:t>Age before beauty :the older person has the priority.</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b="1" dirty="0" smtClean="0"/>
              <a:t>Idioms: a pocket of resistance – a redneck:</a:t>
            </a:r>
            <a:endParaRPr lang="en-US" dirty="0">
              <a:solidFill>
                <a:srgbClr val="C00000"/>
              </a:solidFill>
            </a:endParaRPr>
          </a:p>
        </p:txBody>
      </p:sp>
      <p:sp>
        <p:nvSpPr>
          <p:cNvPr id="4" name="Content Placeholder 3"/>
          <p:cNvSpPr>
            <a:spLocks noGrp="1"/>
          </p:cNvSpPr>
          <p:nvPr>
            <p:ph idx="1"/>
          </p:nvPr>
        </p:nvSpPr>
        <p:spPr/>
        <p:txBody>
          <a:bodyPr/>
          <a:lstStyle/>
          <a:p>
            <a:pPr algn="l"/>
            <a:r>
              <a:rPr lang="en-US" b="1" u="sng" dirty="0" smtClean="0">
                <a:solidFill>
                  <a:srgbClr val="FF0000"/>
                </a:solidFill>
              </a:rPr>
              <a:t>A pocket of resistance.</a:t>
            </a:r>
            <a:r>
              <a:rPr lang="en-US" dirty="0" smtClean="0"/>
              <a:t>: a small group resisting.</a:t>
            </a:r>
          </a:p>
          <a:p>
            <a:pPr algn="l"/>
            <a:r>
              <a:rPr lang="en-US" b="1" u="sng" dirty="0" smtClean="0">
                <a:solidFill>
                  <a:srgbClr val="FF0000"/>
                </a:solidFill>
              </a:rPr>
              <a:t>A poker face:</a:t>
            </a:r>
            <a:r>
              <a:rPr lang="en-US" dirty="0" smtClean="0">
                <a:solidFill>
                  <a:srgbClr val="FF0000"/>
                </a:solidFill>
              </a:rPr>
              <a:t> </a:t>
            </a:r>
            <a:r>
              <a:rPr lang="en-US" dirty="0" smtClean="0"/>
              <a:t>a face with no expression and no emotion.</a:t>
            </a:r>
          </a:p>
          <a:p>
            <a:pPr algn="l"/>
            <a:r>
              <a:rPr lang="en-US" b="1" u="sng" dirty="0" smtClean="0">
                <a:solidFill>
                  <a:srgbClr val="FF0000"/>
                </a:solidFill>
              </a:rPr>
              <a:t>A pop:</a:t>
            </a:r>
            <a:r>
              <a:rPr lang="en-US" dirty="0" smtClean="0"/>
              <a:t> per person or per ticket.</a:t>
            </a:r>
          </a:p>
          <a:p>
            <a:pPr algn="l"/>
            <a:r>
              <a:rPr lang="en-US" b="1" u="sng" dirty="0" smtClean="0">
                <a:solidFill>
                  <a:srgbClr val="FF0000"/>
                </a:solidFill>
              </a:rPr>
              <a:t>A pretty penny: </a:t>
            </a:r>
            <a:r>
              <a:rPr lang="en-US" dirty="0" smtClean="0"/>
              <a:t>a lot of money , a high price.</a:t>
            </a:r>
          </a:p>
          <a:p>
            <a:pPr algn="l"/>
            <a:r>
              <a:rPr lang="en-US" b="1" u="sng" dirty="0" smtClean="0">
                <a:solidFill>
                  <a:srgbClr val="FF0000"/>
                </a:solidFill>
              </a:rPr>
              <a:t>A question of:</a:t>
            </a:r>
            <a:r>
              <a:rPr lang="en-US" dirty="0" smtClean="0"/>
              <a:t> the important factor, the issue.</a:t>
            </a:r>
          </a:p>
          <a:p>
            <a:pPr algn="l"/>
            <a:r>
              <a:rPr lang="en-US" b="1" u="sng" dirty="0" smtClean="0">
                <a:solidFill>
                  <a:srgbClr val="FF0000"/>
                </a:solidFill>
              </a:rPr>
              <a:t>A quick study:</a:t>
            </a:r>
            <a:r>
              <a:rPr lang="en-US" dirty="0" smtClean="0"/>
              <a:t> a person who tries to learn much in short time.</a:t>
            </a:r>
            <a:endParaRPr lang="en-US" b="1" u="sng" dirty="0">
              <a:solidFill>
                <a:srgbClr val="FF0000"/>
              </a:solidFill>
            </a:endParaRPr>
          </a:p>
        </p:txBody>
      </p:sp>
      <p:sp>
        <p:nvSpPr>
          <p:cNvPr id="15366"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6FB9C49D-7705-4461-AFFE-CE25E9EDDD09}"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FF0000"/>
                </a:solidFill>
              </a:rPr>
              <a:t>Idioms: age before beauty –airy –fairy.</a:t>
            </a:r>
          </a:p>
        </p:txBody>
      </p:sp>
      <p:sp>
        <p:nvSpPr>
          <p:cNvPr id="3" name="Content Placeholder 2"/>
          <p:cNvSpPr>
            <a:spLocks noGrp="1"/>
          </p:cNvSpPr>
          <p:nvPr>
            <p:ph idx="1"/>
          </p:nvPr>
        </p:nvSpPr>
        <p:spPr/>
        <p:txBody>
          <a:bodyPr/>
          <a:lstStyle/>
          <a:p>
            <a:pPr algn="l"/>
            <a:r>
              <a:rPr lang="en-US" b="1" u="sng" dirty="0" smtClean="0">
                <a:solidFill>
                  <a:srgbClr val="FF0000"/>
                </a:solidFill>
              </a:rPr>
              <a:t>Age of majority: </a:t>
            </a:r>
            <a:r>
              <a:rPr lang="en-US" dirty="0" smtClean="0"/>
              <a:t>the age when you can vote, come of age.</a:t>
            </a:r>
          </a:p>
          <a:p>
            <a:pPr algn="l"/>
            <a:r>
              <a:rPr lang="en-US" b="1" u="sng" dirty="0" smtClean="0">
                <a:solidFill>
                  <a:srgbClr val="FF0000"/>
                </a:solidFill>
              </a:rPr>
              <a:t>Ahead of the curve: </a:t>
            </a:r>
            <a:r>
              <a:rPr lang="en-US" dirty="0" smtClean="0"/>
              <a:t>having higher grade, having better performance</a:t>
            </a:r>
            <a:endParaRPr lang="en-US" b="1" u="sng" dirty="0" smtClean="0">
              <a:solidFill>
                <a:srgbClr val="FF0000"/>
              </a:solidFill>
            </a:endParaRPr>
          </a:p>
          <a:p>
            <a:pPr algn="l"/>
            <a:r>
              <a:rPr lang="en-US" b="1" u="sng" dirty="0" smtClean="0">
                <a:solidFill>
                  <a:srgbClr val="FF0000"/>
                </a:solidFill>
              </a:rPr>
              <a:t>Ahead of the game:</a:t>
            </a:r>
            <a:r>
              <a:rPr lang="en-US" dirty="0" smtClean="0"/>
              <a:t> finished your work, paid the bills.</a:t>
            </a:r>
          </a:p>
          <a:p>
            <a:pPr algn="l"/>
            <a:r>
              <a:rPr lang="en-US" b="1" u="sng" dirty="0" smtClean="0">
                <a:solidFill>
                  <a:srgbClr val="FF0000"/>
                </a:solidFill>
              </a:rPr>
              <a:t>Air rage:</a:t>
            </a:r>
            <a:r>
              <a:rPr lang="en-US" dirty="0" smtClean="0"/>
              <a:t> angry or violent.</a:t>
            </a:r>
          </a:p>
          <a:p>
            <a:pPr algn="l"/>
            <a:r>
              <a:rPr lang="en-US" b="1" u="sng" dirty="0" smtClean="0">
                <a:solidFill>
                  <a:srgbClr val="FF0000"/>
                </a:solidFill>
              </a:rPr>
              <a:t>Airy-fairy:</a:t>
            </a:r>
            <a:r>
              <a:rPr lang="en-US" dirty="0" smtClean="0">
                <a:solidFill>
                  <a:srgbClr val="FF0000"/>
                </a:solidFill>
              </a:rPr>
              <a:t> </a:t>
            </a:r>
            <a:r>
              <a:rPr lang="en-US" dirty="0" smtClean="0"/>
              <a:t>not </a:t>
            </a:r>
            <a:r>
              <a:rPr lang="en-US" dirty="0" smtClean="0"/>
              <a:t>real-impractical</a:t>
            </a:r>
            <a:r>
              <a:rPr lang="en-US" dirty="0" smtClean="0">
                <a:solidFill>
                  <a:srgbClr val="FF0000"/>
                </a:solidFill>
              </a:rPr>
              <a:t>.</a:t>
            </a:r>
            <a:endParaRPr lang="en-US" b="1" u="sng" dirty="0">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More examples of English idioms:</a:t>
            </a:r>
            <a:endParaRPr lang="en-US" dirty="0"/>
          </a:p>
        </p:txBody>
      </p:sp>
      <p:sp>
        <p:nvSpPr>
          <p:cNvPr id="3" name="Content Placeholder 2"/>
          <p:cNvSpPr>
            <a:spLocks noGrp="1"/>
          </p:cNvSpPr>
          <p:nvPr>
            <p:ph idx="1"/>
          </p:nvPr>
        </p:nvSpPr>
        <p:spPr/>
        <p:txBody>
          <a:bodyPr/>
          <a:lstStyle/>
          <a:p>
            <a:pPr algn="l"/>
            <a:r>
              <a:rPr lang="en-US" b="1" dirty="0" smtClean="0"/>
              <a:t>Absence makes the heart grow fonder:</a:t>
            </a:r>
          </a:p>
          <a:p>
            <a:pPr algn="l"/>
            <a:r>
              <a:rPr lang="en-US" b="1" dirty="0" smtClean="0"/>
              <a:t>Meaning</a:t>
            </a:r>
          </a:p>
          <a:p>
            <a:pPr algn="l"/>
            <a:r>
              <a:rPr lang="en-US" dirty="0" smtClean="0"/>
              <a:t>The lack of something increases the desire for it.</a:t>
            </a:r>
          </a:p>
          <a:p>
            <a:pPr algn="l"/>
            <a:r>
              <a:rPr lang="en-US" b="1" dirty="0" smtClean="0"/>
              <a:t>Origin</a:t>
            </a:r>
          </a:p>
          <a:p>
            <a:pPr algn="l"/>
            <a:r>
              <a:rPr lang="en-US" dirty="0" smtClean="0"/>
              <a:t>The Roman poet </a:t>
            </a:r>
            <a:r>
              <a:rPr lang="en-US" dirty="0" err="1" smtClean="0"/>
              <a:t>Sextus</a:t>
            </a:r>
            <a:r>
              <a:rPr lang="en-US" dirty="0" smtClean="0"/>
              <a:t> Propertius gave us the earliest form of this saying in </a:t>
            </a:r>
            <a:r>
              <a:rPr lang="en-US" i="1" dirty="0" smtClean="0"/>
              <a:t>Elegies</a:t>
            </a:r>
            <a:r>
              <a:rPr lang="en-US" dirty="0" smtClean="0"/>
              <a:t>:</a:t>
            </a:r>
          </a:p>
          <a:p>
            <a:pPr algn="l"/>
            <a:r>
              <a:rPr lang="en-US" dirty="0" smtClean="0"/>
              <a:t>"Always toward absent lovers love's tide stronger flows.</a:t>
            </a:r>
          </a:p>
          <a:p>
            <a:pPr algn="l"/>
            <a:endParaRPr lang="en-US" b="1" dirty="0" smtClean="0"/>
          </a:p>
          <a:p>
            <a:pPr algn="l"/>
            <a:endParaRPr lang="en-US" b="1" dirty="0" smtClean="0"/>
          </a:p>
          <a:p>
            <a:pPr algn="l"/>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More examples of English idioms:</a:t>
            </a:r>
            <a:endParaRPr lang="en-US" dirty="0"/>
          </a:p>
        </p:txBody>
      </p:sp>
      <p:sp>
        <p:nvSpPr>
          <p:cNvPr id="3" name="Content Placeholder 2"/>
          <p:cNvSpPr>
            <a:spLocks noGrp="1"/>
          </p:cNvSpPr>
          <p:nvPr>
            <p:ph idx="1"/>
          </p:nvPr>
        </p:nvSpPr>
        <p:spPr/>
        <p:txBody>
          <a:bodyPr/>
          <a:lstStyle/>
          <a:p>
            <a:pPr algn="l"/>
            <a:r>
              <a:rPr lang="en-US" sz="2800" b="1" dirty="0" smtClean="0"/>
              <a:t>Birds of a feather flock together</a:t>
            </a:r>
          </a:p>
          <a:p>
            <a:pPr algn="l"/>
            <a:r>
              <a:rPr lang="en-US" sz="2800" b="1" dirty="0" smtClean="0"/>
              <a:t>Meaning</a:t>
            </a:r>
          </a:p>
          <a:p>
            <a:pPr algn="l"/>
            <a:r>
              <a:rPr lang="en-US" sz="2800" dirty="0" smtClean="0"/>
              <a:t>Those of similar taste congregate in groups.</a:t>
            </a:r>
          </a:p>
          <a:p>
            <a:pPr algn="l"/>
            <a:r>
              <a:rPr lang="en-US" sz="2800" b="1" dirty="0" smtClean="0"/>
              <a:t>Origin</a:t>
            </a:r>
          </a:p>
          <a:p>
            <a:pPr algn="l"/>
            <a:r>
              <a:rPr lang="en-US" sz="2800" dirty="0" smtClean="0"/>
              <a:t>This proverb has been in use since at least the mid 16th century. </a:t>
            </a:r>
          </a:p>
          <a:p>
            <a:pPr algn="l"/>
            <a:r>
              <a:rPr lang="en-US" sz="2800" dirty="0" smtClean="0"/>
              <a:t>*</a:t>
            </a:r>
            <a:r>
              <a:rPr lang="en-US" sz="2800" b="1" u="sng" dirty="0" smtClean="0">
                <a:solidFill>
                  <a:srgbClr val="FF0000"/>
                </a:solidFill>
              </a:rPr>
              <a:t>Be a piece o cake: </a:t>
            </a:r>
          </a:p>
          <a:p>
            <a:pPr algn="l"/>
            <a:r>
              <a:rPr lang="en-US" sz="2800" b="1" dirty="0" smtClean="0"/>
              <a:t>Meaning: To be very easy. If something is a piece of cake it is very easy to do.</a:t>
            </a:r>
          </a:p>
          <a:p>
            <a:pPr algn="l"/>
            <a:endParaRPr lang="en-US" sz="2800" b="1" u="sng"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Case Grammar:</a:t>
            </a:r>
            <a:br>
              <a:rPr lang="en-US" dirty="0" smtClean="0"/>
            </a:br>
            <a:endParaRPr lang="en-US" b="1" dirty="0">
              <a:solidFill>
                <a:srgbClr val="009900"/>
              </a:solidFill>
            </a:endParaRPr>
          </a:p>
        </p:txBody>
      </p:sp>
      <p:sp>
        <p:nvSpPr>
          <p:cNvPr id="3" name="Content Placeholder 2"/>
          <p:cNvSpPr>
            <a:spLocks noGrp="1"/>
          </p:cNvSpPr>
          <p:nvPr>
            <p:ph idx="1"/>
          </p:nvPr>
        </p:nvSpPr>
        <p:spPr/>
        <p:txBody>
          <a:bodyPr/>
          <a:lstStyle/>
          <a:p>
            <a:pPr algn="l"/>
            <a:r>
              <a:rPr lang="en-US" dirty="0" smtClean="0"/>
              <a:t>Case grammar was first proposed by Fillmore 1968.It refers to the functions of words and phrases in sentences, Fillmore suggests different cases:</a:t>
            </a:r>
          </a:p>
          <a:p>
            <a:pPr algn="l"/>
            <a:r>
              <a:rPr lang="en-US" b="1" u="sng" dirty="0" smtClean="0">
                <a:solidFill>
                  <a:srgbClr val="C00000"/>
                </a:solidFill>
              </a:rPr>
              <a:t>-Agentive: </a:t>
            </a:r>
            <a:r>
              <a:rPr lang="en-US" dirty="0" smtClean="0"/>
              <a:t>It is the subject ,the agent,the actor or the doer of the verb e.g. John opened the door with a key.</a:t>
            </a:r>
          </a:p>
          <a:p>
            <a:pPr algn="l"/>
            <a:r>
              <a:rPr lang="en-US" b="1" u="sng" dirty="0" err="1" smtClean="0">
                <a:solidFill>
                  <a:srgbClr val="C00000"/>
                </a:solidFill>
              </a:rPr>
              <a:t>Instumental</a:t>
            </a:r>
            <a:r>
              <a:rPr lang="en-US" b="1" u="sng" dirty="0" smtClean="0">
                <a:solidFill>
                  <a:srgbClr val="C00000"/>
                </a:solidFill>
              </a:rPr>
              <a:t> :</a:t>
            </a:r>
            <a:r>
              <a:rPr lang="en-US" dirty="0" smtClean="0"/>
              <a:t> it is inanimate force or </a:t>
            </a:r>
            <a:r>
              <a:rPr lang="en-US" dirty="0" err="1" smtClean="0"/>
              <a:t>obkect</a:t>
            </a:r>
            <a:r>
              <a:rPr lang="en-US" dirty="0" smtClean="0"/>
              <a:t> used as a means to carry out an action.</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Case Grammar:</a:t>
            </a:r>
            <a:endParaRPr lang="en-US" dirty="0"/>
          </a:p>
        </p:txBody>
      </p:sp>
      <p:sp>
        <p:nvSpPr>
          <p:cNvPr id="3" name="Content Placeholder 2"/>
          <p:cNvSpPr>
            <a:spLocks noGrp="1"/>
          </p:cNvSpPr>
          <p:nvPr>
            <p:ph idx="1"/>
          </p:nvPr>
        </p:nvSpPr>
        <p:spPr>
          <a:xfrm>
            <a:off x="495300" y="1295400"/>
            <a:ext cx="8915400" cy="4830763"/>
          </a:xfrm>
        </p:spPr>
        <p:txBody>
          <a:bodyPr/>
          <a:lstStyle/>
          <a:p>
            <a:pPr algn="l"/>
            <a:r>
              <a:rPr lang="en-US" b="1" u="sng" dirty="0" smtClean="0">
                <a:solidFill>
                  <a:srgbClr val="FF0000"/>
                </a:solidFill>
              </a:rPr>
              <a:t>Dative:</a:t>
            </a:r>
            <a:r>
              <a:rPr lang="en-US" dirty="0" smtClean="0"/>
              <a:t> It is the indirect object in a sentence that can be preceded by the preposition (to) in other saying</a:t>
            </a:r>
          </a:p>
          <a:p>
            <a:pPr algn="l"/>
            <a:r>
              <a:rPr lang="en-US" dirty="0" err="1" smtClean="0"/>
              <a:t>e.g</a:t>
            </a:r>
            <a:r>
              <a:rPr lang="en-US" dirty="0" smtClean="0"/>
              <a:t> .I gave a present to </a:t>
            </a:r>
            <a:r>
              <a:rPr lang="en-US" b="1" u="sng" dirty="0" smtClean="0">
                <a:solidFill>
                  <a:srgbClr val="FF0000"/>
                </a:solidFill>
              </a:rPr>
              <a:t>my sister.</a:t>
            </a:r>
          </a:p>
          <a:p>
            <a:pPr algn="l"/>
            <a:r>
              <a:rPr lang="en-US" b="1" u="sng" dirty="0" smtClean="0">
                <a:solidFill>
                  <a:srgbClr val="FF0000"/>
                </a:solidFill>
              </a:rPr>
              <a:t>Genitive:</a:t>
            </a:r>
            <a:r>
              <a:rPr lang="en-US" dirty="0" smtClean="0"/>
              <a:t> It is the noun in the possessive case that denotes the owner or the </a:t>
            </a:r>
            <a:r>
              <a:rPr lang="en-US" dirty="0" err="1" smtClean="0"/>
              <a:t>prossessor</a:t>
            </a:r>
            <a:r>
              <a:rPr lang="en-US" dirty="0" smtClean="0"/>
              <a:t>. </a:t>
            </a:r>
            <a:r>
              <a:rPr lang="en-US" dirty="0" err="1" smtClean="0"/>
              <a:t>e.g</a:t>
            </a:r>
            <a:r>
              <a:rPr lang="en-US" dirty="0" smtClean="0"/>
              <a:t> This is peter’s book.</a:t>
            </a:r>
          </a:p>
          <a:p>
            <a:pPr algn="l"/>
            <a:r>
              <a:rPr lang="en-US" b="1" u="sng" dirty="0" smtClean="0">
                <a:solidFill>
                  <a:srgbClr val="FF0000"/>
                </a:solidFill>
              </a:rPr>
              <a:t>Objective:</a:t>
            </a:r>
            <a:r>
              <a:rPr lang="en-US" dirty="0" smtClean="0"/>
              <a:t> </a:t>
            </a:r>
            <a:r>
              <a:rPr lang="en-US" sz="2800" dirty="0" smtClean="0"/>
              <a:t>it is the noun used in the direct object or the noun affected by the action itself. For example I delivered a speech</a:t>
            </a:r>
            <a:r>
              <a:rPr lang="en-US" dirty="0" smtClean="0"/>
              <a:t>.</a:t>
            </a:r>
            <a:endParaRPr lang="en-US" b="1" u="sng" dirty="0">
              <a:solidFill>
                <a:srgbClr val="FF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Case Grammar:</a:t>
            </a:r>
            <a:endParaRPr lang="en-US" dirty="0"/>
          </a:p>
        </p:txBody>
      </p:sp>
      <p:sp>
        <p:nvSpPr>
          <p:cNvPr id="3" name="Content Placeholder 2"/>
          <p:cNvSpPr>
            <a:spLocks noGrp="1"/>
          </p:cNvSpPr>
          <p:nvPr>
            <p:ph idx="1"/>
          </p:nvPr>
        </p:nvSpPr>
        <p:spPr/>
        <p:txBody>
          <a:bodyPr/>
          <a:lstStyle/>
          <a:p>
            <a:pPr algn="l"/>
            <a:r>
              <a:rPr lang="en-US" b="1" i="1" dirty="0" smtClean="0"/>
              <a:t>However ,the focus or the stress can </a:t>
            </a:r>
            <a:r>
              <a:rPr lang="en-US" b="1" i="1" smtClean="0"/>
              <a:t>be shifted </a:t>
            </a:r>
          </a:p>
          <a:p>
            <a:pPr algn="l"/>
            <a:endParaRPr lang="en-US" b="1" i="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Focus:</a:t>
            </a:r>
            <a:endParaRPr lang="en-US" dirty="0">
              <a:solidFill>
                <a:srgbClr val="009900"/>
              </a:solidFill>
            </a:endParaRPr>
          </a:p>
        </p:txBody>
      </p:sp>
      <p:sp>
        <p:nvSpPr>
          <p:cNvPr id="3" name="Content Placeholder 2"/>
          <p:cNvSpPr>
            <a:spLocks noGrp="1"/>
          </p:cNvSpPr>
          <p:nvPr>
            <p:ph idx="1"/>
          </p:nvPr>
        </p:nvSpPr>
        <p:spPr/>
        <p:txBody>
          <a:bodyPr/>
          <a:lstStyle/>
          <a:p>
            <a:pPr algn="l"/>
            <a:r>
              <a:rPr lang="en-US" dirty="0" smtClean="0"/>
              <a:t>Semantically, focus can be divided into end focus and contrastive focus. English sentences normally have end focus and contrastive focus:</a:t>
            </a:r>
          </a:p>
          <a:p>
            <a:pPr algn="l"/>
            <a:r>
              <a:rPr lang="en-US" dirty="0" smtClean="0"/>
              <a:t>English sentences normally have end-focus which means that the last words in the sentence is often the most prominent. The following sentence is a good example of end-focus.</a:t>
            </a:r>
          </a:p>
          <a:p>
            <a:pPr algn="l"/>
            <a:r>
              <a:rPr lang="en-US" dirty="0" smtClean="0">
                <a:solidFill>
                  <a:srgbClr val="C00000"/>
                </a:solidFill>
              </a:rPr>
              <a:t>Robert is driving to LONDON.</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Another definition:</a:t>
            </a:r>
            <a:endParaRPr lang="en-US" b="1" dirty="0"/>
          </a:p>
        </p:txBody>
      </p:sp>
      <p:sp>
        <p:nvSpPr>
          <p:cNvPr id="3" name="Content Placeholder 2"/>
          <p:cNvSpPr>
            <a:spLocks noGrp="1"/>
          </p:cNvSpPr>
          <p:nvPr>
            <p:ph idx="1"/>
          </p:nvPr>
        </p:nvSpPr>
        <p:spPr/>
        <p:txBody>
          <a:bodyPr/>
          <a:lstStyle/>
          <a:p>
            <a:pPr algn="l"/>
            <a:r>
              <a:rPr lang="en-US" b="1" dirty="0" smtClean="0"/>
              <a:t>Focus is most commonly understood in </a:t>
            </a:r>
            <a:r>
              <a:rPr lang="en-US" b="1" dirty="0" smtClean="0">
                <a:hlinkClick r:id="rId2" tooltip="Linguistics"/>
              </a:rPr>
              <a:t>linguistics</a:t>
            </a:r>
            <a:r>
              <a:rPr lang="en-US" b="1" dirty="0" smtClean="0"/>
              <a:t> to refer to that part of a sentence which expresses the centre of attention or assertion of the utterance, that part of its meaning which is not presupposed in discourse. Related terms for the same, or highly similar concepts, </a:t>
            </a:r>
            <a:r>
              <a:rPr lang="en-US" b="1" dirty="0" err="1" smtClean="0"/>
              <a:t>are</a:t>
            </a:r>
            <a:r>
              <a:rPr lang="en-US" b="1" dirty="0" err="1" smtClean="0">
                <a:hlinkClick r:id="rId3" tooltip="Topic–comment"/>
              </a:rPr>
              <a:t>Comment</a:t>
            </a:r>
            <a:r>
              <a:rPr lang="en-US" b="1" dirty="0" smtClean="0"/>
              <a:t> and </a:t>
            </a:r>
            <a:r>
              <a:rPr lang="en-US" b="1" dirty="0" err="1" smtClean="0">
                <a:hlinkClick r:id="rId3" tooltip="Topic–comment"/>
              </a:rPr>
              <a:t>Rheme</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t>Historical semantics:</a:t>
            </a:r>
            <a:endParaRPr lang="en-US" b="1" u="sng" dirty="0"/>
          </a:p>
        </p:txBody>
      </p:sp>
      <p:sp>
        <p:nvSpPr>
          <p:cNvPr id="3" name="Content Placeholder 2"/>
          <p:cNvSpPr>
            <a:spLocks noGrp="1"/>
          </p:cNvSpPr>
          <p:nvPr>
            <p:ph idx="1"/>
          </p:nvPr>
        </p:nvSpPr>
        <p:spPr>
          <a:xfrm>
            <a:off x="495300" y="1295400"/>
            <a:ext cx="8915400" cy="4953000"/>
          </a:xfrm>
        </p:spPr>
        <p:txBody>
          <a:bodyPr/>
          <a:lstStyle/>
          <a:p>
            <a:pPr algn="l"/>
            <a:r>
              <a:rPr lang="en-US" b="1" u="sng" dirty="0" smtClean="0">
                <a:solidFill>
                  <a:srgbClr val="FF0000"/>
                </a:solidFill>
              </a:rPr>
              <a:t>Historical semantics</a:t>
            </a:r>
            <a:r>
              <a:rPr lang="en-US" b="1" dirty="0" smtClean="0"/>
              <a:t>, as it emerges in this brief sketch, is concerned with two distinct histories. One is the transformational processes which refract and displace a basic concrete material sense, and then leave traces in the structure of features that constitute the effective meaning of the word. This transformational formula is, however, not always known or not to the same degree by everyone in a community, and it gives only an ideal form of the relevant structure.</a:t>
            </a:r>
            <a:endParaRPr lang="en-US"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t>Historical semantics:</a:t>
            </a:r>
            <a:endParaRPr lang="en-US" dirty="0"/>
          </a:p>
        </p:txBody>
      </p:sp>
      <p:sp>
        <p:nvSpPr>
          <p:cNvPr id="3" name="Content Placeholder 2"/>
          <p:cNvSpPr>
            <a:spLocks noGrp="1"/>
          </p:cNvSpPr>
          <p:nvPr>
            <p:ph idx="1"/>
          </p:nvPr>
        </p:nvSpPr>
        <p:spPr>
          <a:xfrm>
            <a:off x="495300" y="1371600"/>
            <a:ext cx="8915400" cy="4754563"/>
          </a:xfrm>
        </p:spPr>
        <p:txBody>
          <a:bodyPr/>
          <a:lstStyle/>
          <a:p>
            <a:pPr algn="l"/>
            <a:r>
              <a:rPr lang="en-US" sz="2800" b="1" dirty="0" smtClean="0"/>
              <a:t>It has a heuristic(</a:t>
            </a:r>
            <a:r>
              <a:rPr lang="en-US" sz="2800" b="1" u="sng" dirty="0" smtClean="0">
                <a:solidFill>
                  <a:srgbClr val="FF0000"/>
                </a:solidFill>
              </a:rPr>
              <a:t>guiding</a:t>
            </a:r>
            <a:r>
              <a:rPr lang="en-US" sz="2800" b="1" dirty="0" smtClean="0"/>
              <a:t>) value, not any absolute or definitional status; but that heuristic value is very great, because, as the fate of a word like 'discourse' shows, such structures of meaning, once they have been laid down, can be surprisingly stable - more so than is the case with phonological structures. But this kind of history interacts with another kind: the history of various appropriations of the complex, the agents, contexts and purposes which can leave their traces in what we call the 'meaning' of the word.</a:t>
            </a:r>
          </a:p>
          <a:p>
            <a:r>
              <a:rPr lang="en-US" sz="2800" b="1" dirty="0" smtClean="0"/>
              <a:t> </a:t>
            </a:r>
          </a:p>
          <a:p>
            <a:pPr algn="l"/>
            <a:endParaRPr lang="en-US" sz="28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t>Historical semantics:</a:t>
            </a:r>
            <a:endParaRPr lang="en-US" dirty="0"/>
          </a:p>
        </p:txBody>
      </p:sp>
      <p:sp>
        <p:nvSpPr>
          <p:cNvPr id="3" name="Content Placeholder 2"/>
          <p:cNvSpPr>
            <a:spLocks noGrp="1"/>
          </p:cNvSpPr>
          <p:nvPr>
            <p:ph idx="1"/>
          </p:nvPr>
        </p:nvSpPr>
        <p:spPr/>
        <p:txBody>
          <a:bodyPr/>
          <a:lstStyle/>
          <a:p>
            <a:pPr algn="l"/>
            <a:r>
              <a:rPr lang="en-US" sz="2800" dirty="0" smtClean="0"/>
              <a:t>The historical semantics of this kind does not have a one-dimensional view of meaning (a word as a signifier bound to one signified that is its true meaning) nor even a two-dimensional view, which concerns a 'field' of meanings. A 'keyword' must be seen as a kind of </a:t>
            </a:r>
            <a:r>
              <a:rPr lang="en-US" sz="2800" dirty="0" err="1" smtClean="0"/>
              <a:t>syntagm</a:t>
            </a:r>
            <a:r>
              <a:rPr lang="en-US" sz="2800" dirty="0" smtClean="0"/>
              <a:t>, </a:t>
            </a:r>
            <a:r>
              <a:rPr lang="en-US" sz="2800" b="1" dirty="0" smtClean="0">
                <a:solidFill>
                  <a:srgbClr val="FF0000"/>
                </a:solidFill>
              </a:rPr>
              <a:t>a sequence of linguistic units in a </a:t>
            </a:r>
            <a:r>
              <a:rPr lang="en-US" sz="2800" b="1" dirty="0" err="1" smtClean="0">
                <a:solidFill>
                  <a:srgbClr val="FF0000"/>
                </a:solidFill>
              </a:rPr>
              <a:t>syntagmatic</a:t>
            </a:r>
            <a:r>
              <a:rPr lang="en-US" sz="2800" b="1" dirty="0" smtClean="0">
                <a:solidFill>
                  <a:srgbClr val="FF0000"/>
                </a:solidFill>
              </a:rPr>
              <a:t> relationship to one another’ </a:t>
            </a:r>
            <a:r>
              <a:rPr lang="en-US" sz="2800" dirty="0" smtClean="0"/>
              <a:t>with a massively deleted surface form which is the site of extensive transformational processes which are used by the set of features that specify it.</a:t>
            </a:r>
          </a:p>
          <a:p>
            <a:endParaRPr lang="en-US" sz="2800" dirty="0" smtClean="0"/>
          </a:p>
          <a:p>
            <a:r>
              <a:rPr lang="en-US" sz="2800" dirty="0" smtClean="0"/>
              <a:t> </a:t>
            </a:r>
          </a:p>
          <a:p>
            <a:r>
              <a:rPr lang="en-US" sz="2800" dirty="0" smtClean="0"/>
              <a:t> </a:t>
            </a:r>
          </a:p>
          <a:p>
            <a:endParaRPr lang="en-US"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t>Discussion Question:</a:t>
            </a:r>
            <a:endParaRPr lang="en-US" b="1" u="sng" dirty="0"/>
          </a:p>
        </p:txBody>
      </p:sp>
      <p:sp>
        <p:nvSpPr>
          <p:cNvPr id="3" name="Content Placeholder 2"/>
          <p:cNvSpPr>
            <a:spLocks noGrp="1"/>
          </p:cNvSpPr>
          <p:nvPr>
            <p:ph idx="1"/>
          </p:nvPr>
        </p:nvSpPr>
        <p:spPr/>
        <p:txBody>
          <a:bodyPr/>
          <a:lstStyle/>
          <a:p>
            <a:pPr algn="l"/>
            <a:endParaRPr lang="en-US" b="1" dirty="0" smtClean="0"/>
          </a:p>
          <a:p>
            <a:pPr algn="l"/>
            <a:r>
              <a:rPr lang="en-US" b="1" dirty="0" smtClean="0"/>
              <a:t>Describe how semantics is related to linguistics?</a:t>
            </a:r>
          </a:p>
          <a:p>
            <a:pPr algn="l"/>
            <a:endParaRPr lang="en-US" b="1" dirty="0" smtClean="0"/>
          </a:p>
          <a:p>
            <a:pPr algn="ctr"/>
            <a:r>
              <a:rPr lang="en-US" b="1" u="sng" dirty="0" smtClean="0">
                <a:solidFill>
                  <a:srgbClr val="FF0000"/>
                </a:solidFill>
              </a:rPr>
              <a:t>End of Lecture three .</a:t>
            </a:r>
            <a:endParaRPr lang="en-US" b="1" u="sng" dirty="0">
              <a:solidFill>
                <a:srgbClr val="FF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2199</TotalTime>
  <Words>669</Words>
  <Application>Microsoft Office PowerPoint</Application>
  <PresentationFormat>A4 Paper (210x297 mm)‎</PresentationFormat>
  <Paragraphs>82</Paragraphs>
  <Slides>17</Slides>
  <Notes>1</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الثالثه ....................Lecture No. Three.</vt:lpstr>
      <vt:lpstr>Idioms: a pocket of resistance – a redneck:</vt:lpstr>
      <vt:lpstr>Idioms: a pocket of resistance – a redneck:</vt:lpstr>
      <vt:lpstr>Idioms: age before beauty –airy –fairy.</vt:lpstr>
      <vt:lpstr>More examples of English idioms:</vt:lpstr>
      <vt:lpstr>More examples of English idioms:</vt:lpstr>
      <vt:lpstr>Case Grammar: </vt:lpstr>
      <vt:lpstr>Case Grammar:</vt:lpstr>
      <vt:lpstr>Case Grammar:</vt:lpstr>
      <vt:lpstr>Focus:</vt:lpstr>
      <vt:lpstr>Another definition:</vt:lpstr>
      <vt:lpstr>Historical semantics:</vt:lpstr>
      <vt:lpstr>Historical semantics:</vt:lpstr>
      <vt:lpstr>Historical semantics:</vt:lpstr>
      <vt:lpstr>Discussion Question:</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185</cp:revision>
  <dcterms:created xsi:type="dcterms:W3CDTF">2009-10-14T19:14:34Z</dcterms:created>
  <dcterms:modified xsi:type="dcterms:W3CDTF">2012-02-12T08:38:01Z</dcterms:modified>
</cp:coreProperties>
</file>