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85" r:id="rId22"/>
    <p:sldId id="286" r:id="rId23"/>
    <p:sldId id="287" r:id="rId24"/>
    <p:sldId id="288" r:id="rId25"/>
    <p:sldId id="266"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9900"/>
    <a:srgbClr val="FF0066"/>
    <a:srgbClr val="709256"/>
    <a:srgbClr val="AD9968"/>
    <a:srgbClr val="3B84AF"/>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90" d="100"/>
          <a:sy n="90" d="100"/>
        </p:scale>
        <p:origin x="-384" y="6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2/11/2012</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ctr"/>
            <a:r>
              <a:rPr lang="en-US" b="1" smtClean="0">
                <a:solidFill>
                  <a:srgbClr val="C00000"/>
                </a:solidFill>
              </a:rPr>
              <a:t>End of lecture four</a:t>
            </a:r>
          </a:p>
          <a:p>
            <a:pPr algn="ctr"/>
            <a:r>
              <a:rPr lang="en-US" b="1" dirty="0" err="1" smtClean="0">
                <a:solidFill>
                  <a:srgbClr val="C00000"/>
                </a:solidFill>
              </a:rPr>
              <a:t>Thannks</a:t>
            </a:r>
            <a:endParaRPr lang="en-US" dirty="0"/>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24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en.wikipedia.org/wiki/Entity" TargetMode="External"/><Relationship Id="rId2" Type="http://schemas.openxmlformats.org/officeDocument/2006/relationships/hyperlink" Target="http://en.wikipedia.org/wiki/Idea" TargetMode="External"/><Relationship Id="rId1" Type="http://schemas.openxmlformats.org/officeDocument/2006/relationships/slideLayout" Target="../slideLayouts/slideLayout2.xml"/><Relationship Id="rId6" Type="http://schemas.openxmlformats.org/officeDocument/2006/relationships/hyperlink" Target="http://en.wikipedia.org/wiki/Number" TargetMode="External"/><Relationship Id="rId5" Type="http://schemas.openxmlformats.org/officeDocument/2006/relationships/hyperlink" Target="http://en.wikipedia.org/wiki/Numeral_system" TargetMode="External"/><Relationship Id="rId4" Type="http://schemas.openxmlformats.org/officeDocument/2006/relationships/hyperlink" Target="http://en.wikipedia.org/wiki/Process_(philosophy)"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en.wikipedia.org/wiki/Technical_term" TargetMode="External"/><Relationship Id="rId7" Type="http://schemas.openxmlformats.org/officeDocument/2006/relationships/hyperlink" Target="http://en.wikipedia.org/wiki/Computational_semiotic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en.wikipedia.org/wiki/Anthropology" TargetMode="External"/><Relationship Id="rId5" Type="http://schemas.openxmlformats.org/officeDocument/2006/relationships/hyperlink" Target="http://en.wikipedia.org/wiki/Academic_disciplines" TargetMode="External"/><Relationship Id="rId4" Type="http://schemas.openxmlformats.org/officeDocument/2006/relationships/hyperlink" Target="http://en.wikipedia.org/wiki/Linguistics"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smtClean="0">
                <a:solidFill>
                  <a:srgbClr val="7F7F7F"/>
                </a:solidFill>
                <a:latin typeface="Calibri" pitchFamily="34" charset="0"/>
                <a:cs typeface="Times New Roman" pitchFamily="18" charset="0"/>
              </a:rPr>
              <a:t>علم الدلالات</a:t>
            </a:r>
            <a:endParaRPr lang="en-US" sz="2800" b="1" dirty="0">
              <a:solidFill>
                <a:srgbClr val="7F7F7F"/>
              </a:solidFill>
              <a:latin typeface="Calibri" pitchFamily="34" charset="0"/>
            </a:endParaRPr>
          </a:p>
          <a:p>
            <a:pPr algn="ctr">
              <a:defRPr/>
            </a:pPr>
            <a:r>
              <a:rPr lang="ar-SA" sz="2600" b="1" dirty="0" smtClean="0">
                <a:solidFill>
                  <a:srgbClr val="7F7F7F"/>
                </a:solidFill>
                <a:latin typeface="Calibri" pitchFamily="34" charset="0"/>
                <a:cs typeface="Times New Roman" pitchFamily="18" charset="0"/>
              </a:rPr>
              <a:t>.</a:t>
            </a:r>
            <a:r>
              <a:rPr lang="en-US" sz="2600" b="1" dirty="0" smtClean="0">
                <a:solidFill>
                  <a:srgbClr val="7F7F7F"/>
                </a:solidFill>
                <a:latin typeface="Calibri" pitchFamily="34" charset="0"/>
                <a:cs typeface="Times New Roman" pitchFamily="18" charset="0"/>
              </a:rPr>
              <a:t>Semantics &amp; Pragmatics</a:t>
            </a:r>
          </a:p>
          <a:p>
            <a:pPr algn="ctr">
              <a:defRPr/>
            </a:pPr>
            <a:r>
              <a:rPr lang="en-US" sz="2600" b="1" dirty="0" smtClean="0">
                <a:solidFill>
                  <a:srgbClr val="7F7F7F"/>
                </a:solidFill>
                <a:latin typeface="Calibri" pitchFamily="34" charset="0"/>
                <a:cs typeface="Times New Roman" pitchFamily="18" charset="0"/>
              </a:rPr>
              <a:t> Mr. Yasser Attia</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A944C7FA-FAE0-4956-BFC5-28CA2F4D8C1B}"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الرابعه</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a:t>
            </a:r>
            <a:r>
              <a:rPr lang="en-US" spc="-150" dirty="0" smtClean="0">
                <a:solidFill>
                  <a:srgbClr val="376092"/>
                </a:solidFill>
                <a:latin typeface="ae_AlMateen" pitchFamily="2" charset="-78"/>
                <a:cs typeface="ae_AlMateen" pitchFamily="2" charset="-78"/>
              </a:rPr>
              <a:t>Lecture No. Four</a:t>
            </a:r>
            <a:r>
              <a:rPr lang="ar-SA" spc="-150" dirty="0" smtClean="0">
                <a:solidFill>
                  <a:srgbClr val="376092"/>
                </a:solidFill>
                <a:latin typeface="ae_AlMateen" pitchFamily="2" charset="-78"/>
                <a:cs typeface="ae_AlMateen" pitchFamily="2" charset="-78"/>
              </a:rPr>
              <a:t>.</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09600" y="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defRPr/>
            </a:pPr>
            <a:r>
              <a:rPr lang="en-US" dirty="0" smtClean="0">
                <a:solidFill>
                  <a:srgbClr val="C00000"/>
                </a:solidFill>
              </a:rPr>
              <a:t>On Semantics.</a:t>
            </a:r>
            <a:endParaRPr lang="en-US" dirty="0">
              <a:solidFill>
                <a:srgbClr val="C00000"/>
              </a:solidFill>
            </a:endParaRPr>
          </a:p>
        </p:txBody>
      </p:sp>
      <p:sp>
        <p:nvSpPr>
          <p:cNvPr id="4" name="Content Placeholder 3"/>
          <p:cNvSpPr>
            <a:spLocks noGrp="1"/>
          </p:cNvSpPr>
          <p:nvPr>
            <p:ph idx="1"/>
          </p:nvPr>
        </p:nvSpPr>
        <p:spPr/>
        <p:txBody>
          <a:bodyPr/>
          <a:lstStyle/>
          <a:p>
            <a:pPr algn="l"/>
            <a:r>
              <a:rPr lang="en-US" b="1" u="sng" dirty="0" smtClean="0"/>
              <a:t>What is semantics?</a:t>
            </a:r>
          </a:p>
          <a:p>
            <a:pPr algn="l"/>
            <a:r>
              <a:rPr lang="en-US" dirty="0" smtClean="0"/>
              <a:t>Semantics is the study of meaning. It is a wide subject within the general study of </a:t>
            </a:r>
            <a:r>
              <a:rPr lang="en-US" dirty="0" err="1" smtClean="0"/>
              <a:t>language.An</a:t>
            </a:r>
            <a:r>
              <a:rPr lang="en-US" dirty="0" smtClean="0"/>
              <a:t> understanding of semantics is essential to the study of language acquisition(how language users acquire a sense of meaning, as speakers and writers,listners and readers)and of language change(how meanings alter over time).</a:t>
            </a:r>
            <a:endParaRPr lang="en-US" dirty="0">
              <a:solidFill>
                <a:srgbClr val="FF0000"/>
              </a:solidFill>
            </a:endParaRPr>
          </a:p>
        </p:txBody>
      </p:sp>
      <p:sp>
        <p:nvSpPr>
          <p:cNvPr id="15366"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6FB9C49D-7705-4461-AFFE-CE25E9EDDD09}"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smtClean="0">
                <a:solidFill>
                  <a:srgbClr val="C00000"/>
                </a:solidFill>
              </a:rPr>
              <a:t>On Semantics.</a:t>
            </a:r>
            <a:endParaRPr lang="en-US" b="1" u="sng" dirty="0"/>
          </a:p>
        </p:txBody>
      </p:sp>
      <p:sp>
        <p:nvSpPr>
          <p:cNvPr id="3" name="Content Placeholder 2"/>
          <p:cNvSpPr>
            <a:spLocks noGrp="1"/>
          </p:cNvSpPr>
          <p:nvPr>
            <p:ph idx="1"/>
          </p:nvPr>
        </p:nvSpPr>
        <p:spPr/>
        <p:txBody>
          <a:bodyPr/>
          <a:lstStyle/>
          <a:p>
            <a:pPr algn="l"/>
            <a:r>
              <a:rPr lang="en-US" dirty="0" smtClean="0"/>
              <a:t>It is important for understanding language in social context, as these are likely to affect meaning, and for understanding verities of English and effects of style .It is thus one of the most fundamental concepts in linguistics .The of semantics includes the study of how meaning is constructed,interpreted,clarified,obscured,</a:t>
            </a:r>
          </a:p>
          <a:p>
            <a:pPr algn="l"/>
            <a:r>
              <a:rPr lang="en-US" dirty="0" smtClean="0"/>
              <a:t>simplified negotiated, contradicted and paraphrased.</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877300" cy="1477962"/>
          </a:xfrm>
        </p:spPr>
        <p:txBody>
          <a:bodyPr/>
          <a:lstStyle/>
          <a:p>
            <a:pPr algn="l"/>
            <a:r>
              <a:rPr lang="en-US" sz="4000" b="1" dirty="0" smtClean="0"/>
              <a:t>Some important areas of semantic theory or related subjects include these:</a:t>
            </a:r>
            <a:endParaRPr lang="en-US" sz="4000" b="1" dirty="0"/>
          </a:p>
        </p:txBody>
      </p:sp>
      <p:sp>
        <p:nvSpPr>
          <p:cNvPr id="3" name="Content Placeholder 2"/>
          <p:cNvSpPr>
            <a:spLocks noGrp="1"/>
          </p:cNvSpPr>
          <p:nvPr>
            <p:ph idx="1"/>
          </p:nvPr>
        </p:nvSpPr>
        <p:spPr/>
        <p:txBody>
          <a:bodyPr/>
          <a:lstStyle/>
          <a:p>
            <a:pPr algn="l"/>
            <a:r>
              <a:rPr lang="en-US" dirty="0" smtClean="0"/>
              <a:t>1-Symbol and referent.</a:t>
            </a:r>
          </a:p>
          <a:p>
            <a:pPr algn="l"/>
            <a:r>
              <a:rPr lang="en-US" dirty="0" smtClean="0"/>
              <a:t>2-conceptions of meaning.</a:t>
            </a:r>
          </a:p>
          <a:p>
            <a:pPr algn="l"/>
            <a:r>
              <a:rPr lang="en-US" dirty="0" smtClean="0"/>
              <a:t>3-words and lexemes.</a:t>
            </a:r>
          </a:p>
          <a:p>
            <a:pPr algn="l"/>
            <a:r>
              <a:rPr lang="en-US" dirty="0" smtClean="0"/>
              <a:t>4-pragmatics.</a:t>
            </a:r>
          </a:p>
          <a:p>
            <a:pPr algn="l"/>
            <a:r>
              <a:rPr lang="en-US" dirty="0" smtClean="0"/>
              <a:t>5-Detonation,connotation,implication.</a:t>
            </a:r>
          </a:p>
          <a:p>
            <a:pPr algn="l"/>
            <a:r>
              <a:rPr lang="en-US" dirty="0" smtClean="0"/>
              <a:t>6-Ambiguity.</a:t>
            </a:r>
          </a:p>
          <a:p>
            <a:pPr algn="l"/>
            <a:r>
              <a:rPr lang="en-US" dirty="0" smtClean="0"/>
              <a:t>7-metaphor,simileand symbol.</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600" b="1" dirty="0" smtClean="0"/>
              <a:t>Some important areas of semantic theory or related subjects include these</a:t>
            </a:r>
            <a:endParaRPr lang="en-US" sz="3600" dirty="0"/>
          </a:p>
        </p:txBody>
      </p:sp>
      <p:sp>
        <p:nvSpPr>
          <p:cNvPr id="3" name="Content Placeholder 2"/>
          <p:cNvSpPr>
            <a:spLocks noGrp="1"/>
          </p:cNvSpPr>
          <p:nvPr>
            <p:ph idx="1"/>
          </p:nvPr>
        </p:nvSpPr>
        <p:spPr/>
        <p:txBody>
          <a:bodyPr/>
          <a:lstStyle/>
          <a:p>
            <a:pPr algn="l"/>
            <a:r>
              <a:rPr lang="en-US" dirty="0" smtClean="0"/>
              <a:t>8-Semantic fields.</a:t>
            </a:r>
          </a:p>
          <a:p>
            <a:pPr algn="l"/>
            <a:r>
              <a:rPr lang="en-US" dirty="0" smtClean="0"/>
              <a:t>9-Synonym,antonymand hyponym.</a:t>
            </a:r>
          </a:p>
          <a:p>
            <a:pPr algn="l"/>
            <a:r>
              <a:rPr lang="en-US" dirty="0" smtClean="0"/>
              <a:t>10-Collocation,fixed expression and idiom.</a:t>
            </a:r>
          </a:p>
          <a:p>
            <a:pPr algn="l"/>
            <a:r>
              <a:rPr lang="en-US" dirty="0" smtClean="0"/>
              <a:t>11-Semantic change and etymology.</a:t>
            </a:r>
          </a:p>
          <a:p>
            <a:pPr algn="l"/>
            <a:r>
              <a:rPr lang="en-US" dirty="0" smtClean="0"/>
              <a:t>12-Polysemy.</a:t>
            </a:r>
          </a:p>
          <a:p>
            <a:pPr algn="l"/>
            <a:r>
              <a:rPr lang="en-US" dirty="0" smtClean="0"/>
              <a:t>13-Homonymy,homophones and homographs.</a:t>
            </a:r>
          </a:p>
          <a:p>
            <a:pPr algn="l"/>
            <a:r>
              <a:rPr lang="en-US" dirty="0" smtClean="0"/>
              <a:t>14-Lexicology and lexicography.</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600" b="1" dirty="0" smtClean="0"/>
              <a:t>Some important areas of semantic theory or related subjects include these</a:t>
            </a:r>
            <a:endParaRPr lang="en-US" sz="3600" b="1" dirty="0">
              <a:solidFill>
                <a:srgbClr val="009900"/>
              </a:solidFill>
            </a:endParaRPr>
          </a:p>
        </p:txBody>
      </p:sp>
      <p:sp>
        <p:nvSpPr>
          <p:cNvPr id="3" name="Content Placeholder 2"/>
          <p:cNvSpPr>
            <a:spLocks noGrp="1"/>
          </p:cNvSpPr>
          <p:nvPr>
            <p:ph idx="1"/>
          </p:nvPr>
        </p:nvSpPr>
        <p:spPr/>
        <p:txBody>
          <a:bodyPr/>
          <a:lstStyle/>
          <a:p>
            <a:pPr algn="l"/>
            <a:r>
              <a:rPr lang="en-US" dirty="0" smtClean="0"/>
              <a:t>15-Thesauruses,libraries and web portals.</a:t>
            </a:r>
          </a:p>
          <a:p>
            <a:pPr algn="l"/>
            <a:r>
              <a:rPr lang="en-US" dirty="0" smtClean="0"/>
              <a:t>16-Epistemology. </a:t>
            </a:r>
          </a:p>
          <a:p>
            <a:pPr algn="l"/>
            <a:r>
              <a:rPr lang="en-US" dirty="0" smtClean="0"/>
              <a:t>17-colour.</a:t>
            </a:r>
          </a:p>
          <a:p>
            <a:pPr algn="l"/>
            <a:r>
              <a:rPr lang="en-US" dirty="0" smtClean="0"/>
              <a:t>We will find the following explanations of these relates to the theoretical study of semantics:</a:t>
            </a:r>
          </a:p>
          <a:p>
            <a:pPr algn="l"/>
            <a:r>
              <a:rPr lang="en-US" b="1" u="sng" dirty="0" smtClean="0">
                <a:solidFill>
                  <a:srgbClr val="C00000"/>
                </a:solidFill>
              </a:rPr>
              <a:t>Symbol and Referent:</a:t>
            </a:r>
          </a:p>
          <a:p>
            <a:pPr algn="l"/>
            <a:r>
              <a:rPr lang="en-US" dirty="0" smtClean="0"/>
              <a:t>These terms may clarify the </a:t>
            </a:r>
            <a:r>
              <a:rPr lang="en-US" dirty="0" smtClean="0"/>
              <a:t>subject. A </a:t>
            </a:r>
            <a:r>
              <a:rPr lang="en-US" dirty="0" smtClean="0"/>
              <a:t>symbol is something which we use to represent another thing</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smtClean="0">
                <a:solidFill>
                  <a:srgbClr val="C00000"/>
                </a:solidFill>
              </a:rPr>
              <a:t>Symbol and Referent:</a:t>
            </a:r>
            <a:br>
              <a:rPr lang="en-US" b="1" u="sng" dirty="0" smtClean="0">
                <a:solidFill>
                  <a:srgbClr val="C00000"/>
                </a:solidFill>
              </a:rPr>
            </a:br>
            <a:endParaRPr lang="en-US" dirty="0"/>
          </a:p>
        </p:txBody>
      </p:sp>
      <p:sp>
        <p:nvSpPr>
          <p:cNvPr id="3" name="Content Placeholder 2"/>
          <p:cNvSpPr>
            <a:spLocks noGrp="1"/>
          </p:cNvSpPr>
          <p:nvPr>
            <p:ph idx="1"/>
          </p:nvPr>
        </p:nvSpPr>
        <p:spPr/>
        <p:txBody>
          <a:bodyPr/>
          <a:lstStyle/>
          <a:p>
            <a:pPr algn="l"/>
            <a:r>
              <a:rPr lang="en-US" dirty="0" smtClean="0"/>
              <a:t>It might be a picture a letter , a spoken or written word-anything we use conventionally for the purpose. The thing that the symbol identifies is the referent .This may sometimes bean object in the physical world (the world Rover is the symbol; real dog is the referent).But it may be something which is not at all or not obviously, present like freedom or Hamlet.</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009900"/>
                </a:solidFill>
              </a:rPr>
              <a:t>Conceptions of Meaning</a:t>
            </a:r>
            <a:endParaRPr lang="en-US" dirty="0"/>
          </a:p>
        </p:txBody>
      </p:sp>
      <p:sp>
        <p:nvSpPr>
          <p:cNvPr id="3" name="Content Placeholder 2"/>
          <p:cNvSpPr>
            <a:spLocks noGrp="1"/>
          </p:cNvSpPr>
          <p:nvPr>
            <p:ph idx="1"/>
          </p:nvPr>
        </p:nvSpPr>
        <p:spPr/>
        <p:txBody>
          <a:bodyPr/>
          <a:lstStyle/>
          <a:p>
            <a:pPr algn="l"/>
            <a:r>
              <a:rPr lang="en-US" dirty="0" smtClean="0">
                <a:solidFill>
                  <a:srgbClr val="C00000"/>
                </a:solidFill>
              </a:rPr>
              <a:t>Words--- things</a:t>
            </a:r>
            <a:r>
              <a:rPr lang="en-US" dirty="0" smtClean="0"/>
              <a:t>: This view is found in the </a:t>
            </a:r>
            <a:r>
              <a:rPr lang="en-US" dirty="0" err="1" smtClean="0"/>
              <a:t>Cratylus</a:t>
            </a:r>
            <a:r>
              <a:rPr lang="en-US" dirty="0" smtClean="0"/>
              <a:t> of Plato (427-347BC).Words ‘name’ or ‘refer to’ </a:t>
            </a:r>
            <a:r>
              <a:rPr lang="en-US" dirty="0" smtClean="0"/>
              <a:t>things. It </a:t>
            </a:r>
            <a:r>
              <a:rPr lang="en-US" dirty="0" smtClean="0"/>
              <a:t>works well for proper nouns like </a:t>
            </a:r>
            <a:r>
              <a:rPr lang="en-US" dirty="0" smtClean="0"/>
              <a:t>London, Everton </a:t>
            </a:r>
            <a:r>
              <a:rPr lang="en-US" dirty="0" smtClean="0"/>
              <a:t>and Ford Fiesta.</a:t>
            </a:r>
          </a:p>
          <a:p>
            <a:pPr algn="l"/>
            <a:r>
              <a:rPr lang="en-US" dirty="0" smtClean="0">
                <a:solidFill>
                  <a:srgbClr val="C00000"/>
                </a:solidFill>
              </a:rPr>
              <a:t>Words---concepts---things: </a:t>
            </a:r>
            <a:r>
              <a:rPr lang="en-US" dirty="0" smtClean="0"/>
              <a:t>This theory states that there is no direct connection of symbol and refrent,but an indirect connection in our minds. For each word there is a related concept.</a:t>
            </a:r>
            <a:endParaRPr lang="en-US" dirty="0">
              <a:solidFill>
                <a:srgbClr val="C00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009900"/>
                </a:solidFill>
              </a:rPr>
              <a:t>Conceptions of Meaning</a:t>
            </a:r>
            <a:endParaRPr lang="en-US" b="1" dirty="0">
              <a:solidFill>
                <a:srgbClr val="009900"/>
              </a:solidFill>
            </a:endParaRPr>
          </a:p>
        </p:txBody>
      </p:sp>
      <p:sp>
        <p:nvSpPr>
          <p:cNvPr id="3" name="Content Placeholder 2"/>
          <p:cNvSpPr>
            <a:spLocks noGrp="1"/>
          </p:cNvSpPr>
          <p:nvPr>
            <p:ph idx="1"/>
          </p:nvPr>
        </p:nvSpPr>
        <p:spPr/>
        <p:txBody>
          <a:bodyPr/>
          <a:lstStyle/>
          <a:p>
            <a:pPr algn="l"/>
            <a:r>
              <a:rPr lang="en-US" dirty="0" smtClean="0">
                <a:solidFill>
                  <a:srgbClr val="C00000"/>
                </a:solidFill>
              </a:rPr>
              <a:t>stimuli</a:t>
            </a:r>
            <a:r>
              <a:rPr lang="en-US" dirty="0" smtClean="0"/>
              <a:t>),which is a speech act. To the hearer the speech act is also a stimulus (s),which leads to response(R) which may be an action or understanding.</a:t>
            </a:r>
          </a:p>
          <a:p>
            <a:pPr algn="l"/>
            <a:r>
              <a:rPr lang="en-US" dirty="0" smtClean="0">
                <a:solidFill>
                  <a:srgbClr val="C00000"/>
                </a:solidFill>
              </a:rPr>
              <a:t>Example: </a:t>
            </a:r>
            <a:r>
              <a:rPr lang="en-US" dirty="0" smtClean="0"/>
              <a:t>Alia is hungry ,sees an apple (S) and asks Jack to bring it her (R).This new language stimulus. Jack’s hearing(S) leads to his action (R) of bringing her the apple.  </a:t>
            </a:r>
            <a:endParaRPr lang="en-US" dirty="0">
              <a:solidFill>
                <a:srgbClr val="C0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009900"/>
                </a:solidFill>
              </a:rPr>
              <a:t>Words and lexemes</a:t>
            </a:r>
            <a:endParaRPr lang="en-US" dirty="0"/>
          </a:p>
        </p:txBody>
      </p:sp>
      <p:sp>
        <p:nvSpPr>
          <p:cNvPr id="3" name="Content Placeholder 2"/>
          <p:cNvSpPr>
            <a:spLocks noGrp="1"/>
          </p:cNvSpPr>
          <p:nvPr>
            <p:ph idx="1"/>
          </p:nvPr>
        </p:nvSpPr>
        <p:spPr/>
        <p:txBody>
          <a:bodyPr/>
          <a:lstStyle/>
          <a:p>
            <a:pPr algn="l"/>
            <a:r>
              <a:rPr lang="en-US" dirty="0" smtClean="0"/>
              <a:t>As a lexical unit may contain more than one word, David crystal has coined the term lexeme. This is usually a single word , but may be a phrase in which the meaning belongs to the whole rather than its parts, as in verb phrases tune in, turn on, drop out or noun phrase(a) cock up. </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Denotation</a:t>
            </a:r>
            <a:endParaRPr lang="en-US" b="1" dirty="0"/>
          </a:p>
        </p:txBody>
      </p:sp>
      <p:sp>
        <p:nvSpPr>
          <p:cNvPr id="3" name="Content Placeholder 2"/>
          <p:cNvSpPr>
            <a:spLocks noGrp="1"/>
          </p:cNvSpPr>
          <p:nvPr>
            <p:ph idx="1"/>
          </p:nvPr>
        </p:nvSpPr>
        <p:spPr/>
        <p:txBody>
          <a:bodyPr/>
          <a:lstStyle/>
          <a:p>
            <a:pPr algn="l"/>
            <a:r>
              <a:rPr lang="en-US" dirty="0" smtClean="0"/>
              <a:t>This is the core or central meaning of a word or lexeme ,as far as it can be described in a dictionary. It is therefore sometimes known as the cognitive or referential meaning. It is possible to think of lexical items that have a more or less fixed  detonation (sun, denoting the nearest star, perhaps)but this is rare. Most are subject to change overtime .Denotation is thus related to connotation, which leads to semantic change.</a:t>
            </a:r>
            <a:endParaRPr lang="en-US" dirty="0">
              <a:solidFill>
                <a:srgbClr val="C000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Connotation</a:t>
            </a:r>
            <a:endParaRPr lang="en-US" dirty="0"/>
          </a:p>
        </p:txBody>
      </p:sp>
      <p:sp>
        <p:nvSpPr>
          <p:cNvPr id="3" name="Content Placeholder 2"/>
          <p:cNvSpPr>
            <a:spLocks noGrp="1"/>
          </p:cNvSpPr>
          <p:nvPr>
            <p:ph idx="1"/>
          </p:nvPr>
        </p:nvSpPr>
        <p:spPr/>
        <p:txBody>
          <a:bodyPr/>
          <a:lstStyle/>
          <a:p>
            <a:pPr algn="l"/>
            <a:r>
              <a:rPr lang="en-US" dirty="0" smtClean="0"/>
              <a:t>Theories of  are denotation and connotation are themselves subject to problems of definition. Connotation is connected with psychology and culture as it means the personal or emotional associations aroused by words. When theses associations are widespread and become established by common usage, a new denotation is recorded in dictionaries. A possible example of such  change would be vicious.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Connotation</a:t>
            </a:r>
            <a:endParaRPr lang="en-US" dirty="0"/>
          </a:p>
        </p:txBody>
      </p:sp>
      <p:sp>
        <p:nvSpPr>
          <p:cNvPr id="3" name="Content Placeholder 2"/>
          <p:cNvSpPr>
            <a:spLocks noGrp="1"/>
          </p:cNvSpPr>
          <p:nvPr>
            <p:ph idx="1"/>
          </p:nvPr>
        </p:nvSpPr>
        <p:spPr/>
        <p:txBody>
          <a:bodyPr/>
          <a:lstStyle/>
          <a:p>
            <a:pPr algn="l"/>
            <a:r>
              <a:rPr lang="en-US" dirty="0" smtClean="0"/>
              <a:t>In modern British usage, it is commonly used to mean ‘fierce 'as in the brown rat is a vicious animal.</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915400" cy="1143000"/>
          </a:xfrm>
        </p:spPr>
        <p:txBody>
          <a:bodyPr/>
          <a:lstStyle/>
          <a:p>
            <a:pPr algn="l"/>
            <a:r>
              <a:rPr lang="en-US" b="1" dirty="0" smtClean="0"/>
              <a:t>Implication:</a:t>
            </a:r>
            <a:endParaRPr lang="en-US" b="1" dirty="0"/>
          </a:p>
        </p:txBody>
      </p:sp>
      <p:sp>
        <p:nvSpPr>
          <p:cNvPr id="3" name="Content Placeholder 2"/>
          <p:cNvSpPr>
            <a:spLocks noGrp="1"/>
          </p:cNvSpPr>
          <p:nvPr>
            <p:ph idx="1"/>
          </p:nvPr>
        </p:nvSpPr>
        <p:spPr/>
        <p:txBody>
          <a:bodyPr/>
          <a:lstStyle/>
          <a:p>
            <a:pPr algn="l"/>
            <a:r>
              <a:rPr lang="en-US" dirty="0" smtClean="0"/>
              <a:t>This is meaning which a speaker or writer intends but does not communicate </a:t>
            </a:r>
            <a:r>
              <a:rPr lang="en-US" dirty="0" smtClean="0"/>
              <a:t>directly. Where </a:t>
            </a:r>
            <a:r>
              <a:rPr lang="en-US" dirty="0" smtClean="0"/>
              <a:t>a </a:t>
            </a:r>
            <a:r>
              <a:rPr lang="en-US" dirty="0" smtClean="0"/>
              <a:t>listener </a:t>
            </a:r>
            <a:r>
              <a:rPr lang="en-US" dirty="0" smtClean="0"/>
              <a:t>is able to deduce or infer the intended meaning  from what has been uttered, this is known as (conversational) </a:t>
            </a:r>
            <a:r>
              <a:rPr lang="en-US" dirty="0" err="1" smtClean="0"/>
              <a:t>implicature</a:t>
            </a:r>
            <a:r>
              <a:rPr lang="en-US" dirty="0" smtClean="0"/>
              <a:t>. </a:t>
            </a:r>
            <a:r>
              <a:rPr lang="en-US" dirty="0" smtClean="0"/>
              <a:t>David Crystal gives this example:</a:t>
            </a:r>
          </a:p>
          <a:p>
            <a:pPr algn="l"/>
            <a:r>
              <a:rPr lang="en-US" dirty="0" smtClean="0"/>
              <a:t>Utterance: A bus --- </a:t>
            </a:r>
            <a:r>
              <a:rPr lang="en-US" dirty="0" err="1" smtClean="0"/>
              <a:t>Implicature</a:t>
            </a:r>
            <a:r>
              <a:rPr lang="en-US" dirty="0" smtClean="0"/>
              <a:t> (implicit meaning)</a:t>
            </a:r>
          </a:p>
          <a:p>
            <a:pPr algn="l"/>
            <a:r>
              <a:rPr lang="en-US" dirty="0" smtClean="0"/>
              <a:t>We must run.</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smtClean="0">
                <a:solidFill>
                  <a:srgbClr val="FF0000"/>
                </a:solidFill>
              </a:rPr>
              <a:t>Pragmatics:</a:t>
            </a:r>
            <a:endParaRPr lang="en-US" dirty="0"/>
          </a:p>
        </p:txBody>
      </p:sp>
      <p:sp>
        <p:nvSpPr>
          <p:cNvPr id="3" name="Content Placeholder 2"/>
          <p:cNvSpPr>
            <a:spLocks noGrp="1"/>
          </p:cNvSpPr>
          <p:nvPr>
            <p:ph idx="1"/>
          </p:nvPr>
        </p:nvSpPr>
        <p:spPr/>
        <p:txBody>
          <a:bodyPr/>
          <a:lstStyle/>
          <a:p>
            <a:pPr algn="l"/>
            <a:r>
              <a:rPr lang="en-US" dirty="0" smtClean="0"/>
              <a:t>Pragmatics is not a coherent field of </a:t>
            </a:r>
            <a:r>
              <a:rPr lang="en-US" dirty="0" err="1" smtClean="0"/>
              <a:t>study.It</a:t>
            </a:r>
            <a:r>
              <a:rPr lang="en-US" dirty="0" smtClean="0"/>
              <a:t> refers to the study of those factors which govern our choices of language-such as our social awareness, our culture and our sense of </a:t>
            </a:r>
            <a:r>
              <a:rPr lang="en-US" dirty="0" err="1" smtClean="0"/>
              <a:t>etiquette.How</a:t>
            </a:r>
            <a:r>
              <a:rPr lang="en-US" dirty="0" smtClean="0"/>
              <a:t> do we know to express gratitude for a gift or hospitality.</a:t>
            </a:r>
          </a:p>
          <a:p>
            <a:pPr algn="l"/>
            <a:r>
              <a:rPr lang="en-US" dirty="0" smtClean="0"/>
              <a:t>Pragmatics can be illustrated by jokes or irony which rely on the contrast between expected and subsequently revealed meaning.</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smtClean="0">
                <a:solidFill>
                  <a:srgbClr val="FF0000"/>
                </a:solidFill>
              </a:rPr>
              <a:t>Ambiguity:</a:t>
            </a:r>
            <a:endParaRPr lang="en-US" dirty="0"/>
          </a:p>
        </p:txBody>
      </p:sp>
      <p:sp>
        <p:nvSpPr>
          <p:cNvPr id="3" name="Content Placeholder 2"/>
          <p:cNvSpPr>
            <a:spLocks noGrp="1"/>
          </p:cNvSpPr>
          <p:nvPr>
            <p:ph idx="1"/>
          </p:nvPr>
        </p:nvSpPr>
        <p:spPr/>
        <p:txBody>
          <a:bodyPr/>
          <a:lstStyle/>
          <a:p>
            <a:pPr algn="l"/>
            <a:r>
              <a:rPr lang="en-US" dirty="0" smtClean="0"/>
              <a:t>Ambiguity occurs when a language element has more than one meaning .If the ambiguity is in a single word it is a lexical ambiguity. If in a sentence or clause it is grammatical or structural ambiguity.</a:t>
            </a:r>
          </a:p>
          <a:p>
            <a:pPr algn="l"/>
            <a:r>
              <a:rPr lang="en-US" dirty="0" smtClean="0"/>
              <a:t>Structural ambiguity can often be seen in punning healines,like the wartime example CHURCHILL FLIES BACK TO FRONT. The late polar explorer,Dr.Vivian Fuchs ,was the subject of similar headline:Dr.FUCHS OFF TO ANTARCTIC.</a:t>
            </a:r>
          </a:p>
          <a:p>
            <a:pPr algn="l"/>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smtClean="0">
                <a:solidFill>
                  <a:srgbClr val="FF0000"/>
                </a:solidFill>
              </a:rPr>
              <a:t>Ambiguity:</a:t>
            </a:r>
            <a:endParaRPr lang="en-US" dirty="0"/>
          </a:p>
        </p:txBody>
      </p:sp>
      <p:sp>
        <p:nvSpPr>
          <p:cNvPr id="3" name="Content Placeholder 2"/>
          <p:cNvSpPr>
            <a:spLocks noGrp="1"/>
          </p:cNvSpPr>
          <p:nvPr>
            <p:ph idx="1"/>
          </p:nvPr>
        </p:nvSpPr>
        <p:spPr/>
        <p:txBody>
          <a:bodyPr/>
          <a:lstStyle/>
          <a:p>
            <a:pPr algn="l"/>
            <a:r>
              <a:rPr lang="en-US" dirty="0" smtClean="0"/>
              <a:t> In this case, the structural ambiguity is not present to a reader who knows standard spelling, but might confuse  hearer, if the headline is spoken aloud. The absence of linking grammatical words (articles,conjunctions,prepositions) in headlines makes such ambiguity likely.</a:t>
            </a:r>
          </a:p>
          <a:p>
            <a:pPr algn="l"/>
            <a:r>
              <a:rPr lang="en-US" dirty="0" smtClean="0"/>
              <a:t>Another example that combines lexical and structural ambiguity is in a joke. Two men are looking at televisions in a shop-window.</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smtClean="0">
                <a:solidFill>
                  <a:srgbClr val="FF0000"/>
                </a:solidFill>
              </a:rPr>
              <a:t>Ambiguity:</a:t>
            </a:r>
            <a:endParaRPr lang="en-US"/>
          </a:p>
        </p:txBody>
      </p:sp>
      <p:sp>
        <p:nvSpPr>
          <p:cNvPr id="3" name="Content Placeholder 2"/>
          <p:cNvSpPr>
            <a:spLocks noGrp="1"/>
          </p:cNvSpPr>
          <p:nvPr>
            <p:ph idx="1"/>
          </p:nvPr>
        </p:nvSpPr>
        <p:spPr/>
        <p:txBody>
          <a:bodyPr/>
          <a:lstStyle/>
          <a:p>
            <a:pPr algn="l"/>
            <a:r>
              <a:rPr lang="en-US" dirty="0" smtClean="0"/>
              <a:t>One says: 'That's the </a:t>
            </a:r>
            <a:r>
              <a:rPr lang="en-US" dirty="0" err="1" smtClean="0"/>
              <a:t>oneI’d</a:t>
            </a:r>
            <a:r>
              <a:rPr lang="en-US" dirty="0" smtClean="0"/>
              <a:t> get’ Around the corner comes a </a:t>
            </a:r>
            <a:r>
              <a:rPr lang="en-US" dirty="0" err="1" smtClean="0"/>
              <a:t>Cyclops,who</a:t>
            </a:r>
            <a:r>
              <a:rPr lang="en-US" dirty="0" smtClean="0"/>
              <a:t> thumps him. The lexical ambiguity works best in speech-if we read it we must 'hear’ the speech to get the point. If you still are puzzled, you may lack awareness of the denotation of Cyclops. They have only one eye. Get (like-</a:t>
            </a:r>
            <a:r>
              <a:rPr lang="en-US" dirty="0" err="1" smtClean="0"/>
              <a:t>git</a:t>
            </a:r>
            <a:r>
              <a:rPr lang="en-US" dirty="0" smtClean="0"/>
              <a:t>)is an insult in some regional verities of spoken English (especially in north-west England)</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Metaphor,simile,symbol:</a:t>
            </a:r>
            <a:endParaRPr lang="en-US" b="1" dirty="0"/>
          </a:p>
        </p:txBody>
      </p:sp>
      <p:sp>
        <p:nvSpPr>
          <p:cNvPr id="3" name="Content Placeholder 2"/>
          <p:cNvSpPr>
            <a:spLocks noGrp="1"/>
          </p:cNvSpPr>
          <p:nvPr>
            <p:ph idx="1"/>
          </p:nvPr>
        </p:nvSpPr>
        <p:spPr/>
        <p:txBody>
          <a:bodyPr/>
          <a:lstStyle/>
          <a:p>
            <a:pPr algn="l"/>
            <a:r>
              <a:rPr lang="en-US" dirty="0" smtClean="0"/>
              <a:t>Metaphors are well known as a stylistic feature of literature, but in fact are found in almost all language use, other than simple explanations of physical events in the material world.</a:t>
            </a:r>
          </a:p>
          <a:p>
            <a:pPr algn="l"/>
            <a:r>
              <a:rPr lang="en-US" dirty="0" smtClean="0"/>
              <a:t>All abstract vocabulary is metaphorical, but in most cases the original language hides the metaphor from us. Depends means “hanging from "in latin,pornography means “writing of prostitutes” in (Greek) and even the hippopotamus has a </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Metaphor,simile,symbol.</a:t>
            </a:r>
            <a:endParaRPr lang="en-US" dirty="0"/>
          </a:p>
        </p:txBody>
      </p:sp>
      <p:sp>
        <p:nvSpPr>
          <p:cNvPr id="3" name="Content Placeholder 2"/>
          <p:cNvSpPr>
            <a:spLocks noGrp="1"/>
          </p:cNvSpPr>
          <p:nvPr>
            <p:ph idx="1"/>
          </p:nvPr>
        </p:nvSpPr>
        <p:spPr/>
        <p:txBody>
          <a:bodyPr/>
          <a:lstStyle/>
          <a:p>
            <a:pPr algn="l"/>
            <a:r>
              <a:rPr lang="en-US" dirty="0" smtClean="0"/>
              <a:t>Metaphor in its name, which is Greek for ‘river horse’</a:t>
            </a:r>
          </a:p>
          <a:p>
            <a:pPr algn="l"/>
            <a:r>
              <a:rPr lang="en-US" dirty="0" smtClean="0"/>
              <a:t>A metaphor compares things, but </a:t>
            </a:r>
            <a:r>
              <a:rPr lang="en-US" dirty="0" err="1" smtClean="0"/>
              <a:t>doesnot</a:t>
            </a:r>
            <a:r>
              <a:rPr lang="en-US" dirty="0" smtClean="0"/>
              <a:t> show this with forms such as as,like,or more(+qualifier )than. These appear in similes: fat as</a:t>
            </a:r>
            <a:r>
              <a:rPr lang="ar-SA" dirty="0" smtClean="0"/>
              <a:t> </a:t>
            </a:r>
            <a:r>
              <a:rPr lang="en-US" dirty="0" smtClean="0"/>
              <a:t>a pig ,like two peas in a pod.      </a:t>
            </a:r>
            <a:r>
              <a:rPr lang="en-US" b="1" dirty="0" smtClean="0"/>
              <a:t>Similes</a:t>
            </a:r>
            <a:br>
              <a:rPr lang="en-US" b="1" dirty="0" smtClean="0"/>
            </a:br>
            <a:r>
              <a:rPr lang="en-US" sz="2400" b="1" dirty="0" smtClean="0"/>
              <a:t>Similes are comparisons</a:t>
            </a:r>
            <a:r>
              <a:rPr lang="en-US" sz="2400" dirty="0" smtClean="0"/>
              <a:t> </a:t>
            </a:r>
            <a:r>
              <a:rPr lang="en-US" sz="2400" b="1" dirty="0" smtClean="0">
                <a:solidFill>
                  <a:srgbClr val="C00000"/>
                </a:solidFill>
              </a:rPr>
              <a:t>that show how two things that are not alike in most ways are similar in one important way. Similes are a way to describe something. Authors use them to make their writing more interesting or entertaining</a:t>
            </a:r>
            <a:r>
              <a:rPr lang="en-US" b="1" dirty="0" smtClean="0">
                <a:solidFill>
                  <a:srgbClr val="C00000"/>
                </a:solidFill>
              </a:rPr>
              <a:t>.</a:t>
            </a:r>
            <a:endParaRPr lang="en-US" b="1" dirty="0">
              <a:solidFill>
                <a:srgbClr val="C000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Metaphor,simile,symbol</a:t>
            </a:r>
            <a:endParaRPr lang="en-US" dirty="0"/>
          </a:p>
        </p:txBody>
      </p:sp>
      <p:sp>
        <p:nvSpPr>
          <p:cNvPr id="3" name="Content Placeholder 2"/>
          <p:cNvSpPr>
            <a:spLocks noGrp="1"/>
          </p:cNvSpPr>
          <p:nvPr>
            <p:ph idx="1"/>
          </p:nvPr>
        </p:nvSpPr>
        <p:spPr/>
        <p:txBody>
          <a:bodyPr/>
          <a:lstStyle/>
          <a:p>
            <a:pPr algn="l"/>
            <a:r>
              <a:rPr lang="en-US" sz="2400" b="1" dirty="0" smtClean="0">
                <a:solidFill>
                  <a:srgbClr val="C00000"/>
                </a:solidFill>
              </a:rPr>
              <a:t>Similes </a:t>
            </a:r>
            <a:r>
              <a:rPr lang="en-US" sz="2400" b="1" dirty="0" smtClean="0"/>
              <a:t>use the words “as” or “like” to make the connection between the two things that are being compared.</a:t>
            </a:r>
          </a:p>
          <a:p>
            <a:pPr algn="l"/>
            <a:r>
              <a:rPr lang="en-US" sz="2400" b="1" dirty="0" smtClean="0"/>
              <a:t>Examples:</a:t>
            </a:r>
          </a:p>
          <a:p>
            <a:pPr algn="l"/>
            <a:r>
              <a:rPr lang="en-US" sz="2400" b="1" dirty="0" smtClean="0"/>
              <a:t>1. Playing chess with Ashley is like trying to outsmart a computer.</a:t>
            </a:r>
          </a:p>
          <a:p>
            <a:pPr algn="l"/>
            <a:r>
              <a:rPr lang="en-US" sz="2400" b="1" dirty="0" smtClean="0"/>
              <a:t>The activity “playing chess with Ashley” is being compared to “trying to outsmart a computer.” The point is that Ashley can think in a powerful manner that resembles the way a computer operates, not that she is like a computer in any other way.</a:t>
            </a:r>
          </a:p>
          <a:p>
            <a:pPr algn="l"/>
            <a:r>
              <a:rPr lang="en-US" sz="2400" b="1" dirty="0" smtClean="0"/>
              <a:t>2. His temper was as explosive as a volcano.</a:t>
            </a:r>
          </a:p>
          <a:p>
            <a:pPr algn="l"/>
            <a:r>
              <a:rPr lang="en-US" sz="2400" b="1" dirty="0" smtClean="0"/>
              <a:t>His temper is being compared to a volcano in that it can be sudden and violent.</a:t>
            </a:r>
          </a:p>
          <a:p>
            <a:pPr algn="l"/>
            <a:r>
              <a:rPr lang="en-US" sz="2400" b="1" dirty="0" smtClean="0">
                <a:solidFill>
                  <a:srgbClr val="C00000"/>
                </a:solidFill>
              </a:rPr>
              <a:t> </a:t>
            </a:r>
          </a:p>
          <a:p>
            <a:pPr algn="l"/>
            <a:endParaRPr lang="en-US" sz="2400" b="1" dirty="0">
              <a:solidFill>
                <a:srgbClr val="C0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Metaphor,simile,symbol</a:t>
            </a:r>
            <a:endParaRPr lang="en-US" dirty="0"/>
          </a:p>
        </p:txBody>
      </p:sp>
      <p:sp>
        <p:nvSpPr>
          <p:cNvPr id="3" name="Content Placeholder 2"/>
          <p:cNvSpPr>
            <a:spLocks noGrp="1"/>
          </p:cNvSpPr>
          <p:nvPr>
            <p:ph idx="1"/>
          </p:nvPr>
        </p:nvSpPr>
        <p:spPr/>
        <p:txBody>
          <a:bodyPr/>
          <a:lstStyle/>
          <a:p>
            <a:pPr algn="l"/>
            <a:r>
              <a:rPr lang="en-US" dirty="0" smtClean="0"/>
              <a:t>A </a:t>
            </a:r>
            <a:r>
              <a:rPr lang="en-US" b="1" dirty="0" smtClean="0"/>
              <a:t>symbol</a:t>
            </a:r>
            <a:r>
              <a:rPr lang="en-US" dirty="0" smtClean="0"/>
              <a:t> is something that represents an </a:t>
            </a:r>
            <a:r>
              <a:rPr lang="en-US" dirty="0" smtClean="0">
                <a:hlinkClick r:id="rId2" tooltip="Idea"/>
              </a:rPr>
              <a:t>idea</a:t>
            </a:r>
            <a:r>
              <a:rPr lang="en-US" dirty="0" smtClean="0"/>
              <a:t>, a physical </a:t>
            </a:r>
            <a:r>
              <a:rPr lang="en-US" dirty="0" smtClean="0">
                <a:hlinkClick r:id="rId3" tooltip="Entity"/>
              </a:rPr>
              <a:t>entity</a:t>
            </a:r>
            <a:r>
              <a:rPr lang="en-US" dirty="0" smtClean="0"/>
              <a:t> or a </a:t>
            </a:r>
            <a:r>
              <a:rPr lang="en-US" dirty="0" smtClean="0">
                <a:hlinkClick r:id="rId4" tooltip="Process (philosophy)"/>
              </a:rPr>
              <a:t>process</a:t>
            </a:r>
            <a:r>
              <a:rPr lang="en-US" dirty="0" smtClean="0"/>
              <a:t> but is distinct from it. The purpose of a symbol is to communicate meaning. For example, a red octagon may be a symbol for "STOP". On a map, a picture of a tent might represent a campsite. </a:t>
            </a:r>
            <a:r>
              <a:rPr lang="en-US" dirty="0" smtClean="0">
                <a:hlinkClick r:id="rId5" tooltip="Numeral system"/>
              </a:rPr>
              <a:t>Numerals</a:t>
            </a:r>
            <a:r>
              <a:rPr lang="en-US" dirty="0" smtClean="0"/>
              <a:t> are symbols for </a:t>
            </a:r>
            <a:r>
              <a:rPr lang="en-US" dirty="0" smtClean="0">
                <a:hlinkClick r:id="rId6" tooltip="Number"/>
              </a:rPr>
              <a:t>numbers</a:t>
            </a:r>
            <a:r>
              <a:rPr lang="en-US" dirty="0" smtClean="0"/>
              <a:t>. Personal names are symbols representing individuals. A red rose symbolizes love and compassion.</a:t>
            </a:r>
          </a:p>
          <a:p>
            <a:pPr algn="l"/>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Semantic fields:</a:t>
            </a:r>
            <a:endParaRPr lang="en-US" b="1" dirty="0"/>
          </a:p>
        </p:txBody>
      </p:sp>
      <p:sp>
        <p:nvSpPr>
          <p:cNvPr id="3" name="Content Placeholder 2"/>
          <p:cNvSpPr>
            <a:spLocks noGrp="1"/>
          </p:cNvSpPr>
          <p:nvPr>
            <p:ph idx="1"/>
          </p:nvPr>
        </p:nvSpPr>
        <p:spPr/>
        <p:txBody>
          <a:bodyPr/>
          <a:lstStyle/>
          <a:p>
            <a:pPr algn="l"/>
            <a:r>
              <a:rPr lang="en-US" b="1" dirty="0" smtClean="0">
                <a:solidFill>
                  <a:srgbClr val="000000"/>
                </a:solidFill>
              </a:rPr>
              <a:t>A semantic field is a </a:t>
            </a:r>
            <a:r>
              <a:rPr lang="en-US" b="1" dirty="0" smtClean="0">
                <a:solidFill>
                  <a:srgbClr val="000000"/>
                </a:solidFill>
                <a:hlinkClick r:id="rId3" tooltip="Technical term"/>
              </a:rPr>
              <a:t>technical term</a:t>
            </a:r>
            <a:r>
              <a:rPr lang="en-US" b="1" dirty="0" smtClean="0">
                <a:solidFill>
                  <a:srgbClr val="000000"/>
                </a:solidFill>
              </a:rPr>
              <a:t> in the discipline of </a:t>
            </a:r>
            <a:r>
              <a:rPr lang="en-US" b="1" dirty="0" smtClean="0">
                <a:solidFill>
                  <a:srgbClr val="000000"/>
                </a:solidFill>
                <a:hlinkClick r:id="rId4" tooltip="Linguistics"/>
              </a:rPr>
              <a:t>linguistics</a:t>
            </a:r>
            <a:r>
              <a:rPr lang="en-US" b="1" dirty="0" smtClean="0">
                <a:solidFill>
                  <a:srgbClr val="000000"/>
                </a:solidFill>
              </a:rPr>
              <a:t> to describe a set of words grouped by meaning in a certain way The term is also used in other </a:t>
            </a:r>
            <a:r>
              <a:rPr lang="en-US" b="1" dirty="0" smtClean="0">
                <a:solidFill>
                  <a:srgbClr val="000000"/>
                </a:solidFill>
                <a:hlinkClick r:id="rId5" tooltip="Academic disciplines"/>
              </a:rPr>
              <a:t>academic disciplines</a:t>
            </a:r>
            <a:r>
              <a:rPr lang="en-US" b="1" dirty="0" smtClean="0">
                <a:solidFill>
                  <a:srgbClr val="000000"/>
                </a:solidFill>
              </a:rPr>
              <a:t>, such as </a:t>
            </a:r>
            <a:r>
              <a:rPr lang="en-US" b="1" dirty="0" smtClean="0">
                <a:solidFill>
                  <a:srgbClr val="000000"/>
                </a:solidFill>
                <a:hlinkClick r:id="rId6" tooltip="Anthropology"/>
              </a:rPr>
              <a:t>anthropology</a:t>
            </a:r>
            <a:r>
              <a:rPr lang="en-US" b="1" dirty="0" smtClean="0">
                <a:solidFill>
                  <a:srgbClr val="000000"/>
                </a:solidFill>
              </a:rPr>
              <a:t> and </a:t>
            </a:r>
            <a:r>
              <a:rPr lang="en-US" b="1" dirty="0" smtClean="0">
                <a:solidFill>
                  <a:srgbClr val="000000"/>
                </a:solidFill>
                <a:hlinkClick r:id="rId7" tooltip="Computational semiotics"/>
              </a:rPr>
              <a:t>computational </a:t>
            </a:r>
            <a:r>
              <a:rPr lang="en-US" b="1" dirty="0" smtClean="0">
                <a:solidFill>
                  <a:srgbClr val="000000"/>
                </a:solidFill>
              </a:rPr>
              <a:t>semiotics together.    </a:t>
            </a:r>
          </a:p>
          <a:p>
            <a:pPr algn="ctr"/>
            <a:r>
              <a:rPr lang="en-US" b="1" dirty="0" smtClean="0">
                <a:solidFill>
                  <a:srgbClr val="C00000"/>
                </a:solidFill>
              </a:rPr>
              <a:t>End of lecture four</a:t>
            </a:r>
          </a:p>
          <a:p>
            <a:pPr algn="ctr"/>
            <a:r>
              <a:rPr lang="en-US" b="1" dirty="0" smtClean="0">
                <a:solidFill>
                  <a:srgbClr val="C00000"/>
                </a:solidFill>
              </a:rPr>
              <a:t>Thanks!</a:t>
            </a:r>
            <a:endParaRPr lang="en-US" b="1" dirty="0">
              <a:solidFill>
                <a:srgbClr val="C000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1936</TotalTime>
  <Words>1292</Words>
  <Application>Microsoft Office PowerPoint</Application>
  <PresentationFormat>A4 Paper (210x297 mm)</PresentationFormat>
  <Paragraphs>97</Paragraphs>
  <Slides>25</Slides>
  <Notes>2</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Slide 1</vt:lpstr>
      <vt:lpstr>المحاضرة الرابعه ....................Lecture No. Four.</vt:lpstr>
      <vt:lpstr>On Semantics.</vt:lpstr>
      <vt:lpstr>On Semantics.</vt:lpstr>
      <vt:lpstr>Some important areas of semantic theory or related subjects include these:</vt:lpstr>
      <vt:lpstr>Some important areas of semantic theory or related subjects include these</vt:lpstr>
      <vt:lpstr>Some important areas of semantic theory or related subjects include these</vt:lpstr>
      <vt:lpstr>Symbol and Referent: </vt:lpstr>
      <vt:lpstr>Conceptions of Meaning</vt:lpstr>
      <vt:lpstr>Conceptions of Meaning</vt:lpstr>
      <vt:lpstr>Words and lexemes</vt:lpstr>
      <vt:lpstr>Denotation</vt:lpstr>
      <vt:lpstr>Connotation</vt:lpstr>
      <vt:lpstr>Connotation</vt:lpstr>
      <vt:lpstr>Implication:</vt:lpstr>
      <vt:lpstr>Pragmatics:</vt:lpstr>
      <vt:lpstr>Ambiguity:</vt:lpstr>
      <vt:lpstr>Ambiguity:</vt:lpstr>
      <vt:lpstr>Ambiguity:</vt:lpstr>
      <vt:lpstr>Metaphor,simile,symbol:</vt:lpstr>
      <vt:lpstr>Metaphor,simile,symbol.</vt:lpstr>
      <vt:lpstr>Metaphor,simile,symbol</vt:lpstr>
      <vt:lpstr>Metaphor,simile,symbol</vt:lpstr>
      <vt:lpstr>Semantic fields:</vt:lpstr>
      <vt:lpstr>Slide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Dr.Yasser</cp:lastModifiedBy>
  <cp:revision>155</cp:revision>
  <dcterms:created xsi:type="dcterms:W3CDTF">2009-10-14T19:14:34Z</dcterms:created>
  <dcterms:modified xsi:type="dcterms:W3CDTF">2012-02-12T07:43:45Z</dcterms:modified>
</cp:coreProperties>
</file>