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7" r:id="rId2"/>
    <p:sldId id="289" r:id="rId3"/>
    <p:sldId id="292" r:id="rId4"/>
    <p:sldId id="293" r:id="rId5"/>
    <p:sldId id="290" r:id="rId6"/>
    <p:sldId id="291" r:id="rId7"/>
    <p:sldId id="280" r:id="rId8"/>
    <p:sldId id="281" r:id="rId9"/>
    <p:sldId id="282" r:id="rId10"/>
    <p:sldId id="283" r:id="rId11"/>
    <p:sldId id="284" r:id="rId12"/>
    <p:sldId id="285"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FF0066"/>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0" d="100"/>
          <a:sy n="90" d="100"/>
        </p:scale>
        <p:origin x="264" y="3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2/19/2012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dailywritingtips.com/homonyms-homophones-homographs-and-heteronym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myweb.tiscali.co.uk/wordscape/wordlist/homogrph.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Spelling" TargetMode="External"/><Relationship Id="rId7" Type="http://schemas.openxmlformats.org/officeDocument/2006/relationships/hyperlink" Target="http://en.wikipedia.org/wiki/Carrot" TargetMode="External"/><Relationship Id="rId2" Type="http://schemas.openxmlformats.org/officeDocument/2006/relationships/hyperlink" Target="http://en.wikipedia.org/wiki/Pronunciation" TargetMode="External"/><Relationship Id="rId1" Type="http://schemas.openxmlformats.org/officeDocument/2006/relationships/slideLayout" Target="../slideLayouts/slideLayout2.xml"/><Relationship Id="rId6" Type="http://schemas.openxmlformats.org/officeDocument/2006/relationships/hyperlink" Target="http://en.wikipedia.org/wiki/Caret" TargetMode="External"/><Relationship Id="rId5" Type="http://schemas.openxmlformats.org/officeDocument/2006/relationships/hyperlink" Target="http://en.wikipedia.org/wiki/Carat_(unit)" TargetMode="External"/><Relationship Id="rId4" Type="http://schemas.openxmlformats.org/officeDocument/2006/relationships/hyperlink" Target="http://en.wiktionary.org/wiki/ros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Homonym" TargetMode="External"/><Relationship Id="rId2" Type="http://schemas.openxmlformats.org/officeDocument/2006/relationships/hyperlink" Target="http://en.wikipedia.org/wiki/Homograph" TargetMode="External"/><Relationship Id="rId1" Type="http://schemas.openxmlformats.org/officeDocument/2006/relationships/slideLayout" Target="../slideLayouts/slideLayout2.xml"/><Relationship Id="rId5" Type="http://schemas.openxmlformats.org/officeDocument/2006/relationships/hyperlink" Target="http://en.wikipedia.org/wiki/Heteronym_(linguistics)" TargetMode="External"/><Relationship Id="rId4" Type="http://schemas.openxmlformats.org/officeDocument/2006/relationships/hyperlink" Target="http://en.wikipedia.org/wiki/Greek_languag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grammar.about.com/od/mo/g/morphologyterm.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grammar.about.com/od/e/g/etymologyterm.htm" TargetMode="External"/><Relationship Id="rId2" Type="http://schemas.openxmlformats.org/officeDocument/2006/relationships/hyperlink" Target="http://grammar.about.com/od/rs/g/semanticsterm.htm" TargetMode="External"/><Relationship Id="rId1" Type="http://schemas.openxmlformats.org/officeDocument/2006/relationships/slideLayout" Target="../slideLayouts/slideLayout2.xml"/><Relationship Id="rId4" Type="http://schemas.openxmlformats.org/officeDocument/2006/relationships/hyperlink" Target="http://grammar.about.com/od/il/g/lexicogterm.htm"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en.wikipedia.org/wiki/Lexicon" TargetMode="External"/><Relationship Id="rId3" Type="http://schemas.openxmlformats.org/officeDocument/2006/relationships/hyperlink" Target="http://en.wikipedia.org/wiki/Craft" TargetMode="External"/><Relationship Id="rId7" Type="http://schemas.openxmlformats.org/officeDocument/2006/relationships/hyperlink" Target="http://en.wikipedia.org/wiki/Syntagmatic_analysis" TargetMode="External"/><Relationship Id="rId2" Type="http://schemas.openxmlformats.org/officeDocument/2006/relationships/hyperlink" Target="http://grammar.about.com/od/il/g/lexicogterm.htm" TargetMode="External"/><Relationship Id="rId1" Type="http://schemas.openxmlformats.org/officeDocument/2006/relationships/slideLayout" Target="../slideLayouts/slideLayout2.xml"/><Relationship Id="rId6" Type="http://schemas.openxmlformats.org/officeDocument/2006/relationships/hyperlink" Target="http://en.wikipedia.org/wiki/Semantic" TargetMode="External"/><Relationship Id="rId5" Type="http://schemas.openxmlformats.org/officeDocument/2006/relationships/hyperlink" Target="http://en.wikipedia.org/wiki/Academic_disciplines" TargetMode="External"/><Relationship Id="rId4" Type="http://schemas.openxmlformats.org/officeDocument/2006/relationships/hyperlink" Target="http://en.wikipedia.org/wiki/Dictionary" TargetMode="External"/><Relationship Id="rId9" Type="http://schemas.openxmlformats.org/officeDocument/2006/relationships/hyperlink" Target="http://en.wikipedia.org/wiki/Languag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200" b="1" dirty="0" smtClean="0">
                <a:solidFill>
                  <a:schemeClr val="accent1">
                    <a:lumMod val="50000"/>
                  </a:schemeClr>
                </a:solidFill>
                <a:latin typeface="AYM Wadiy S_U normal."/>
                <a:cs typeface="Times New Roman" pitchFamily="18" charset="0"/>
              </a:rPr>
              <a:t>اسم المقرر</a:t>
            </a:r>
            <a:endParaRPr lang="ar-SA" sz="3200" b="1" dirty="0" smtClean="0">
              <a:solidFill>
                <a:schemeClr val="accent1">
                  <a:lumMod val="50000"/>
                </a:schemeClr>
              </a:solidFill>
              <a:latin typeface="AYM Wadiy S_U normal."/>
              <a:cs typeface="Times New Roman" pitchFamily="18" charset="0"/>
            </a:endParaRPr>
          </a:p>
          <a:p>
            <a:pPr algn="ctr">
              <a:defRPr/>
            </a:pPr>
            <a:r>
              <a:rPr lang="ar-SA" sz="3200" b="1" dirty="0" smtClean="0">
                <a:solidFill>
                  <a:srgbClr val="7F7F7F"/>
                </a:solidFill>
                <a:latin typeface="Calibri" pitchFamily="34" charset="0"/>
                <a:cs typeface="Times New Roman" pitchFamily="18" charset="0"/>
              </a:rPr>
              <a:t>علم الدلالات</a:t>
            </a:r>
            <a:endParaRPr lang="en-US" sz="3200" b="1" dirty="0" smtClean="0">
              <a:solidFill>
                <a:srgbClr val="7F7F7F"/>
              </a:solidFill>
              <a:latin typeface="Calibri" pitchFamily="34" charset="0"/>
            </a:endParaRPr>
          </a:p>
          <a:p>
            <a:pPr algn="ctr">
              <a:defRPr/>
            </a:pPr>
            <a:r>
              <a:rPr lang="ar-SA" sz="3200" b="1" dirty="0" smtClean="0">
                <a:solidFill>
                  <a:srgbClr val="7F7F7F"/>
                </a:solidFill>
                <a:latin typeface="Calibri" pitchFamily="34" charset="0"/>
                <a:cs typeface="Times New Roman" pitchFamily="18" charset="0"/>
              </a:rPr>
              <a:t>.</a:t>
            </a:r>
            <a:r>
              <a:rPr lang="en-US" sz="3200" b="1" dirty="0" smtClean="0">
                <a:solidFill>
                  <a:srgbClr val="7F7F7F"/>
                </a:solidFill>
                <a:latin typeface="Calibri" pitchFamily="34" charset="0"/>
                <a:cs typeface="Times New Roman" pitchFamily="18" charset="0"/>
              </a:rPr>
              <a:t>Semantics &amp; Pragmatics</a:t>
            </a:r>
          </a:p>
          <a:p>
            <a:pPr algn="ctr">
              <a:defRPr/>
            </a:pPr>
            <a:r>
              <a:rPr lang="en-US" sz="3200" b="1" dirty="0" smtClean="0">
                <a:solidFill>
                  <a:srgbClr val="7F7F7F"/>
                </a:solidFill>
                <a:latin typeface="Calibri" pitchFamily="34" charset="0"/>
                <a:cs typeface="Times New Roman" pitchFamily="18" charset="0"/>
              </a:rPr>
              <a:t> Mr. Yasser </a:t>
            </a:r>
            <a:r>
              <a:rPr lang="en-US" sz="3200" b="1" dirty="0" err="1" smtClean="0">
                <a:solidFill>
                  <a:srgbClr val="7F7F7F"/>
                </a:solidFill>
                <a:latin typeface="Calibri" pitchFamily="34" charset="0"/>
                <a:cs typeface="Times New Roman" pitchFamily="18" charset="0"/>
              </a:rPr>
              <a:t>Attia</a:t>
            </a:r>
            <a:endParaRPr lang="en-US" sz="32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السادسة</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a:t>
            </a:r>
            <a:r>
              <a:rPr lang="en-US" spc="-150" dirty="0" smtClean="0">
                <a:solidFill>
                  <a:srgbClr val="376092"/>
                </a:solidFill>
                <a:latin typeface="ae_AlMateen" pitchFamily="2" charset="-78"/>
                <a:cs typeface="ae_AlMateen" pitchFamily="2" charset="-78"/>
              </a:rPr>
              <a:t>Lecture No. Six</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Homographs</a:t>
            </a:r>
            <a:endParaRPr lang="ar-SA" dirty="0"/>
          </a:p>
        </p:txBody>
      </p:sp>
      <p:sp>
        <p:nvSpPr>
          <p:cNvPr id="3" name="عنصر نائب للمحتوى 2"/>
          <p:cNvSpPr>
            <a:spLocks noGrp="1"/>
          </p:cNvSpPr>
          <p:nvPr>
            <p:ph idx="1"/>
          </p:nvPr>
        </p:nvSpPr>
        <p:spPr/>
        <p:txBody>
          <a:bodyPr/>
          <a:lstStyle/>
          <a:p>
            <a:pPr algn="l"/>
            <a:r>
              <a:rPr lang="en-US" sz="1800" dirty="0" smtClean="0"/>
              <a:t>Homographs are words with different pronunciation, meanings and origins but the same spelling. They are not to be confused with </a:t>
            </a:r>
            <a:r>
              <a:rPr lang="en-US" sz="1800" dirty="0" smtClean="0">
                <a:hlinkClick r:id="rId2"/>
              </a:rPr>
              <a:t>homonyms, homophones and heteronyms</a:t>
            </a:r>
            <a:r>
              <a:rPr lang="en-US" sz="1800" dirty="0" smtClean="0"/>
              <a:t>. In order to work out which pronunciation and which meaning is appropriate, you need to be aware of the context. Here are a few homographs and their meanings:</a:t>
            </a:r>
          </a:p>
          <a:p>
            <a:pPr algn="l"/>
            <a:r>
              <a:rPr lang="en-US" sz="1800" dirty="0" smtClean="0"/>
              <a:t>agape – with mouth open OR love</a:t>
            </a:r>
          </a:p>
          <a:p>
            <a:pPr algn="l"/>
            <a:r>
              <a:rPr lang="en-US" sz="1800" dirty="0" smtClean="0"/>
              <a:t>bass – type of fish OR low, deep voice</a:t>
            </a:r>
          </a:p>
          <a:p>
            <a:pPr algn="l"/>
            <a:r>
              <a:rPr lang="en-US" sz="1800" dirty="0" smtClean="0"/>
              <a:t>bat -  piece of sports equipment OR an animal</a:t>
            </a:r>
          </a:p>
          <a:p>
            <a:pPr algn="l"/>
            <a:r>
              <a:rPr lang="en-US" sz="1800" dirty="0" smtClean="0"/>
              <a:t>bow – type of knot OR to incline</a:t>
            </a:r>
          </a:p>
          <a:p>
            <a:pPr algn="l"/>
            <a:r>
              <a:rPr lang="en-US" sz="1800" dirty="0" smtClean="0"/>
              <a:t>down – a lower place OR soft fluff on a bird</a:t>
            </a:r>
          </a:p>
          <a:p>
            <a:pPr algn="l"/>
            <a:r>
              <a:rPr lang="en-US" sz="1800" dirty="0" smtClean="0"/>
              <a:t>entrance – the way in OR to delight</a:t>
            </a:r>
          </a:p>
          <a:p>
            <a:pPr algn="l"/>
            <a:r>
              <a:rPr lang="en-US" sz="1800" dirty="0" smtClean="0"/>
              <a:t>evening – smoothing out OR after sunset</a:t>
            </a:r>
          </a:p>
          <a:p>
            <a:pPr algn="l"/>
            <a:r>
              <a:rPr lang="en-US" sz="1800" dirty="0" smtClean="0"/>
              <a:t>fine – of good quality OR a levy</a:t>
            </a:r>
          </a:p>
          <a:p>
            <a:pPr algn="l"/>
            <a:r>
              <a:rPr lang="en-US" sz="1800" dirty="0" smtClean="0"/>
              <a:t>learned – past tense of learn OR knowledgeable</a:t>
            </a:r>
          </a:p>
          <a:p>
            <a:pPr algn="l"/>
            <a:r>
              <a:rPr lang="en-US" sz="1800" dirty="0" smtClean="0"/>
              <a:t>minute – tiny OR unit of time</a:t>
            </a:r>
          </a:p>
          <a:p>
            <a:pPr algn="l"/>
            <a:endParaRPr lang="ar-SA"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t>Homographs</a:t>
            </a:r>
            <a:endParaRPr lang="ar-SA" dirty="0"/>
          </a:p>
        </p:txBody>
      </p:sp>
      <p:sp>
        <p:nvSpPr>
          <p:cNvPr id="3" name="عنصر نائب للمحتوى 2"/>
          <p:cNvSpPr>
            <a:spLocks noGrp="1"/>
          </p:cNvSpPr>
          <p:nvPr>
            <p:ph idx="1"/>
          </p:nvPr>
        </p:nvSpPr>
        <p:spPr/>
        <p:txBody>
          <a:bodyPr/>
          <a:lstStyle/>
          <a:p>
            <a:pPr algn="l"/>
            <a:r>
              <a:rPr lang="en-US" sz="2400" dirty="0" smtClean="0"/>
              <a:t>moped – was gloomy OR </a:t>
            </a:r>
            <a:r>
              <a:rPr lang="en-US" sz="2400" dirty="0" smtClean="0"/>
              <a:t>motorcycle</a:t>
            </a:r>
            <a:endParaRPr lang="en-US" sz="2400" dirty="0" smtClean="0"/>
          </a:p>
          <a:p>
            <a:pPr algn="l"/>
            <a:r>
              <a:rPr lang="en-US" sz="2400" dirty="0" smtClean="0"/>
              <a:t>number – more numb OR numerical value</a:t>
            </a:r>
          </a:p>
          <a:p>
            <a:pPr algn="l"/>
            <a:r>
              <a:rPr lang="en-US" sz="2400" dirty="0" smtClean="0"/>
              <a:t>row – line OR argument OR propel a boat</a:t>
            </a:r>
          </a:p>
          <a:p>
            <a:pPr algn="l"/>
            <a:r>
              <a:rPr lang="en-US" sz="2400" dirty="0" smtClean="0"/>
              <a:t>sewer – drain OR person who sews</a:t>
            </a:r>
          </a:p>
          <a:p>
            <a:pPr algn="l"/>
            <a:r>
              <a:rPr lang="en-US" sz="2400" dirty="0" smtClean="0"/>
              <a:t>wave – move the hand in greeting OR sea water coming into shore</a:t>
            </a:r>
          </a:p>
          <a:p>
            <a:pPr algn="l"/>
            <a:r>
              <a:rPr lang="en-US" sz="2400" dirty="0" smtClean="0"/>
              <a:t>wound – past tense of wind OR to injure</a:t>
            </a:r>
          </a:p>
          <a:p>
            <a:pPr algn="l"/>
            <a:r>
              <a:rPr lang="en-US" sz="2400" dirty="0" smtClean="0"/>
              <a:t>Linguist John Higgins has prepared a comprehensive </a:t>
            </a:r>
            <a:r>
              <a:rPr lang="en-US" sz="2400" dirty="0" smtClean="0">
                <a:hlinkClick r:id="rId2"/>
              </a:rPr>
              <a:t>list of homographs</a:t>
            </a:r>
            <a:r>
              <a:rPr lang="en-US" sz="2400" dirty="0" smtClean="0"/>
              <a:t> in various categories, including those where the meanings are related but the part of speech and pronunciation change.</a:t>
            </a:r>
          </a:p>
          <a:p>
            <a:pPr algn="l"/>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 Important Definitions:</a:t>
            </a:r>
            <a:endParaRPr lang="en-US" b="1" u="sng" dirty="0"/>
          </a:p>
        </p:txBody>
      </p:sp>
      <p:sp>
        <p:nvSpPr>
          <p:cNvPr id="3" name="Content Placeholder 2"/>
          <p:cNvSpPr>
            <a:spLocks noGrp="1"/>
          </p:cNvSpPr>
          <p:nvPr>
            <p:ph idx="1"/>
          </p:nvPr>
        </p:nvSpPr>
        <p:spPr/>
        <p:txBody>
          <a:bodyPr/>
          <a:lstStyle/>
          <a:p>
            <a:pPr algn="l"/>
            <a:r>
              <a:rPr lang="en-US" dirty="0" smtClean="0"/>
              <a:t>Semantics: It is the technical term used to refer to the study of the meaning. Unfortunately ‘meaning’ covers a variety of aspects of language, and there is no very general agreement either about what meaning is or about the way in which it should be described. I shall try to indicate both what topics are included in semantics and some of the ways in which they have been or can be handled.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Semantics and linguistics:</a:t>
            </a:r>
            <a:endParaRPr lang="en-US" b="1" dirty="0"/>
          </a:p>
        </p:txBody>
      </p:sp>
      <p:sp>
        <p:nvSpPr>
          <p:cNvPr id="3" name="Content Placeholder 2"/>
          <p:cNvSpPr>
            <a:spLocks noGrp="1"/>
          </p:cNvSpPr>
          <p:nvPr>
            <p:ph idx="1"/>
          </p:nvPr>
        </p:nvSpPr>
        <p:spPr/>
        <p:txBody>
          <a:bodyPr/>
          <a:lstStyle/>
          <a:p>
            <a:pPr algn="l"/>
            <a:r>
              <a:rPr lang="en-US" dirty="0" smtClean="0"/>
              <a:t>We can assume that semantics s a component or level of linguistics of the same kind as phonetics or grammar. Moreover ,nearly all linguists have explicitly or implicity,accepted a linguistic model in which semantics is at one end and phonetics at the other with grammar somewhere in the middle.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Homophones:</a:t>
            </a:r>
            <a:endParaRPr lang="en-US" dirty="0"/>
          </a:p>
        </p:txBody>
      </p:sp>
      <p:sp>
        <p:nvSpPr>
          <p:cNvPr id="3" name="Content Placeholder 2"/>
          <p:cNvSpPr>
            <a:spLocks noGrp="1"/>
          </p:cNvSpPr>
          <p:nvPr>
            <p:ph idx="1"/>
          </p:nvPr>
        </p:nvSpPr>
        <p:spPr/>
        <p:txBody>
          <a:bodyPr/>
          <a:lstStyle/>
          <a:p>
            <a:pPr algn="l"/>
            <a:r>
              <a:rPr lang="en-US" b="1" dirty="0" smtClean="0"/>
              <a:t>A homophone is a word that is </a:t>
            </a:r>
            <a:r>
              <a:rPr lang="en-US" b="1" dirty="0" smtClean="0">
                <a:hlinkClick r:id="rId2" tooltip="Pronunciation"/>
              </a:rPr>
              <a:t>pronounced</a:t>
            </a:r>
            <a:r>
              <a:rPr lang="en-US" b="1" dirty="0" smtClean="0"/>
              <a:t> the same as another word but differs in meaning. The words may be </a:t>
            </a:r>
            <a:r>
              <a:rPr lang="en-US" b="1" dirty="0" smtClean="0">
                <a:hlinkClick r:id="rId3" tooltip="Spelling"/>
              </a:rPr>
              <a:t>spelled</a:t>
            </a:r>
            <a:r>
              <a:rPr lang="en-US" b="1" dirty="0" smtClean="0"/>
              <a:t> the same, such as </a:t>
            </a:r>
            <a:r>
              <a:rPr lang="en-US" b="1" i="1" dirty="0" smtClean="0">
                <a:hlinkClick r:id="rId4" tooltip="wikt:rose"/>
              </a:rPr>
              <a:t>rose</a:t>
            </a:r>
            <a:r>
              <a:rPr lang="en-US" b="1" dirty="0" smtClean="0"/>
              <a:t> (flower) and </a:t>
            </a:r>
            <a:r>
              <a:rPr lang="en-US" b="1" i="1" dirty="0" smtClean="0">
                <a:hlinkClick r:id="rId4" tooltip="wikt:rose"/>
              </a:rPr>
              <a:t>rose</a:t>
            </a:r>
            <a:r>
              <a:rPr lang="en-US" b="1" dirty="0" smtClean="0"/>
              <a:t> (past tense of "rise"), or differently, such as </a:t>
            </a:r>
            <a:r>
              <a:rPr lang="en-US" b="1" i="1" dirty="0" smtClean="0">
                <a:hlinkClick r:id="rId5" tooltip="Carat (unit)"/>
              </a:rPr>
              <a:t>carat</a:t>
            </a:r>
            <a:r>
              <a:rPr lang="en-US" b="1" dirty="0" smtClean="0"/>
              <a:t>, </a:t>
            </a:r>
            <a:r>
              <a:rPr lang="en-US" b="1" i="1" dirty="0" smtClean="0">
                <a:hlinkClick r:id="rId6" tooltip="Caret"/>
              </a:rPr>
              <a:t>caret</a:t>
            </a:r>
            <a:r>
              <a:rPr lang="en-US" b="1" dirty="0" smtClean="0"/>
              <a:t>, and </a:t>
            </a:r>
            <a:r>
              <a:rPr lang="en-US" b="1" i="1" dirty="0" smtClean="0">
                <a:hlinkClick r:id="rId7" tooltip="Carrot"/>
              </a:rPr>
              <a:t>carrot</a:t>
            </a:r>
            <a:r>
              <a:rPr lang="en-US" b="1" dirty="0" smtClean="0"/>
              <a:t>, or </a:t>
            </a:r>
            <a:r>
              <a:rPr lang="en-US" b="1" i="1" dirty="0" smtClean="0"/>
              <a:t>to</a:t>
            </a:r>
            <a:r>
              <a:rPr lang="en-US" b="1" dirty="0" smtClean="0"/>
              <a:t>, </a:t>
            </a:r>
            <a:r>
              <a:rPr lang="en-US" b="1" i="1" dirty="0" smtClean="0"/>
              <a:t>two</a:t>
            </a:r>
            <a:r>
              <a:rPr lang="en-US" b="1" dirty="0" smtClean="0"/>
              <a:t>, and </a:t>
            </a:r>
            <a:r>
              <a:rPr lang="en-US" b="1" i="1" dirty="0" smtClean="0"/>
              <a:t>too</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Homophones:</a:t>
            </a:r>
            <a:endParaRPr lang="en-US" dirty="0"/>
          </a:p>
        </p:txBody>
      </p:sp>
      <p:sp>
        <p:nvSpPr>
          <p:cNvPr id="3" name="Content Placeholder 2"/>
          <p:cNvSpPr>
            <a:spLocks noGrp="1"/>
          </p:cNvSpPr>
          <p:nvPr>
            <p:ph idx="1"/>
          </p:nvPr>
        </p:nvSpPr>
        <p:spPr/>
        <p:txBody>
          <a:bodyPr/>
          <a:lstStyle/>
          <a:p>
            <a:pPr algn="l"/>
            <a:r>
              <a:rPr lang="en-US" sz="2800" b="1" dirty="0" smtClean="0"/>
              <a:t>Homophones that are spelled the same are also both </a:t>
            </a:r>
            <a:r>
              <a:rPr lang="en-US" sz="2800" b="1" dirty="0" smtClean="0">
                <a:hlinkClick r:id="rId2" tooltip="Homograph"/>
              </a:rPr>
              <a:t>homographs</a:t>
            </a:r>
            <a:r>
              <a:rPr lang="en-US" sz="2800" b="1" dirty="0" smtClean="0"/>
              <a:t> and </a:t>
            </a:r>
            <a:r>
              <a:rPr lang="en-US" sz="2800" b="1" dirty="0" smtClean="0">
                <a:hlinkClick r:id="rId3" tooltip="Homonym"/>
              </a:rPr>
              <a:t>homonyms</a:t>
            </a:r>
            <a:r>
              <a:rPr lang="en-US" sz="2800" b="1" dirty="0" smtClean="0"/>
              <a:t>.</a:t>
            </a:r>
            <a:r>
              <a:rPr lang="en-US" sz="2800" b="1" baseline="30000" dirty="0" smtClean="0"/>
              <a:t> </a:t>
            </a:r>
            <a:r>
              <a:rPr lang="en-US" sz="2800" b="1" dirty="0" smtClean="0"/>
              <a:t>Homophones that are spelled differently are also called </a:t>
            </a:r>
            <a:r>
              <a:rPr lang="en-US" sz="2800" b="1" dirty="0" err="1" smtClean="0"/>
              <a:t>heterographs</a:t>
            </a:r>
            <a:r>
              <a:rPr lang="en-US" sz="2800" b="1" dirty="0" smtClean="0"/>
              <a:t>. The term "homophone" may also apply to units longer or shorter than words, such as phrases, letters or groups of letters that are pronounced the same as another phrase, letter or group of letters.</a:t>
            </a:r>
          </a:p>
          <a:p>
            <a:pPr algn="l"/>
            <a:r>
              <a:rPr lang="en-US" sz="2800" b="1" dirty="0" smtClean="0"/>
              <a:t>The word derives from the </a:t>
            </a:r>
            <a:r>
              <a:rPr lang="en-US" sz="2800" b="1" dirty="0" smtClean="0">
                <a:hlinkClick r:id="rId4" tooltip="Greek language"/>
              </a:rPr>
              <a:t>Greek</a:t>
            </a:r>
            <a:r>
              <a:rPr lang="en-US" sz="2800" b="1" dirty="0" smtClean="0"/>
              <a:t> </a:t>
            </a:r>
            <a:r>
              <a:rPr lang="en-US" sz="2800" b="1" i="1" dirty="0" smtClean="0"/>
              <a:t>homo-</a:t>
            </a:r>
            <a:r>
              <a:rPr lang="en-US" sz="2800" b="1" dirty="0" smtClean="0"/>
              <a:t> (</a:t>
            </a:r>
            <a:r>
              <a:rPr lang="en-US" sz="2800" b="1" dirty="0" err="1" smtClean="0"/>
              <a:t>ὁμο</a:t>
            </a:r>
            <a:r>
              <a:rPr lang="en-US" sz="2800" b="1" dirty="0" smtClean="0"/>
              <a:t>-), "same", and </a:t>
            </a:r>
            <a:r>
              <a:rPr lang="en-US" sz="2800" b="1" i="1" dirty="0" err="1" smtClean="0"/>
              <a:t>phōnḗ</a:t>
            </a:r>
            <a:r>
              <a:rPr lang="en-US" sz="2800" b="1" dirty="0" smtClean="0"/>
              <a:t> (</a:t>
            </a:r>
            <a:r>
              <a:rPr lang="en-US" sz="2800" b="1" dirty="0" err="1" smtClean="0"/>
              <a:t>φωνή</a:t>
            </a:r>
            <a:r>
              <a:rPr lang="en-US" sz="2800" b="1" dirty="0" smtClean="0"/>
              <a:t>), "voice, utterance". The opposite is </a:t>
            </a:r>
            <a:r>
              <a:rPr lang="en-US" sz="2800" b="1" i="1" dirty="0" smtClean="0">
                <a:hlinkClick r:id="rId5" tooltip="Heteronym (linguistics)"/>
              </a:rPr>
              <a:t>heterophony</a:t>
            </a:r>
            <a:r>
              <a:rPr lang="en-US" sz="2800" b="1" dirty="0" smtClean="0"/>
              <a:t>: similar, but not phonetically identical words.</a:t>
            </a:r>
          </a:p>
          <a:p>
            <a:pPr algn="l"/>
            <a:endParaRPr lang="en-US" sz="2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Homophones:</a:t>
            </a:r>
            <a:endParaRPr lang="en-US" dirty="0"/>
          </a:p>
        </p:txBody>
      </p:sp>
      <p:sp>
        <p:nvSpPr>
          <p:cNvPr id="3" name="Content Placeholder 2"/>
          <p:cNvSpPr>
            <a:spLocks noGrp="1"/>
          </p:cNvSpPr>
          <p:nvPr>
            <p:ph idx="1"/>
          </p:nvPr>
        </p:nvSpPr>
        <p:spPr/>
        <p:txBody>
          <a:bodyPr/>
          <a:lstStyle/>
          <a:p>
            <a:pPr algn="l"/>
            <a:r>
              <a:rPr lang="en-US" sz="2000" b="1" dirty="0" smtClean="0"/>
              <a:t>this is  list of British-English homophones. Some examples from the list:</a:t>
            </a:r>
          </a:p>
          <a:p>
            <a:pPr algn="l"/>
            <a:r>
              <a:rPr lang="en-US" sz="2000" b="1" dirty="0" smtClean="0"/>
              <a:t>ad, add</a:t>
            </a:r>
          </a:p>
          <a:p>
            <a:pPr algn="l"/>
            <a:r>
              <a:rPr lang="en-US" sz="2000" b="1" dirty="0" smtClean="0"/>
              <a:t>ail, ale</a:t>
            </a:r>
          </a:p>
          <a:p>
            <a:pPr algn="l"/>
            <a:r>
              <a:rPr lang="en-US" sz="2000" b="1" dirty="0" smtClean="0"/>
              <a:t>air, heir</a:t>
            </a:r>
          </a:p>
          <a:p>
            <a:pPr algn="l"/>
            <a:r>
              <a:rPr lang="en-US" sz="2000" b="1" dirty="0" smtClean="0"/>
              <a:t>aisle, I'll, isle</a:t>
            </a:r>
          </a:p>
          <a:p>
            <a:pPr algn="l"/>
            <a:r>
              <a:rPr lang="en-US" sz="2000" b="1" dirty="0" smtClean="0"/>
              <a:t>all, awl</a:t>
            </a:r>
          </a:p>
          <a:p>
            <a:pPr algn="l"/>
            <a:r>
              <a:rPr lang="en-US" sz="2000" b="1" dirty="0" smtClean="0"/>
              <a:t>allowed, aloud</a:t>
            </a:r>
          </a:p>
          <a:p>
            <a:pPr algn="l"/>
            <a:r>
              <a:rPr lang="en-US" sz="2000" b="1" dirty="0" smtClean="0"/>
              <a:t>alms, arms</a:t>
            </a:r>
          </a:p>
          <a:p>
            <a:pPr algn="l"/>
            <a:r>
              <a:rPr lang="en-US" sz="2000" b="1" dirty="0" smtClean="0"/>
              <a:t>altar, alter</a:t>
            </a:r>
          </a:p>
          <a:p>
            <a:pPr algn="l"/>
            <a:r>
              <a:rPr lang="en-US" sz="2000" b="1" dirty="0" smtClean="0"/>
              <a:t>arc, ark</a:t>
            </a:r>
            <a:endParaRPr lang="en-US"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Lexicology:</a:t>
            </a:r>
            <a:endParaRPr lang="en-US" dirty="0"/>
          </a:p>
        </p:txBody>
      </p:sp>
      <p:sp>
        <p:nvSpPr>
          <p:cNvPr id="3" name="Content Placeholder 2"/>
          <p:cNvSpPr>
            <a:spLocks noGrp="1"/>
          </p:cNvSpPr>
          <p:nvPr>
            <p:ph idx="1"/>
          </p:nvPr>
        </p:nvSpPr>
        <p:spPr/>
        <p:txBody>
          <a:bodyPr/>
          <a:lstStyle/>
          <a:p>
            <a:pPr algn="l"/>
            <a:r>
              <a:rPr lang="en-US" b="1" dirty="0" smtClean="0"/>
              <a:t>"Lexicology deals not only with simple words in all their aspects but also with complex and compound words, the meaningful units of language. Since these units must be </a:t>
            </a:r>
            <a:r>
              <a:rPr lang="en-US" b="1" dirty="0" err="1" smtClean="0"/>
              <a:t>analysed</a:t>
            </a:r>
            <a:r>
              <a:rPr lang="en-US" b="1" dirty="0" smtClean="0"/>
              <a:t> in respect of both their form and their meaning, lexicology relies on information derived </a:t>
            </a:r>
            <a:r>
              <a:rPr lang="en-US" b="1" dirty="0" smtClean="0">
                <a:hlinkClick r:id="rId2"/>
              </a:rPr>
              <a:t>from morphology</a:t>
            </a:r>
            <a:endParaRPr lang="en-US" b="1" dirty="0" smtClean="0"/>
          </a:p>
          <a:p>
            <a:pPr algn="l"/>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FF0000"/>
                </a:solidFill>
              </a:rPr>
              <a:t>Lexicology:</a:t>
            </a:r>
            <a:r>
              <a:rPr lang="en-US" b="1" dirty="0" smtClean="0"/>
              <a:t>:</a:t>
            </a:r>
            <a:endParaRPr lang="en-US" b="1" dirty="0"/>
          </a:p>
        </p:txBody>
      </p:sp>
      <p:sp>
        <p:nvSpPr>
          <p:cNvPr id="3" name="Content Placeholder 2"/>
          <p:cNvSpPr>
            <a:spLocks noGrp="1"/>
          </p:cNvSpPr>
          <p:nvPr>
            <p:ph idx="1"/>
          </p:nvPr>
        </p:nvSpPr>
        <p:spPr/>
        <p:txBody>
          <a:bodyPr/>
          <a:lstStyle/>
          <a:p>
            <a:pPr algn="l"/>
            <a:r>
              <a:rPr lang="en-US" b="1" dirty="0" smtClean="0"/>
              <a:t>the study of the forms of words and their components, and </a:t>
            </a:r>
            <a:r>
              <a:rPr lang="en-US" b="1" u="sng" dirty="0" smtClean="0">
                <a:hlinkClick r:id="rId2"/>
              </a:rPr>
              <a:t>semantics</a:t>
            </a:r>
            <a:r>
              <a:rPr lang="en-US" b="1" dirty="0" smtClean="0"/>
              <a:t>, the study of their meanings. A third field of particular interest in lexicological studies </a:t>
            </a:r>
            <a:r>
              <a:rPr lang="en-US" b="1" dirty="0" err="1" smtClean="0"/>
              <a:t>is</a:t>
            </a:r>
            <a:r>
              <a:rPr lang="en-US" b="1" u="sng" dirty="0" err="1" smtClean="0">
                <a:hlinkClick r:id="rId3"/>
              </a:rPr>
              <a:t>etymology</a:t>
            </a:r>
            <a:r>
              <a:rPr lang="en-US" b="1" dirty="0" smtClean="0"/>
              <a:t>, the study of the origins of words. However, lexicology must not be confused with </a:t>
            </a:r>
            <a:r>
              <a:rPr lang="en-US" b="1" u="sng" dirty="0" smtClean="0">
                <a:hlinkClick r:id="rId4"/>
              </a:rPr>
              <a:t>lexicography</a:t>
            </a:r>
            <a:r>
              <a:rPr lang="en-US" b="1" dirty="0" smtClean="0"/>
              <a:t>, the writing or compilation of dictionaries, which is a special technique rather than a level of language studies. . </a:t>
            </a:r>
          </a:p>
          <a:p>
            <a:pPr algn="l"/>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rgbClr val="C00000"/>
                </a:solidFill>
                <a:hlinkClick r:id="rId2"/>
              </a:rPr>
              <a:t>lexicography</a:t>
            </a:r>
            <a:endParaRPr lang="en-US" dirty="0">
              <a:solidFill>
                <a:srgbClr val="C00000"/>
              </a:solidFill>
            </a:endParaRPr>
          </a:p>
        </p:txBody>
      </p:sp>
      <p:sp>
        <p:nvSpPr>
          <p:cNvPr id="3" name="Content Placeholder 2"/>
          <p:cNvSpPr>
            <a:spLocks noGrp="1"/>
          </p:cNvSpPr>
          <p:nvPr>
            <p:ph idx="1"/>
          </p:nvPr>
        </p:nvSpPr>
        <p:spPr>
          <a:xfrm>
            <a:off x="495300" y="1524000"/>
            <a:ext cx="8915400" cy="4800600"/>
          </a:xfrm>
        </p:spPr>
        <p:txBody>
          <a:bodyPr/>
          <a:lstStyle/>
          <a:p>
            <a:pPr algn="l"/>
            <a:r>
              <a:rPr lang="en-US" b="1" dirty="0" smtClean="0"/>
              <a:t>Lexicography is divided into two related disciplines:</a:t>
            </a:r>
          </a:p>
          <a:p>
            <a:pPr algn="l"/>
            <a:r>
              <a:rPr lang="en-US" b="1" dirty="0" smtClean="0"/>
              <a:t>Practical lexicography is the art or </a:t>
            </a:r>
            <a:r>
              <a:rPr lang="en-US" b="1" dirty="0" smtClean="0">
                <a:hlinkClick r:id="rId3" tooltip="Craft"/>
              </a:rPr>
              <a:t>craft</a:t>
            </a:r>
            <a:r>
              <a:rPr lang="en-US" b="1" dirty="0" smtClean="0"/>
              <a:t> of compiling, writing and editing </a:t>
            </a:r>
            <a:r>
              <a:rPr lang="en-US" b="1" dirty="0" smtClean="0">
                <a:hlinkClick r:id="rId4" tooltip="Dictionary"/>
              </a:rPr>
              <a:t>dictionaries</a:t>
            </a:r>
            <a:r>
              <a:rPr lang="en-US" b="1" dirty="0" smtClean="0"/>
              <a:t>.</a:t>
            </a:r>
          </a:p>
          <a:p>
            <a:pPr algn="l"/>
            <a:r>
              <a:rPr lang="en-US" b="1" dirty="0" smtClean="0"/>
              <a:t>Theoretical lexicography is the </a:t>
            </a:r>
            <a:r>
              <a:rPr lang="en-US" b="1" dirty="0" smtClean="0">
                <a:hlinkClick r:id="rId5" tooltip="Academic disciplines"/>
              </a:rPr>
              <a:t>scholarly discipline</a:t>
            </a:r>
            <a:r>
              <a:rPr lang="en-US" b="1" dirty="0" smtClean="0"/>
              <a:t> of analyzing and describing the </a:t>
            </a:r>
            <a:r>
              <a:rPr lang="en-US" b="1" dirty="0" smtClean="0">
                <a:hlinkClick r:id="rId6" tooltip="Semantic"/>
              </a:rPr>
              <a:t>semantic</a:t>
            </a:r>
            <a:r>
              <a:rPr lang="en-US" b="1" dirty="0" smtClean="0"/>
              <a:t>, </a:t>
            </a:r>
            <a:r>
              <a:rPr lang="en-US" b="1" dirty="0" err="1" smtClean="0">
                <a:hlinkClick r:id="rId7" tooltip="Syntagmatic analysis"/>
              </a:rPr>
              <a:t>syntagmatic</a:t>
            </a:r>
            <a:r>
              <a:rPr lang="en-US" b="1" dirty="0" smtClean="0"/>
              <a:t> and paradigmatic relationships within the </a:t>
            </a:r>
            <a:r>
              <a:rPr lang="en-US" b="1" dirty="0" smtClean="0">
                <a:hlinkClick r:id="rId8" tooltip="Lexicon"/>
              </a:rPr>
              <a:t>lexicon</a:t>
            </a:r>
            <a:r>
              <a:rPr lang="en-US" b="1" dirty="0" smtClean="0"/>
              <a:t> (vocabulary) of a </a:t>
            </a:r>
            <a:r>
              <a:rPr lang="en-US" b="1" dirty="0" smtClean="0">
                <a:hlinkClick r:id="rId9" tooltip="Language"/>
              </a:rPr>
              <a:t>language</a:t>
            </a:r>
            <a:r>
              <a:rPr lang="en-US" b="1" dirty="0" smtClean="0"/>
              <a:t>      </a:t>
            </a:r>
            <a:r>
              <a:rPr lang="en-US" b="1" dirty="0" smtClean="0">
                <a:solidFill>
                  <a:srgbClr val="C00000"/>
                </a:solidFill>
              </a:rPr>
              <a:t>End of </a:t>
            </a:r>
            <a:r>
              <a:rPr lang="en-US" b="1" smtClean="0">
                <a:solidFill>
                  <a:srgbClr val="C00000"/>
                </a:solidFill>
              </a:rPr>
              <a:t>lecture 6</a:t>
            </a:r>
            <a:endParaRPr lang="en-US" b="1" dirty="0" smtClean="0">
              <a:solidFill>
                <a:srgbClr val="C00000"/>
              </a:solidFill>
            </a:endParaRPr>
          </a:p>
          <a:p>
            <a:pPr algn="l"/>
            <a:r>
              <a:rPr lang="en-US" b="1" dirty="0" smtClean="0">
                <a:solidFill>
                  <a:srgbClr val="C00000"/>
                </a:solidFill>
              </a:rPr>
              <a:t>                                 Thanks</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2079</TotalTime>
  <Words>328</Words>
  <Application>Microsoft Office PowerPoint</Application>
  <PresentationFormat>A4 Paper (210x297 mm)‎</PresentationFormat>
  <Paragraphs>61</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السادسة ....................Lecture No. Six</vt:lpstr>
      <vt:lpstr>Homographs</vt:lpstr>
      <vt:lpstr>Homographs</vt:lpstr>
      <vt:lpstr> Important Definitions:</vt:lpstr>
      <vt:lpstr>Semantics and linguistics:</vt:lpstr>
      <vt:lpstr>Homophones:</vt:lpstr>
      <vt:lpstr>Homophones:</vt:lpstr>
      <vt:lpstr>Homophones:</vt:lpstr>
      <vt:lpstr>Lexicology:</vt:lpstr>
      <vt:lpstr>Lexicology::</vt:lpstr>
      <vt:lpstr>lexicography</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170</cp:revision>
  <dcterms:created xsi:type="dcterms:W3CDTF">2009-10-14T19:14:34Z</dcterms:created>
  <dcterms:modified xsi:type="dcterms:W3CDTF">2012-02-19T09:00:46Z</dcterms:modified>
</cp:coreProperties>
</file>