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83" r:id="rId4"/>
    <p:sldId id="284" r:id="rId5"/>
    <p:sldId id="285" r:id="rId6"/>
    <p:sldId id="267" r:id="rId7"/>
    <p:sldId id="268" r:id="rId8"/>
    <p:sldId id="269" r:id="rId9"/>
    <p:sldId id="270" r:id="rId10"/>
    <p:sldId id="271" r:id="rId11"/>
    <p:sldId id="272" r:id="rId12"/>
    <p:sldId id="273" r:id="rId13"/>
    <p:sldId id="274" r:id="rId14"/>
    <p:sldId id="286"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0066"/>
    <a:srgbClr val="709256"/>
    <a:srgbClr val="AD9968"/>
    <a:srgbClr val="3B84AF"/>
    <a:srgbClr val="FF33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snapVertSplitter="1" vertBarState="minimized" horzBarState="maximized">
    <p:restoredLeft sz="34615" autoAdjust="0"/>
    <p:restoredTop sz="86441" autoAdjust="0"/>
  </p:normalViewPr>
  <p:slideViewPr>
    <p:cSldViewPr>
      <p:cViewPr>
        <p:scale>
          <a:sx n="78" d="100"/>
          <a:sy n="78" d="100"/>
        </p:scale>
        <p:origin x="-570" y="-72"/>
      </p:cViewPr>
      <p:guideLst>
        <p:guide orient="horz" pos="2160"/>
        <p:guide pos="3120"/>
      </p:guideLst>
    </p:cSldViewPr>
  </p:slideViewPr>
  <p:outlineViewPr>
    <p:cViewPr>
      <p:scale>
        <a:sx n="33" d="100"/>
        <a:sy n="33" d="100"/>
      </p:scale>
      <p:origin x="240" y="289212"/>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2/26/2012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1" y="2133601"/>
            <a:ext cx="2667001"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7239000" y="2133601"/>
            <a:ext cx="2667001"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1"/>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9"/>
            <a:ext cx="571500" cy="365125"/>
          </a:xfrm>
        </p:spPr>
        <p:txBody>
          <a:bodyPr/>
          <a:lstStyle>
            <a:lvl1pPr>
              <a:defRPr/>
            </a:lvl1pPr>
          </a:lstStyle>
          <a:p>
            <a:pPr>
              <a:defRPr/>
            </a:pPr>
            <a:fld id="{AF52D8B5-1BC0-4E9B-8D4C-D26A182F31B4}"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9"/>
            <a:ext cx="571500" cy="365125"/>
          </a:xfrm>
        </p:spPr>
        <p:txBody>
          <a:bodyPr/>
          <a:lstStyle>
            <a:lvl1pPr>
              <a:defRPr/>
            </a:lvl1pPr>
          </a:lstStyle>
          <a:p>
            <a:pPr>
              <a:defRPr/>
            </a:pPr>
            <a:fld id="{1EE5AF3C-69A6-42BB-A57F-334D5D8057C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9"/>
            <a:ext cx="571500" cy="365125"/>
          </a:xfrm>
        </p:spPr>
        <p:txBody>
          <a:bodyPr/>
          <a:lstStyle>
            <a:lvl1pPr>
              <a:defRPr/>
            </a:lvl1pPr>
          </a:lstStyle>
          <a:p>
            <a:pPr>
              <a:defRPr/>
            </a:pPr>
            <a:fld id="{69C869B4-932D-4760-9194-E38E1A9ECB6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9"/>
            <a:ext cx="571500" cy="365125"/>
          </a:xfrm>
        </p:spPr>
        <p:txBody>
          <a:bodyPr/>
          <a:lstStyle>
            <a:lvl1pPr>
              <a:defRPr/>
            </a:lvl1pPr>
          </a:lstStyle>
          <a:p>
            <a:pPr>
              <a:defRPr/>
            </a:pPr>
            <a:fld id="{44AAB523-93E0-4FD6-8A5C-9B31125F85C0}"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1"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1" y="5791201"/>
            <a:ext cx="838200" cy="938213"/>
          </a:xfrm>
          <a:prstGeom prst="rect">
            <a:avLst/>
          </a:prstGeom>
          <a:noFill/>
          <a:ln w="9525">
            <a:noFill/>
            <a:miter lim="800000"/>
            <a:headEnd/>
            <a:tailEnd/>
          </a:ln>
        </p:spPr>
      </p:pic>
      <p:sp>
        <p:nvSpPr>
          <p:cNvPr id="19" name="Rectangle 18"/>
          <p:cNvSpPr/>
          <p:nvPr userDrawn="1"/>
        </p:nvSpPr>
        <p:spPr>
          <a:xfrm>
            <a:off x="914400"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9"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6"/>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1"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..........علم الدلالات......................</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a:t>
            </a:r>
            <a:r>
              <a:rPr lang="en-US" sz="2600" b="1" dirty="0" smtClean="0">
                <a:solidFill>
                  <a:srgbClr val="7F7F7F"/>
                </a:solidFill>
                <a:latin typeface="Calibri" pitchFamily="34" charset="0"/>
                <a:cs typeface="Times New Roman" pitchFamily="18" charset="0"/>
              </a:rPr>
              <a:t>Semantics &amp; Pragmatics </a:t>
            </a:r>
            <a:r>
              <a:rPr lang="ar-SA" sz="2600" b="1" dirty="0" smtClean="0">
                <a:solidFill>
                  <a:srgbClr val="7F7F7F"/>
                </a:solidFill>
                <a:latin typeface="Calibri" pitchFamily="34" charset="0"/>
                <a:cs typeface="Times New Roman" pitchFamily="18" charset="0"/>
              </a:rPr>
              <a:t>............</a:t>
            </a:r>
            <a:r>
              <a:rPr lang="en-US" sz="2600" b="1" dirty="0" smtClean="0">
                <a:solidFill>
                  <a:srgbClr val="7F7F7F"/>
                </a:solidFill>
                <a:latin typeface="Calibri" pitchFamily="34" charset="0"/>
                <a:cs typeface="Times New Roman" pitchFamily="18" charset="0"/>
              </a:rPr>
              <a:t>Yasser </a:t>
            </a:r>
            <a:r>
              <a:rPr lang="en-US" sz="2600" b="1" dirty="0" err="1" smtClean="0">
                <a:solidFill>
                  <a:srgbClr val="7F7F7F"/>
                </a:solidFill>
                <a:latin typeface="Calibri" pitchFamily="34" charset="0"/>
                <a:cs typeface="Times New Roman" pitchFamily="18" charset="0"/>
              </a:rPr>
              <a:t>Attia</a:t>
            </a:r>
            <a:r>
              <a:rPr lang="ar-SA" sz="2600" b="1" dirty="0" smtClean="0">
                <a:solidFill>
                  <a:srgbClr val="7F7F7F"/>
                </a:solidFill>
                <a:latin typeface="Calibri" pitchFamily="34" charset="0"/>
                <a:cs typeface="Times New Roman" pitchFamily="18" charset="0"/>
              </a:rPr>
              <a:t>.</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1"/>
            <a:ext cx="482600" cy="365125"/>
          </a:xfrm>
          <a:noFill/>
          <a:ln>
            <a:miter lim="800000"/>
            <a:headEnd/>
            <a:tailEnd/>
          </a:ln>
        </p:spPr>
        <p:txBody>
          <a:bodyPr/>
          <a:lstStyle/>
          <a:p>
            <a:fld id="{A944C7FA-FAE0-4956-BFC5-28CA2F4D8C1B}"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1999" y="2133601"/>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السابعه</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r>
              <a:rPr lang="en-US" spc="-150" dirty="0" smtClean="0">
                <a:solidFill>
                  <a:srgbClr val="376092"/>
                </a:solidFill>
                <a:latin typeface="ae_AlMateen" pitchFamily="2" charset="-78"/>
                <a:cs typeface="ae_AlMateen" pitchFamily="2" charset="-78"/>
              </a:rPr>
              <a:t>Lecture No. seven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Lexicography</a:t>
            </a:r>
            <a:endParaRPr lang="en-US" dirty="0"/>
          </a:p>
        </p:txBody>
      </p:sp>
      <p:sp>
        <p:nvSpPr>
          <p:cNvPr id="3" name="Content Placeholder 2"/>
          <p:cNvSpPr>
            <a:spLocks noGrp="1"/>
          </p:cNvSpPr>
          <p:nvPr>
            <p:ph idx="1"/>
          </p:nvPr>
        </p:nvSpPr>
        <p:spPr/>
        <p:txBody>
          <a:bodyPr/>
          <a:lstStyle/>
          <a:p>
            <a:pPr algn="l"/>
            <a:r>
              <a:rPr lang="en-US" sz="2800" b="1" dirty="0" smtClean="0"/>
              <a:t> Lexicography is the art and science of dictionary making. Lexicography also has a history. Although dictionary compilers today, as in the past, wish to create an authoritative reference work, their knowledge and understanding of language has changed radically. Different dictionaries serve very different purposes - some only give information about semantics (word meanings, descriptions or definitions) and orthography (standard spellings). Others give information about etymology, variants and change of meaning over time.</a:t>
            </a:r>
            <a:endParaRPr lang="en-US" sz="28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Lexicography</a:t>
            </a:r>
            <a:endParaRPr lang="en-US" dirty="0"/>
          </a:p>
        </p:txBody>
      </p:sp>
      <p:sp>
        <p:nvSpPr>
          <p:cNvPr id="3" name="Content Placeholder 2"/>
          <p:cNvSpPr>
            <a:spLocks noGrp="1"/>
          </p:cNvSpPr>
          <p:nvPr>
            <p:ph idx="1"/>
          </p:nvPr>
        </p:nvSpPr>
        <p:spPr/>
        <p:txBody>
          <a:bodyPr/>
          <a:lstStyle/>
          <a:p>
            <a:pPr algn="l"/>
            <a:r>
              <a:rPr lang="en-US" b="1" dirty="0" smtClean="0"/>
              <a:t>An unfortunate by-product of English teaching in the UK is a preoccupation with standard spelling forms to the exclusion of much else. Children are encouraged to use dictionaries for spell checking and not to learn about the language more generally. You should, with any dictionary, read the introduction to discover which principles have been used in compiling it, what models of language the compilers work from.</a:t>
            </a:r>
          </a:p>
          <a:p>
            <a:pPr algn="l"/>
            <a:endParaRPr 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0"/>
            <a:ext cx="8915400" cy="1417638"/>
          </a:xfrm>
        </p:spPr>
        <p:txBody>
          <a:bodyPr/>
          <a:lstStyle/>
          <a:p>
            <a:pPr algn="l"/>
            <a:r>
              <a:rPr lang="en-US" b="1" dirty="0" smtClean="0"/>
              <a:t>Lexicography</a:t>
            </a:r>
            <a:endParaRPr lang="en-US" dirty="0"/>
          </a:p>
        </p:txBody>
      </p:sp>
      <p:sp>
        <p:nvSpPr>
          <p:cNvPr id="3" name="Content Placeholder 2"/>
          <p:cNvSpPr>
            <a:spLocks noGrp="1"/>
          </p:cNvSpPr>
          <p:nvPr>
            <p:ph idx="1"/>
          </p:nvPr>
        </p:nvSpPr>
        <p:spPr>
          <a:xfrm>
            <a:off x="495300" y="990600"/>
            <a:ext cx="8915400" cy="5867400"/>
          </a:xfrm>
        </p:spPr>
        <p:txBody>
          <a:bodyPr/>
          <a:lstStyle/>
          <a:p>
            <a:pPr algn="l"/>
            <a:r>
              <a:rPr lang="en-US" sz="2800" b="1" dirty="0" smtClean="0"/>
              <a:t>For example, broadly prescriptive or descriptive? Is it encyclopedic, or does it exclude proper nouns? What variety or varieties of English does it include?</a:t>
            </a:r>
          </a:p>
          <a:p>
            <a:pPr algn="l"/>
            <a:r>
              <a:rPr lang="en-US" sz="2800" b="1" dirty="0" smtClean="0"/>
              <a:t>In checking an etymology cited above (</a:t>
            </a:r>
            <a:r>
              <a:rPr lang="en-US" sz="2800" b="1" dirty="0" err="1" smtClean="0"/>
              <a:t>git</a:t>
            </a:r>
            <a:r>
              <a:rPr lang="en-US" sz="2800" b="1" dirty="0" smtClean="0"/>
              <a:t>) I used three dictionaries - Funk and Wagnall's New Practical Standard (US, 1946) the Pocket Oxford (1969) and the complete (1979) Oxford English Dictionary. None of these listed </a:t>
            </a:r>
            <a:r>
              <a:rPr lang="en-US" sz="2800" b="1" dirty="0" err="1" smtClean="0"/>
              <a:t>git</a:t>
            </a:r>
            <a:r>
              <a:rPr lang="en-US" sz="2800" b="1" dirty="0" smtClean="0"/>
              <a:t>. Modern dictionaries may well give a range of world </a:t>
            </a:r>
            <a:r>
              <a:rPr lang="en-US" sz="2800" b="1" dirty="0" err="1" smtClean="0"/>
              <a:t>Englishes</a:t>
            </a:r>
            <a:r>
              <a:rPr lang="en-US" sz="2800" b="1" dirty="0" smtClean="0"/>
              <a:t>. Dictionary functions built into computer software give the user a choice of different varieties - UK, US, Australia/New Zealand or International English</a:t>
            </a:r>
          </a:p>
          <a:p>
            <a:pPr algn="l"/>
            <a:endParaRPr lang="en-US" sz="28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t>Thesauruses, libraries and Web portals</a:t>
            </a:r>
            <a:endParaRPr lang="en-US" b="1" dirty="0"/>
          </a:p>
        </p:txBody>
      </p:sp>
      <p:sp>
        <p:nvSpPr>
          <p:cNvPr id="4" name="Content Placeholder 3"/>
          <p:cNvSpPr>
            <a:spLocks noGrp="1"/>
          </p:cNvSpPr>
          <p:nvPr>
            <p:ph idx="1"/>
          </p:nvPr>
        </p:nvSpPr>
        <p:spPr/>
        <p:txBody>
          <a:bodyPr/>
          <a:lstStyle/>
          <a:p>
            <a:pPr algn="l"/>
            <a:r>
              <a:rPr lang="en-US" b="1" dirty="0" smtClean="0"/>
              <a:t>Students of semantics attempt to categorize and explain meaning in language. But there are other people who face a similar task. A</a:t>
            </a:r>
            <a:r>
              <a:rPr lang="en-US" b="1" u="sng" dirty="0" smtClean="0">
                <a:solidFill>
                  <a:srgbClr val="FF0000"/>
                </a:solidFill>
              </a:rPr>
              <a:t> thesaurus</a:t>
            </a:r>
            <a:r>
              <a:rPr lang="en-US" b="1" dirty="0" smtClean="0"/>
              <a:t> is a reference work in which words are arranged under general, then more specific semantic fields. As with much of language study there is a problem in making a linear representation of a complex model.</a:t>
            </a:r>
            <a:endParaRPr lang="en-US" b="1" u="sng" dirty="0">
              <a:solidFill>
                <a:srgbClr val="FF0000"/>
              </a:solidFill>
            </a:endParaRPr>
          </a:p>
        </p:txBody>
      </p:sp>
      <p:sp>
        <p:nvSpPr>
          <p:cNvPr id="15366" name="Slide Number Placeholder 3"/>
          <p:cNvSpPr>
            <a:spLocks noGrp="1"/>
          </p:cNvSpPr>
          <p:nvPr>
            <p:ph type="sldNum" sz="quarter" idx="4294967295"/>
          </p:nvPr>
        </p:nvSpPr>
        <p:spPr bwMode="auto">
          <a:xfrm>
            <a:off x="9423400" y="6356351"/>
            <a:ext cx="482600" cy="365125"/>
          </a:xfrm>
          <a:noFill/>
          <a:ln>
            <a:miter lim="800000"/>
            <a:headEnd/>
            <a:tailEnd/>
          </a:ln>
        </p:spPr>
        <p:txBody>
          <a:bodyPr/>
          <a:lstStyle/>
          <a:p>
            <a:fld id="{6FB9C49D-7705-4461-AFFE-CE25E9EDDD09}"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Thesauruses, libraries and Web portals</a:t>
            </a:r>
            <a:endParaRPr lang="en-US" b="1" dirty="0">
              <a:solidFill>
                <a:srgbClr val="C00000"/>
              </a:solidFill>
            </a:endParaRPr>
          </a:p>
        </p:txBody>
      </p:sp>
      <p:sp>
        <p:nvSpPr>
          <p:cNvPr id="3" name="Content Placeholder 2"/>
          <p:cNvSpPr>
            <a:spLocks noGrp="1"/>
          </p:cNvSpPr>
          <p:nvPr>
            <p:ph idx="1"/>
          </p:nvPr>
        </p:nvSpPr>
        <p:spPr/>
        <p:txBody>
          <a:bodyPr/>
          <a:lstStyle/>
          <a:p>
            <a:pPr algn="l"/>
            <a:r>
              <a:rPr lang="en-US" b="1" dirty="0" smtClean="0"/>
              <a:t>Libraries organize books under categories and sub-categories, the most popular model by far being the Dewey system named after its inventor. And portal sites on the World Wide Web organize information and links by (usually) a hierarchy of categories. These may all be helpful to you, in understanding semantic fields.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04800"/>
            <a:ext cx="8915400" cy="1143000"/>
          </a:xfrm>
        </p:spPr>
        <p:txBody>
          <a:bodyPr/>
          <a:lstStyle/>
          <a:p>
            <a:pPr algn="l"/>
            <a:r>
              <a:rPr lang="en-US" b="1" dirty="0" smtClean="0"/>
              <a:t>Epistemology</a:t>
            </a:r>
            <a:br>
              <a:rPr lang="en-US" b="1" dirty="0" smtClean="0"/>
            </a:br>
            <a:endParaRPr lang="en-US" dirty="0"/>
          </a:p>
        </p:txBody>
      </p:sp>
      <p:sp>
        <p:nvSpPr>
          <p:cNvPr id="5" name="Content Placeholder 4"/>
          <p:cNvSpPr>
            <a:spLocks noGrp="1"/>
          </p:cNvSpPr>
          <p:nvPr>
            <p:ph idx="1"/>
          </p:nvPr>
        </p:nvSpPr>
        <p:spPr/>
        <p:txBody>
          <a:bodyPr/>
          <a:lstStyle/>
          <a:p>
            <a:pPr algn="l"/>
            <a:r>
              <a:rPr lang="en-US" b="1" dirty="0" smtClean="0"/>
              <a:t>This is the traditional name for the division of philosophy otherwise known as theory of knowledge. Epistemology underlies semantics in a fundamental way. Historically, it has had a profound influence on how we understand language. For example, a modern language scientist, looking at the class of words we think of as nouns, might wish to subdivide them further.</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Epistemology</a:t>
            </a:r>
            <a:br>
              <a:rPr lang="en-US" b="1" dirty="0" smtClean="0"/>
            </a:br>
            <a:endParaRPr lang="en-US" dirty="0"/>
          </a:p>
        </p:txBody>
      </p:sp>
      <p:sp>
        <p:nvSpPr>
          <p:cNvPr id="3" name="Content Placeholder 2"/>
          <p:cNvSpPr>
            <a:spLocks noGrp="1"/>
          </p:cNvSpPr>
          <p:nvPr>
            <p:ph idx="1"/>
          </p:nvPr>
        </p:nvSpPr>
        <p:spPr/>
        <p:txBody>
          <a:bodyPr/>
          <a:lstStyle/>
          <a:p>
            <a:pPr algn="l"/>
            <a:r>
              <a:rPr lang="en-US" b="1" dirty="0" smtClean="0"/>
              <a:t>But there is no very good reason to split them into those that denote physical and material realities and those that denote feelings and concepts - that is concrete and abstract nouns. This division comes from Plato, who divided things absolutely into the categories of mind (nous) and matter (physis). It breaks down when we apply it to modern phenomena, such as artificial intelligence.</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Epistemology</a:t>
            </a:r>
            <a:endParaRPr lang="en-US" b="1" dirty="0">
              <a:solidFill>
                <a:srgbClr val="009900"/>
              </a:solidFill>
            </a:endParaRPr>
          </a:p>
        </p:txBody>
      </p:sp>
      <p:sp>
        <p:nvSpPr>
          <p:cNvPr id="3" name="Content Placeholder 2"/>
          <p:cNvSpPr>
            <a:spLocks noGrp="1"/>
          </p:cNvSpPr>
          <p:nvPr>
            <p:ph idx="1"/>
          </p:nvPr>
        </p:nvSpPr>
        <p:spPr/>
        <p:txBody>
          <a:bodyPr/>
          <a:lstStyle/>
          <a:p>
            <a:pPr algn="l"/>
            <a:r>
              <a:rPr lang="en-US" sz="3600" b="1" dirty="0" smtClean="0"/>
              <a:t>Plato also divided things into </a:t>
            </a:r>
            <a:r>
              <a:rPr lang="en-US" sz="3600" b="1" u="sng" dirty="0" smtClean="0">
                <a:solidFill>
                  <a:srgbClr val="FF0000"/>
                </a:solidFill>
              </a:rPr>
              <a:t>universals</a:t>
            </a:r>
            <a:r>
              <a:rPr lang="en-US" sz="3600" b="1" dirty="0" smtClean="0"/>
              <a:t> and </a:t>
            </a:r>
            <a:r>
              <a:rPr lang="en-US" sz="3600" b="1" u="sng" dirty="0" smtClean="0">
                <a:solidFill>
                  <a:srgbClr val="FF0000"/>
                </a:solidFill>
              </a:rPr>
              <a:t>particulars</a:t>
            </a:r>
            <a:r>
              <a:rPr lang="en-US" sz="3600" b="1" dirty="0" smtClean="0"/>
              <a:t>. Some names represent a massive category of things, in which countless individual examples are included - boy, dog, car and cloud. Others are unique to one individual thing - Elvis Presley, Lassie, New York.</a:t>
            </a:r>
            <a:endParaRPr lang="en-US" sz="3600" b="1" u="sng" dirty="0">
              <a:solidFill>
                <a:srgbClr val="C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Epistemology</a:t>
            </a:r>
            <a:endParaRPr lang="en-US" dirty="0"/>
          </a:p>
        </p:txBody>
      </p:sp>
      <p:sp>
        <p:nvSpPr>
          <p:cNvPr id="3" name="Content Placeholder 2"/>
          <p:cNvSpPr>
            <a:spLocks noGrp="1"/>
          </p:cNvSpPr>
          <p:nvPr>
            <p:ph idx="1"/>
          </p:nvPr>
        </p:nvSpPr>
        <p:spPr/>
        <p:txBody>
          <a:bodyPr/>
          <a:lstStyle/>
          <a:p>
            <a:pPr algn="l"/>
            <a:r>
              <a:rPr lang="en-US" b="1" dirty="0" smtClean="0"/>
              <a:t> In English and other European languages the word classes of common and proper nouns mark this distinction. In written English we signal that a word is a proper noun usually with initial capital letters. In written and spoken English, we also show it by omitting articles or determiners in many (not all) contexts, where a common noun would have these.</a:t>
            </a:r>
          </a:p>
          <a:p>
            <a:r>
              <a:rPr lang="en-US" b="1" dirty="0" smtClean="0"/>
              <a:t/>
            </a:r>
            <a:br>
              <a:rPr lang="en-US" b="1" dirty="0" smtClean="0"/>
            </a:b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b="1" dirty="0" smtClean="0"/>
              <a:t>Epistemology</a:t>
            </a:r>
            <a:endParaRPr lang="en-US" dirty="0"/>
          </a:p>
        </p:txBody>
      </p:sp>
      <p:sp>
        <p:nvSpPr>
          <p:cNvPr id="5" name="Content Placeholder 4"/>
          <p:cNvSpPr>
            <a:spLocks noGrp="1"/>
          </p:cNvSpPr>
          <p:nvPr>
            <p:ph idx="1"/>
          </p:nvPr>
        </p:nvSpPr>
        <p:spPr/>
        <p:txBody>
          <a:bodyPr/>
          <a:lstStyle/>
          <a:p>
            <a:pPr algn="l"/>
            <a:r>
              <a:rPr lang="en-US" b="1" dirty="0" smtClean="0"/>
              <a:t>But the distinction does not bear close scrutiny - many nouns which we capitalize stand for a wide category, not just a single individual, as with VW Beetle or Hoover. And what of eponyms - words named for a single individual, but now applied widely, as with sandwich, Wellington, boycott and quisling (look it up)?</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Epistemology</a:t>
            </a:r>
            <a:endParaRPr lang="en-US" dirty="0">
              <a:solidFill>
                <a:srgbClr val="009900"/>
              </a:solidFill>
            </a:endParaRPr>
          </a:p>
        </p:txBody>
      </p:sp>
      <p:sp>
        <p:nvSpPr>
          <p:cNvPr id="3" name="Content Placeholder 2"/>
          <p:cNvSpPr>
            <a:spLocks noGrp="1"/>
          </p:cNvSpPr>
          <p:nvPr>
            <p:ph idx="1"/>
          </p:nvPr>
        </p:nvSpPr>
        <p:spPr/>
        <p:txBody>
          <a:bodyPr/>
          <a:lstStyle/>
          <a:p>
            <a:pPr algn="l"/>
            <a:r>
              <a:rPr lang="en-US" sz="3600" b="1" dirty="0" smtClean="0"/>
              <a:t>At a more fundamental level, epistemology may help us decide whether the concepts of language are coherent and objective - as with word classes: are the notions of noun, verb, pronoun, adjective and so on logical as regards their referents</a:t>
            </a:r>
            <a:endParaRPr lang="en-US" sz="3600" b="1" u="sng" dirty="0">
              <a:solidFill>
                <a:srgbClr val="C0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End of lecture seven   </a:t>
            </a:r>
            <a:endParaRPr lang="en-US" b="1" u="sng" dirty="0">
              <a:solidFill>
                <a:srgbClr val="FF0000"/>
              </a:solidFill>
            </a:endParaRPr>
          </a:p>
        </p:txBody>
      </p:sp>
      <p:sp>
        <p:nvSpPr>
          <p:cNvPr id="3" name="Content Placeholder 2"/>
          <p:cNvSpPr>
            <a:spLocks noGrp="1"/>
          </p:cNvSpPr>
          <p:nvPr>
            <p:ph idx="1"/>
          </p:nvPr>
        </p:nvSpPr>
        <p:spPr/>
        <p:txBody>
          <a:bodyPr/>
          <a:lstStyle/>
          <a:p>
            <a:pPr algn="l"/>
            <a:r>
              <a:rPr lang="en-US" dirty="0" smtClean="0"/>
              <a:t>Discussion question:</a:t>
            </a:r>
          </a:p>
          <a:p>
            <a:pPr algn="l"/>
            <a:endParaRPr lang="en-US" dirty="0" smtClean="0"/>
          </a:p>
          <a:p>
            <a:pPr algn="l"/>
            <a:r>
              <a:rPr lang="en-US" b="1" dirty="0" smtClean="0"/>
              <a:t>Question:</a:t>
            </a:r>
            <a:r>
              <a:rPr lang="en-US" dirty="0" smtClean="0"/>
              <a:t> What principles or definitions have been offered in the literature for distinguishing pragmatics from semantics?</a:t>
            </a:r>
          </a:p>
          <a:p>
            <a:pPr algn="ctr"/>
            <a:r>
              <a:rPr lang="en-US" b="1" u="sng" dirty="0" smtClean="0">
                <a:solidFill>
                  <a:srgbClr val="FF0000"/>
                </a:solidFill>
              </a:rPr>
              <a:t>Thank You!</a:t>
            </a:r>
            <a:endParaRPr lang="en-US" b="1" u="sng"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6"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4290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1"/>
            <a:ext cx="210978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2001</TotalTime>
  <Words>433</Words>
  <Application>Microsoft Office PowerPoint</Application>
  <PresentationFormat>A4 Paper (210x297 mm)‎</PresentationFormat>
  <Paragraphs>42</Paragraphs>
  <Slides>15</Slides>
  <Notes>1</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السابعه ....................Lecture No. seven</vt:lpstr>
      <vt:lpstr>Lexicography</vt:lpstr>
      <vt:lpstr>Lexicography</vt:lpstr>
      <vt:lpstr>Lexicography</vt:lpstr>
      <vt:lpstr>Thesauruses, libraries and Web portals</vt:lpstr>
      <vt:lpstr>Thesauruses, libraries and Web portals</vt:lpstr>
      <vt:lpstr>Epistemology </vt:lpstr>
      <vt:lpstr>Epistemology </vt:lpstr>
      <vt:lpstr>Epistemology</vt:lpstr>
      <vt:lpstr>Epistemology</vt:lpstr>
      <vt:lpstr>Epistemology</vt:lpstr>
      <vt:lpstr>Epistemology</vt:lpstr>
      <vt:lpstr>End of lecture seven   </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163</cp:revision>
  <dcterms:created xsi:type="dcterms:W3CDTF">2009-10-14T19:14:34Z</dcterms:created>
  <dcterms:modified xsi:type="dcterms:W3CDTF">2012-02-26T08:08:22Z</dcterms:modified>
</cp:coreProperties>
</file>