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87" r:id="rId2"/>
    <p:sldId id="289" r:id="rId3"/>
    <p:sldId id="275" r:id="rId4"/>
    <p:sldId id="276" r:id="rId5"/>
    <p:sldId id="277" r:id="rId6"/>
    <p:sldId id="279" r:id="rId7"/>
    <p:sldId id="278" r:id="rId8"/>
    <p:sldId id="280" r:id="rId9"/>
    <p:sldId id="28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709256"/>
    <a:srgbClr val="AD9968"/>
    <a:srgbClr val="3B84AF"/>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615" autoAdjust="0"/>
    <p:restoredTop sz="86441" autoAdjust="0"/>
  </p:normalViewPr>
  <p:slideViewPr>
    <p:cSldViewPr>
      <p:cViewPr>
        <p:scale>
          <a:sx n="78" d="100"/>
          <a:sy n="78" d="100"/>
        </p:scale>
        <p:origin x="-570" y="-78"/>
      </p:cViewPr>
      <p:guideLst>
        <p:guide orient="horz" pos="2160"/>
        <p:guide pos="3120"/>
      </p:guideLst>
    </p:cSldViewPr>
  </p:slideViewPr>
  <p:outlineViewPr>
    <p:cViewPr>
      <p:scale>
        <a:sx n="33" d="100"/>
        <a:sy n="33" d="100"/>
      </p:scale>
      <p:origin x="240" y="289212"/>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2/26/2012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1" y="2133601"/>
            <a:ext cx="2667001"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1"/>
            <a:ext cx="2667001"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1"/>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1" y="6367463"/>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1"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1" y="5791201"/>
            <a:ext cx="838200" cy="938213"/>
          </a:xfrm>
          <a:prstGeom prst="rect">
            <a:avLst/>
          </a:prstGeom>
          <a:noFill/>
          <a:ln w="9525">
            <a:noFill/>
            <a:miter lim="800000"/>
            <a:headEnd/>
            <a:tailEnd/>
          </a:ln>
        </p:spPr>
      </p:pic>
      <p:sp>
        <p:nvSpPr>
          <p:cNvPr id="19" name="Rectangle 18"/>
          <p:cNvSpPr/>
          <p:nvPr userDrawn="1"/>
        </p:nvSpPr>
        <p:spPr>
          <a:xfrm>
            <a:off x="914400"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9"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6"/>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Semantics &amp; Pragmatics </a:t>
            </a: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Yasser Attia</a:t>
            </a:r>
            <a:r>
              <a:rPr lang="ar-SA"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1999" y="2133601"/>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الثامنه</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Eight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b="1" dirty="0" smtClean="0"/>
              <a:t>Colour</a:t>
            </a:r>
            <a:endParaRPr lang="en-US" b="1" dirty="0"/>
          </a:p>
        </p:txBody>
      </p:sp>
      <p:sp>
        <p:nvSpPr>
          <p:cNvPr id="5" name="Content Placeholder 4"/>
          <p:cNvSpPr>
            <a:spLocks noGrp="1"/>
          </p:cNvSpPr>
          <p:nvPr>
            <p:ph idx="1"/>
          </p:nvPr>
        </p:nvSpPr>
        <p:spPr/>
        <p:txBody>
          <a:bodyPr/>
          <a:lstStyle/>
          <a:p>
            <a:pPr algn="l"/>
            <a:r>
              <a:rPr lang="en-US" sz="3000" b="1" dirty="0" smtClean="0"/>
              <a:t>David Crystal (Cambridge Encyclopedia of Language, </a:t>
            </a:r>
            <a:endParaRPr lang="en-US" sz="3000" b="1" dirty="0" smtClean="0"/>
          </a:p>
          <a:p>
            <a:pPr algn="l"/>
            <a:r>
              <a:rPr lang="en-US" sz="3000" b="1" dirty="0" smtClean="0"/>
              <a:t>p</a:t>
            </a:r>
            <a:r>
              <a:rPr lang="en-US" sz="3000" b="1" dirty="0" smtClean="0"/>
              <a:t>. 106) draws attention to the way the semantic field of colour shows “patterns of lexical use in English”, because the visible spectrum is a continuum. Crystal points out some interesting features of languages other than English, in identifying colour, such as the absence in Latin of lexemes for “brown” and “grey”. He suggests that modern English has eleven basic colour lexemes - white, black, red, green, yellow, blue, brown, purple, pink, orange and grey</a:t>
            </a:r>
            <a:endParaRPr lang="en-US" sz="3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Colour :</a:t>
            </a:r>
            <a:endParaRPr lang="en-US" b="1" dirty="0"/>
          </a:p>
        </p:txBody>
      </p:sp>
      <p:sp>
        <p:nvSpPr>
          <p:cNvPr id="3" name="Content Placeholder 2"/>
          <p:cNvSpPr>
            <a:spLocks noGrp="1"/>
          </p:cNvSpPr>
          <p:nvPr>
            <p:ph idx="1"/>
          </p:nvPr>
        </p:nvSpPr>
        <p:spPr>
          <a:xfrm>
            <a:off x="495300" y="1600202"/>
            <a:ext cx="8915400" cy="4495800"/>
          </a:xfrm>
        </p:spPr>
        <p:txBody>
          <a:bodyPr/>
          <a:lstStyle/>
          <a:p>
            <a:pPr algn="l"/>
            <a:r>
              <a:rPr lang="en-US" b="1" dirty="0" smtClean="0"/>
              <a:t>You may not agree with this - for example, you may think of orange and purple as secondary, being mixtures of or intermediate between others. Our sense </a:t>
            </a:r>
            <a:r>
              <a:rPr lang="en-US" b="1" u="sng" dirty="0" smtClean="0">
                <a:solidFill>
                  <a:srgbClr val="FF0000"/>
                </a:solidFill>
              </a:rPr>
              <a:t>of primary </a:t>
            </a:r>
            <a:r>
              <a:rPr lang="en-US" b="1" u="sng" dirty="0" err="1" smtClean="0">
                <a:solidFill>
                  <a:srgbClr val="FF0000"/>
                </a:solidFill>
              </a:rPr>
              <a:t>colours</a:t>
            </a:r>
            <a:r>
              <a:rPr lang="en-US" b="1" u="sng" dirty="0" smtClean="0">
                <a:solidFill>
                  <a:srgbClr val="FF0000"/>
                </a:solidFill>
              </a:rPr>
              <a:t> </a:t>
            </a:r>
            <a:r>
              <a:rPr lang="en-US" b="1" dirty="0" smtClean="0"/>
              <a:t>may come from the world around us - blue for the sky, green for grass and red for blood, for example</a:t>
            </a:r>
            <a:endParaRPr lang="en-US" b="1" dirty="0" smtClean="0">
              <a:solidFill>
                <a:srgbClr val="C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Colour :</a:t>
            </a:r>
            <a:endParaRPr lang="en-US" dirty="0"/>
          </a:p>
        </p:txBody>
      </p:sp>
      <p:sp>
        <p:nvSpPr>
          <p:cNvPr id="3" name="Content Placeholder 2"/>
          <p:cNvSpPr>
            <a:spLocks noGrp="1"/>
          </p:cNvSpPr>
          <p:nvPr>
            <p:ph idx="1"/>
          </p:nvPr>
        </p:nvSpPr>
        <p:spPr/>
        <p:txBody>
          <a:bodyPr/>
          <a:lstStyle/>
          <a:p>
            <a:pPr algn="l"/>
            <a:r>
              <a:rPr lang="en-US" b="1" dirty="0" smtClean="0"/>
              <a:t>The lexicon of colour is interesting when we study it historically (</a:t>
            </a:r>
            <a:r>
              <a:rPr lang="en-US" b="1" u="sng" dirty="0" smtClean="0">
                <a:solidFill>
                  <a:srgbClr val="FF0000"/>
                </a:solidFill>
              </a:rPr>
              <a:t>what </a:t>
            </a:r>
            <a:r>
              <a:rPr lang="en-US" b="1" u="sng" dirty="0" err="1" smtClean="0">
                <a:solidFill>
                  <a:srgbClr val="FF0000"/>
                </a:solidFill>
              </a:rPr>
              <a:t>colours</a:t>
            </a:r>
            <a:r>
              <a:rPr lang="en-US" b="1" u="sng" dirty="0" smtClean="0">
                <a:solidFill>
                  <a:srgbClr val="FF0000"/>
                </a:solidFill>
              </a:rPr>
              <a:t> are most frequent in the writings of Chaucer or Shakespeare</a:t>
            </a:r>
            <a:r>
              <a:rPr lang="en-US" b="1" dirty="0" smtClean="0"/>
              <a:t>) or in a special context. What names do manufacturers of paint or cosmetics favour.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r>
              <a:rPr lang="en-US" b="1" dirty="0" smtClean="0"/>
              <a:t>Colour :</a:t>
            </a:r>
            <a:endParaRPr lang="en-US" b="1" dirty="0"/>
          </a:p>
        </p:txBody>
      </p:sp>
      <p:sp>
        <p:nvSpPr>
          <p:cNvPr id="3" name="Content Placeholder 2"/>
          <p:cNvSpPr>
            <a:spLocks noGrp="1"/>
          </p:cNvSpPr>
          <p:nvPr>
            <p:ph idx="1"/>
          </p:nvPr>
        </p:nvSpPr>
        <p:spPr/>
        <p:txBody>
          <a:bodyPr/>
          <a:lstStyle/>
          <a:p>
            <a:pPr algn="l"/>
            <a:r>
              <a:rPr lang="en-US" sz="3000" b="1" dirty="0" smtClean="0"/>
              <a:t>For parts of the body (especially hair) we have a special lexicon - hair is not yellow but blonde (the word indicates both hair colour or, as a noun, people with this colour of hair), brunette (although brown is also standard for males) and redhead (where red has a special colour denotation - not the scarlet or crimson it usually suggests). Another special lexicon (</a:t>
            </a:r>
            <a:r>
              <a:rPr lang="en-US" sz="3000" b="1" u="sng" dirty="0" smtClean="0">
                <a:solidFill>
                  <a:srgbClr val="FF0000"/>
                </a:solidFill>
              </a:rPr>
              <a:t>which may preserve historical differences</a:t>
            </a:r>
            <a:r>
              <a:rPr lang="en-US" sz="3000" b="1" dirty="0" smtClean="0"/>
              <a:t>) applies to horse </a:t>
            </a:r>
            <a:r>
              <a:rPr lang="en-US" sz="3000" b="1" dirty="0" err="1" smtClean="0"/>
              <a:t>colours</a:t>
            </a:r>
            <a:r>
              <a:rPr lang="en-US" sz="3000" b="1" dirty="0" smtClean="0"/>
              <a:t> - bay, grey (which denotes a horse more or less white) and chestnut</a:t>
            </a:r>
            <a:endParaRPr lang="en-US" sz="3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Anagrams:</a:t>
            </a:r>
            <a:endParaRPr lang="en-US" dirty="0"/>
          </a:p>
        </p:txBody>
      </p:sp>
      <p:sp>
        <p:nvSpPr>
          <p:cNvPr id="3" name="Content Placeholder 2"/>
          <p:cNvSpPr>
            <a:spLocks noGrp="1"/>
          </p:cNvSpPr>
          <p:nvPr>
            <p:ph idx="1"/>
          </p:nvPr>
        </p:nvSpPr>
        <p:spPr/>
        <p:txBody>
          <a:bodyPr/>
          <a:lstStyle/>
          <a:p>
            <a:pPr algn="l"/>
            <a:endParaRPr lang="en-US" dirty="0" smtClean="0"/>
          </a:p>
          <a:p>
            <a:pPr algn="l"/>
            <a:r>
              <a:rPr lang="en-US" dirty="0" smtClean="0"/>
              <a:t/>
            </a:r>
            <a:br>
              <a:rPr lang="en-US" dirty="0" smtClean="0"/>
            </a:br>
            <a:r>
              <a:rPr lang="en-US" b="1" dirty="0" smtClean="0"/>
              <a:t>Anagrams</a:t>
            </a:r>
            <a:r>
              <a:rPr lang="en-US" dirty="0" smtClean="0"/>
              <a:t> are words or phrases made by mixing up the letters of other words or phrases, e.g. </a:t>
            </a:r>
            <a:r>
              <a:rPr lang="en-US" b="1" dirty="0" smtClean="0"/>
              <a:t>THE EYES</a:t>
            </a:r>
            <a:r>
              <a:rPr lang="en-US" dirty="0" smtClean="0"/>
              <a:t> is an anagram of </a:t>
            </a:r>
            <a:r>
              <a:rPr lang="en-US" b="1" dirty="0" smtClean="0"/>
              <a:t>THEY SEE</a:t>
            </a:r>
            <a:r>
              <a:rPr lang="en-US" dirty="0" smtClean="0"/>
              <a:t>. Here are some more good ones:</a:t>
            </a:r>
          </a:p>
          <a:p>
            <a:pPr algn="l"/>
            <a:r>
              <a:rPr lang="en-US" b="1" dirty="0" smtClean="0"/>
              <a:t>Debit card</a:t>
            </a:r>
            <a:r>
              <a:rPr lang="en-US" dirty="0" smtClean="0"/>
              <a:t> = </a:t>
            </a:r>
            <a:r>
              <a:rPr lang="en-US" b="1" dirty="0" smtClean="0"/>
              <a:t>Bad credit</a:t>
            </a:r>
          </a:p>
          <a:p>
            <a:pPr algn="l"/>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915400" cy="1143000"/>
          </a:xfrm>
        </p:spPr>
        <p:txBody>
          <a:bodyPr/>
          <a:lstStyle/>
          <a:p>
            <a:pPr algn="l"/>
            <a:r>
              <a:rPr lang="en-US" b="1" dirty="0" smtClean="0"/>
              <a:t>Anagrams:</a:t>
            </a:r>
            <a:endParaRPr lang="en-US" dirty="0"/>
          </a:p>
        </p:txBody>
      </p:sp>
      <p:sp>
        <p:nvSpPr>
          <p:cNvPr id="3" name="Content Placeholder 2"/>
          <p:cNvSpPr>
            <a:spLocks noGrp="1"/>
          </p:cNvSpPr>
          <p:nvPr>
            <p:ph idx="1"/>
          </p:nvPr>
        </p:nvSpPr>
        <p:spPr/>
        <p:txBody>
          <a:bodyPr/>
          <a:lstStyle/>
          <a:p>
            <a:pPr algn="l"/>
            <a:r>
              <a:rPr lang="en-US" b="1" dirty="0" smtClean="0"/>
              <a:t>Halley's Comet</a:t>
            </a:r>
            <a:r>
              <a:rPr lang="en-US" dirty="0" smtClean="0"/>
              <a:t> = </a:t>
            </a:r>
            <a:r>
              <a:rPr lang="en-US" b="1" dirty="0" smtClean="0"/>
              <a:t>Shall yet come</a:t>
            </a:r>
            <a:endParaRPr lang="en-US" dirty="0" smtClean="0"/>
          </a:p>
          <a:p>
            <a:pPr algn="l"/>
            <a:r>
              <a:rPr lang="en-US" b="1" dirty="0" smtClean="0"/>
              <a:t>Punishment</a:t>
            </a:r>
            <a:r>
              <a:rPr lang="en-US" dirty="0" smtClean="0"/>
              <a:t> = </a:t>
            </a:r>
            <a:r>
              <a:rPr lang="en-US" b="1" dirty="0" smtClean="0"/>
              <a:t>Nine Thumps</a:t>
            </a:r>
            <a:endParaRPr lang="en-US" dirty="0" smtClean="0"/>
          </a:p>
          <a:p>
            <a:pPr algn="l"/>
            <a:r>
              <a:rPr lang="en-US" b="1" dirty="0" smtClean="0"/>
              <a:t>Dormitory</a:t>
            </a:r>
            <a:r>
              <a:rPr lang="en-US" dirty="0" smtClean="0"/>
              <a:t> = </a:t>
            </a:r>
            <a:r>
              <a:rPr lang="en-US" b="1" dirty="0" smtClean="0"/>
              <a:t>Dirty room</a:t>
            </a:r>
            <a:endParaRPr lang="en-US" dirty="0" smtClean="0"/>
          </a:p>
          <a:p>
            <a:pPr algn="l"/>
            <a:r>
              <a:rPr lang="en-US" b="1" dirty="0" smtClean="0"/>
              <a:t>Astronomer</a:t>
            </a:r>
            <a:r>
              <a:rPr lang="en-US" dirty="0" smtClean="0"/>
              <a:t> = </a:t>
            </a:r>
            <a:r>
              <a:rPr lang="en-US" b="1" dirty="0" smtClean="0"/>
              <a:t>Moon </a:t>
            </a:r>
            <a:r>
              <a:rPr lang="en-US" b="1" dirty="0" err="1" smtClean="0"/>
              <a:t>starer</a:t>
            </a:r>
            <a:endParaRPr lang="en-US" dirty="0" smtClean="0"/>
          </a:p>
          <a:p>
            <a:pPr algn="l"/>
            <a:r>
              <a:rPr lang="en-US" b="1" dirty="0" smtClean="0"/>
              <a:t>The Hurricanes</a:t>
            </a:r>
            <a:r>
              <a:rPr lang="en-US" dirty="0" smtClean="0"/>
              <a:t> = </a:t>
            </a:r>
            <a:r>
              <a:rPr lang="en-US" b="1" dirty="0" smtClean="0"/>
              <a:t>These churn air</a:t>
            </a:r>
            <a:endParaRPr lang="en-US" dirty="0" smtClean="0"/>
          </a:p>
          <a:p>
            <a:pPr algn="l"/>
            <a:r>
              <a:rPr lang="en-US" b="1" dirty="0" smtClean="0"/>
              <a:t>Schoolmaster</a:t>
            </a:r>
            <a:r>
              <a:rPr lang="en-US" dirty="0" smtClean="0"/>
              <a:t> = </a:t>
            </a:r>
            <a:r>
              <a:rPr lang="en-US" b="1" dirty="0" smtClean="0"/>
              <a:t>The classroom</a:t>
            </a:r>
            <a:endParaRPr lang="en-US" dirty="0" smtClean="0"/>
          </a:p>
          <a:p>
            <a:pPr algn="l"/>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Anagrams</a:t>
            </a:r>
            <a:endParaRPr lang="en-US" dirty="0"/>
          </a:p>
        </p:txBody>
      </p:sp>
      <p:sp>
        <p:nvSpPr>
          <p:cNvPr id="3" name="Content Placeholder 2"/>
          <p:cNvSpPr>
            <a:spLocks noGrp="1"/>
          </p:cNvSpPr>
          <p:nvPr>
            <p:ph idx="1"/>
          </p:nvPr>
        </p:nvSpPr>
        <p:spPr/>
        <p:txBody>
          <a:bodyPr/>
          <a:lstStyle/>
          <a:p>
            <a:pPr algn="l"/>
            <a:r>
              <a:rPr lang="en-US" b="1" dirty="0" smtClean="0"/>
              <a:t>Mother-in-law           Woman Hitler</a:t>
            </a:r>
            <a:endParaRPr lang="en-US" baseline="30000" dirty="0" smtClean="0"/>
          </a:p>
          <a:p>
            <a:pPr algn="l"/>
            <a:r>
              <a:rPr lang="en-US" dirty="0" smtClean="0"/>
              <a:t>  </a:t>
            </a:r>
            <a:r>
              <a:rPr lang="en-US" b="1" dirty="0" smtClean="0"/>
              <a:t>The earthquakes      That queer shake</a:t>
            </a:r>
            <a:r>
              <a:rPr lang="en-US" dirty="0" smtClean="0"/>
              <a:t> </a:t>
            </a:r>
          </a:p>
          <a:p>
            <a:pPr algn="l"/>
            <a:r>
              <a:rPr lang="en-US" dirty="0" smtClean="0"/>
              <a:t>   </a:t>
            </a:r>
            <a:r>
              <a:rPr lang="en-US" b="1" dirty="0" smtClean="0"/>
              <a:t>Slot machines          Cash lost in '</a:t>
            </a:r>
            <a:r>
              <a:rPr lang="en-US" dirty="0" smtClean="0"/>
              <a:t> </a:t>
            </a:r>
          </a:p>
          <a:p>
            <a:pPr algn="l"/>
            <a:r>
              <a:rPr lang="en-US" dirty="0" smtClean="0"/>
              <a:t> </a:t>
            </a:r>
            <a:r>
              <a:rPr lang="en-US" b="1" dirty="0" smtClean="0"/>
              <a:t>School master            The classroom</a:t>
            </a:r>
            <a:r>
              <a:rPr lang="en-US" dirty="0" smtClean="0"/>
              <a:t> </a:t>
            </a:r>
          </a:p>
          <a:p>
            <a:pPr algn="l"/>
            <a:r>
              <a:rPr lang="en-US" dirty="0" smtClean="0"/>
              <a:t> </a:t>
            </a:r>
            <a:r>
              <a:rPr lang="en-US" b="1" dirty="0" smtClean="0"/>
              <a:t>Eleven plus two         Twelve </a:t>
            </a:r>
            <a:r>
              <a:rPr lang="en-US" b="1" smtClean="0"/>
              <a:t>plus one</a:t>
            </a:r>
            <a:endParaRPr lang="en-US" baseline="30000" dirty="0" smtClean="0"/>
          </a:p>
          <a:p>
            <a:pPr algn="ctr"/>
            <a:r>
              <a:rPr lang="en-US" sz="6600" b="1" u="sng" baseline="30000" dirty="0" smtClean="0">
                <a:solidFill>
                  <a:srgbClr val="FF0000"/>
                </a:solidFill>
              </a:rPr>
              <a:t>End of lecture eight</a:t>
            </a:r>
            <a:endParaRPr lang="en-US" sz="6600" b="1" u="sng"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2037</TotalTime>
  <Words>202</Words>
  <Application>Microsoft Office PowerPoint</Application>
  <PresentationFormat>A4 Paper (210x297 mm)‎</PresentationFormat>
  <Paragraphs>38</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المحاضرة الثامنه ....................Lecture No. Eight</vt:lpstr>
      <vt:lpstr>Colour</vt:lpstr>
      <vt:lpstr>Colour :</vt:lpstr>
      <vt:lpstr>Colour :</vt:lpstr>
      <vt:lpstr>Colour :</vt:lpstr>
      <vt:lpstr>Anagrams:</vt:lpstr>
      <vt:lpstr>Anagrams:</vt:lpstr>
      <vt:lpstr>Anagrams</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167</cp:revision>
  <dcterms:created xsi:type="dcterms:W3CDTF">2009-10-14T19:14:34Z</dcterms:created>
  <dcterms:modified xsi:type="dcterms:W3CDTF">2012-02-26T09:11:06Z</dcterms:modified>
</cp:coreProperties>
</file>