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8" r:id="rId4"/>
    <p:sldId id="267"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FF0066"/>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72" y="1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5/1/2012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smtClean="0">
                <a:solidFill>
                  <a:srgbClr val="C00000"/>
                </a:solidFill>
              </a:rPr>
              <a:t>End of lecture four</a:t>
            </a:r>
          </a:p>
          <a:p>
            <a:pPr algn="ctr"/>
            <a:r>
              <a:rPr lang="en-US" b="1" dirty="0" err="1" smtClean="0">
                <a:solidFill>
                  <a:srgbClr val="C00000"/>
                </a:solidFill>
              </a:rPr>
              <a:t>Thannks</a:t>
            </a:r>
            <a:endParaRPr lang="en-US"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Aldhelm" TargetMode="External"/><Relationship Id="rId2" Type="http://schemas.openxmlformats.org/officeDocument/2006/relationships/hyperlink" Target="http://en.wikipedia.org/wiki/Old_English_poetry" TargetMode="External"/><Relationship Id="rId1" Type="http://schemas.openxmlformats.org/officeDocument/2006/relationships/slideLayout" Target="../slideLayouts/slideLayout2.xml"/><Relationship Id="rId5" Type="http://schemas.openxmlformats.org/officeDocument/2006/relationships/hyperlink" Target="http://en.wikipedia.org/wiki/Anglosphere" TargetMode="External"/><Relationship Id="rId4" Type="http://schemas.openxmlformats.org/officeDocument/2006/relationships/hyperlink" Target="http://en.wikipedia.org/wiki/Symphosiu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Question" TargetMode="External"/><Relationship Id="rId7" Type="http://schemas.openxmlformats.org/officeDocument/2006/relationships/hyperlink" Target="http://en.wikipedia.org/wiki/Allegory" TargetMode="External"/><Relationship Id="rId2" Type="http://schemas.openxmlformats.org/officeDocument/2006/relationships/hyperlink" Target="http://en.wikipedia.org/wiki/Statement" TargetMode="External"/><Relationship Id="rId1" Type="http://schemas.openxmlformats.org/officeDocument/2006/relationships/slideLayout" Target="../slideLayouts/slideLayout2.xml"/><Relationship Id="rId6" Type="http://schemas.openxmlformats.org/officeDocument/2006/relationships/hyperlink" Target="http://en.wikipedia.org/wiki/Metaphor" TargetMode="External"/><Relationship Id="rId5" Type="http://schemas.openxmlformats.org/officeDocument/2006/relationships/hyperlink" Target="http://en.wikipedia.org/wiki/Puzzle" TargetMode="External"/><Relationship Id="rId4" Type="http://schemas.openxmlformats.org/officeDocument/2006/relationships/hyperlink" Target="http://en.wikipedia.org/wiki/Phras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Old_English" TargetMode="External"/><Relationship Id="rId2" Type="http://schemas.openxmlformats.org/officeDocument/2006/relationships/hyperlink" Target="http://en.wikipedia.org/wiki/Exeter_Boo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rdictionary.com/witty" TargetMode="External"/><Relationship Id="rId2" Type="http://schemas.openxmlformats.org/officeDocument/2006/relationships/hyperlink" Target="http://www.yourdictionary.com/riddl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yourdictionary.com/enigm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rdictionary.com/conundru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Entity" TargetMode="External"/><Relationship Id="rId2" Type="http://schemas.openxmlformats.org/officeDocument/2006/relationships/hyperlink" Target="http://en.wikipedia.org/wiki/Idea" TargetMode="External"/><Relationship Id="rId1" Type="http://schemas.openxmlformats.org/officeDocument/2006/relationships/slideLayout" Target="../slideLayouts/slideLayout2.xml"/><Relationship Id="rId6" Type="http://schemas.openxmlformats.org/officeDocument/2006/relationships/hyperlink" Target="http://en.wikipedia.org/wiki/Number" TargetMode="External"/><Relationship Id="rId5" Type="http://schemas.openxmlformats.org/officeDocument/2006/relationships/hyperlink" Target="http://en.wikipedia.org/wiki/Numeral_system" TargetMode="External"/><Relationship Id="rId4" Type="http://schemas.openxmlformats.org/officeDocument/2006/relationships/hyperlink" Target="http://en.wikipedia.org/wiki/Process_(philosophy)"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Technical_term" TargetMode="External"/><Relationship Id="rId7" Type="http://schemas.openxmlformats.org/officeDocument/2006/relationships/hyperlink" Target="http://en.wikipedia.org/wiki/Computational_semiot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en.wikipedia.org/wiki/Anthropology" TargetMode="External"/><Relationship Id="rId5" Type="http://schemas.openxmlformats.org/officeDocument/2006/relationships/hyperlink" Target="http://en.wikipedia.org/wiki/Academic_disciplines" TargetMode="External"/><Relationship Id="rId4" Type="http://schemas.openxmlformats.org/officeDocument/2006/relationships/hyperlink" Target="http://en.wikipedia.org/wiki/Linguistic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..........علم الدلالات......................</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a:t>
            </a:r>
            <a:r>
              <a:rPr lang="en-US" sz="2600" b="1" dirty="0" smtClean="0">
                <a:solidFill>
                  <a:srgbClr val="7F7F7F"/>
                </a:solidFill>
                <a:latin typeface="Calibri" pitchFamily="34" charset="0"/>
                <a:cs typeface="Times New Roman" pitchFamily="18" charset="0"/>
              </a:rPr>
              <a:t>Semantics &amp; Pragmatics </a:t>
            </a:r>
            <a:r>
              <a:rPr lang="ar-SA"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التاسعة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9</a:t>
            </a:r>
            <a:r>
              <a:rPr lang="ar-SA" spc="-150" dirty="0" smtClean="0">
                <a:solidFill>
                  <a:srgbClr val="376092"/>
                </a:solidFill>
                <a:latin typeface="ae_AlMateen" pitchFamily="2" charset="-78"/>
                <a:cs typeface="ae_AlMateen" pitchFamily="2" charset="-78"/>
              </a:rPr>
              <a:t>.</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Riddles</a:t>
            </a:r>
            <a:endParaRPr lang="en-US" b="1" u="sng" dirty="0"/>
          </a:p>
        </p:txBody>
      </p:sp>
      <p:sp>
        <p:nvSpPr>
          <p:cNvPr id="3" name="Content Placeholder 2"/>
          <p:cNvSpPr>
            <a:spLocks noGrp="1"/>
          </p:cNvSpPr>
          <p:nvPr>
            <p:ph idx="1"/>
          </p:nvPr>
        </p:nvSpPr>
        <p:spPr/>
        <p:txBody>
          <a:bodyPr/>
          <a:lstStyle/>
          <a:p>
            <a:pPr algn="l"/>
            <a:r>
              <a:rPr lang="en-US" b="1" dirty="0" smtClean="0"/>
              <a:t>Riddles</a:t>
            </a:r>
            <a:r>
              <a:rPr lang="en-US" dirty="0" smtClean="0"/>
              <a:t> occur extensively in </a:t>
            </a:r>
            <a:r>
              <a:rPr lang="en-US" dirty="0" smtClean="0">
                <a:solidFill>
                  <a:srgbClr val="000000"/>
                </a:solidFill>
                <a:hlinkClick r:id="rId2" tooltip="Old English poetry"/>
              </a:rPr>
              <a:t>Old English poetry</a:t>
            </a:r>
            <a:r>
              <a:rPr lang="en-US" dirty="0" smtClean="0">
                <a:solidFill>
                  <a:srgbClr val="000000"/>
                </a:solidFill>
              </a:rPr>
              <a:t>, drawing partly on an Anglo-Latin literary tradition whose principal exponent was </a:t>
            </a:r>
            <a:r>
              <a:rPr lang="en-US" dirty="0" err="1" smtClean="0">
                <a:solidFill>
                  <a:srgbClr val="000000"/>
                </a:solidFill>
                <a:hlinkClick r:id="rId3" tooltip="Aldhelm"/>
              </a:rPr>
              <a:t>Aldhelm</a:t>
            </a:r>
            <a:r>
              <a:rPr lang="en-US" dirty="0" smtClean="0">
                <a:solidFill>
                  <a:srgbClr val="000000"/>
                </a:solidFill>
              </a:rPr>
              <a:t> (c. 639-709), himself inspired by the fourth- or fifth-century Latin poet </a:t>
            </a:r>
            <a:r>
              <a:rPr lang="en-US" dirty="0" err="1" smtClean="0">
                <a:solidFill>
                  <a:srgbClr val="000000"/>
                </a:solidFill>
                <a:hlinkClick r:id="rId4" tooltip="Symphosius"/>
              </a:rPr>
              <a:t>Symphosius</a:t>
            </a:r>
            <a:r>
              <a:rPr lang="en-US" dirty="0" smtClean="0">
                <a:solidFill>
                  <a:srgbClr val="000000"/>
                </a:solidFill>
              </a:rPr>
              <a:t>. Riddles thus have a distinguished literary ancestry, although </a:t>
            </a:r>
            <a:r>
              <a:rPr lang="en-US" dirty="0" smtClean="0"/>
              <a:t>the contemporary sort of conundrum that passes under the name of "riddle" may not make this obvious. In the </a:t>
            </a:r>
            <a:r>
              <a:rPr lang="en-US" dirty="0" smtClean="0">
                <a:hlinkClick r:id="rId5" tooltip="Anglosphere"/>
              </a:rPr>
              <a:t>Anglo-Saxon</a:t>
            </a:r>
            <a:r>
              <a:rPr lang="en-US" dirty="0" smtClean="0"/>
              <a:t> world.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defRPr/>
            </a:pPr>
            <a:r>
              <a:rPr lang="en-US" dirty="0" smtClean="0">
                <a:solidFill>
                  <a:srgbClr val="C00000"/>
                </a:solidFill>
              </a:rPr>
              <a:t>Riddles .</a:t>
            </a:r>
            <a:endParaRPr lang="en-US" dirty="0">
              <a:solidFill>
                <a:srgbClr val="C00000"/>
              </a:solidFill>
            </a:endParaRPr>
          </a:p>
        </p:txBody>
      </p:sp>
      <p:sp>
        <p:nvSpPr>
          <p:cNvPr id="4" name="Content Placeholder 3"/>
          <p:cNvSpPr>
            <a:spLocks noGrp="1"/>
          </p:cNvSpPr>
          <p:nvPr>
            <p:ph idx="1"/>
          </p:nvPr>
        </p:nvSpPr>
        <p:spPr/>
        <p:txBody>
          <a:bodyPr/>
          <a:lstStyle/>
          <a:p>
            <a:pPr algn="l"/>
            <a:r>
              <a:rPr lang="en-US" dirty="0" smtClean="0"/>
              <a:t>A</a:t>
            </a:r>
            <a:r>
              <a:rPr lang="en-US" u="sng" dirty="0" smtClean="0"/>
              <a:t> </a:t>
            </a:r>
            <a:r>
              <a:rPr lang="en-US" b="1" u="sng" dirty="0" smtClean="0"/>
              <a:t>riddle</a:t>
            </a:r>
            <a:r>
              <a:rPr lang="en-US" dirty="0" smtClean="0"/>
              <a:t> is a</a:t>
            </a:r>
            <a:r>
              <a:rPr lang="en-US" b="1" dirty="0" smtClean="0">
                <a:solidFill>
                  <a:srgbClr val="000000"/>
                </a:solidFill>
              </a:rPr>
              <a:t> </a:t>
            </a:r>
            <a:r>
              <a:rPr lang="en-US" b="1" dirty="0" smtClean="0">
                <a:solidFill>
                  <a:srgbClr val="000000"/>
                </a:solidFill>
                <a:hlinkClick r:id="rId2" tooltip="Statement"/>
              </a:rPr>
              <a:t>statement</a:t>
            </a:r>
            <a:r>
              <a:rPr lang="en-US" b="1" dirty="0" smtClean="0">
                <a:solidFill>
                  <a:srgbClr val="000000"/>
                </a:solidFill>
              </a:rPr>
              <a:t> or </a:t>
            </a:r>
            <a:r>
              <a:rPr lang="en-US" b="1" dirty="0" smtClean="0">
                <a:solidFill>
                  <a:srgbClr val="000000"/>
                </a:solidFill>
                <a:hlinkClick r:id="rId3" tooltip="Question"/>
              </a:rPr>
              <a:t>question</a:t>
            </a:r>
            <a:r>
              <a:rPr lang="en-US" b="1" dirty="0" smtClean="0">
                <a:solidFill>
                  <a:srgbClr val="000000"/>
                </a:solidFill>
              </a:rPr>
              <a:t> or </a:t>
            </a:r>
            <a:r>
              <a:rPr lang="en-US" b="1" dirty="0" smtClean="0">
                <a:solidFill>
                  <a:srgbClr val="000000"/>
                </a:solidFill>
                <a:hlinkClick r:id="rId4" tooltip="Phrase"/>
              </a:rPr>
              <a:t>phrase</a:t>
            </a:r>
            <a:r>
              <a:rPr lang="en-US" b="1" dirty="0" smtClean="0">
                <a:solidFill>
                  <a:srgbClr val="000000"/>
                </a:solidFill>
              </a:rPr>
              <a:t> having a double or veiled meaning, put forth as a </a:t>
            </a:r>
            <a:r>
              <a:rPr lang="en-US" b="1" dirty="0" smtClean="0">
                <a:solidFill>
                  <a:srgbClr val="000000"/>
                </a:solidFill>
                <a:hlinkClick r:id="rId5" tooltip="Puzzle"/>
              </a:rPr>
              <a:t>puzzle</a:t>
            </a:r>
            <a:r>
              <a:rPr lang="en-US" b="1" dirty="0" smtClean="0">
                <a:solidFill>
                  <a:srgbClr val="000000"/>
                </a:solidFill>
              </a:rPr>
              <a:t> to be solved. Riddles are of two types: </a:t>
            </a:r>
            <a:r>
              <a:rPr lang="en-US" b="1" i="1" dirty="0" smtClean="0">
                <a:solidFill>
                  <a:srgbClr val="000000"/>
                </a:solidFill>
              </a:rPr>
              <a:t>enigmas</a:t>
            </a:r>
            <a:r>
              <a:rPr lang="en-US" b="1" dirty="0" smtClean="0">
                <a:solidFill>
                  <a:srgbClr val="000000"/>
                </a:solidFill>
              </a:rPr>
              <a:t>, which are problems generally expressed in </a:t>
            </a:r>
            <a:r>
              <a:rPr lang="en-US" b="1" dirty="0" smtClean="0">
                <a:solidFill>
                  <a:srgbClr val="000000"/>
                </a:solidFill>
                <a:hlinkClick r:id="rId6" tooltip="Metaphor"/>
              </a:rPr>
              <a:t>metaphorical</a:t>
            </a:r>
            <a:r>
              <a:rPr lang="en-US" b="1" dirty="0" smtClean="0">
                <a:solidFill>
                  <a:srgbClr val="000000"/>
                </a:solidFill>
              </a:rPr>
              <a:t> or </a:t>
            </a:r>
            <a:r>
              <a:rPr lang="en-US" b="1" dirty="0" smtClean="0">
                <a:solidFill>
                  <a:srgbClr val="000000"/>
                </a:solidFill>
                <a:hlinkClick r:id="rId7" tooltip="Allegory"/>
              </a:rPr>
              <a:t>allegorical</a:t>
            </a:r>
            <a:r>
              <a:rPr lang="en-US" b="1" dirty="0" smtClean="0">
                <a:solidFill>
                  <a:srgbClr val="000000"/>
                </a:solidFill>
              </a:rPr>
              <a:t> language that require ingenuity and careful thinking for their solution, and conundrums, which are questions relying for their effects on punning in either the question or the answer</a:t>
            </a:r>
            <a:endParaRPr lang="en-US" b="1" dirty="0">
              <a:solidFill>
                <a:srgbClr val="000000"/>
              </a:solidFill>
            </a:endParaRPr>
          </a:p>
        </p:txBody>
      </p:sp>
      <p:sp>
        <p:nvSpPr>
          <p:cNvPr id="15366"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877300" cy="1143000"/>
          </a:xfrm>
        </p:spPr>
        <p:txBody>
          <a:bodyPr/>
          <a:lstStyle/>
          <a:p>
            <a:pPr algn="l"/>
            <a:r>
              <a:rPr lang="en-US" sz="4000" dirty="0" smtClean="0">
                <a:solidFill>
                  <a:srgbClr val="C00000"/>
                </a:solidFill>
              </a:rPr>
              <a:t>Riddles</a:t>
            </a:r>
            <a:endParaRPr lang="en-US" sz="4000" b="1" dirty="0"/>
          </a:p>
        </p:txBody>
      </p:sp>
      <p:sp>
        <p:nvSpPr>
          <p:cNvPr id="3" name="Content Placeholder 2"/>
          <p:cNvSpPr>
            <a:spLocks noGrp="1"/>
          </p:cNvSpPr>
          <p:nvPr>
            <p:ph idx="1"/>
          </p:nvPr>
        </p:nvSpPr>
        <p:spPr>
          <a:xfrm>
            <a:off x="495300" y="1371600"/>
            <a:ext cx="8915400" cy="4876800"/>
          </a:xfrm>
        </p:spPr>
        <p:txBody>
          <a:bodyPr/>
          <a:lstStyle/>
          <a:p>
            <a:pPr algn="l"/>
            <a:r>
              <a:rPr lang="en-US" dirty="0" smtClean="0"/>
              <a:t>the </a:t>
            </a:r>
            <a:r>
              <a:rPr lang="en-US" i="1" dirty="0" err="1" smtClean="0"/>
              <a:t>wis</a:t>
            </a:r>
            <a:r>
              <a:rPr lang="en-US" dirty="0" smtClean="0"/>
              <a:t> had </a:t>
            </a:r>
            <a:r>
              <a:rPr lang="en-US" i="1" dirty="0" smtClean="0"/>
              <a:t>wisdom</a:t>
            </a:r>
            <a:r>
              <a:rPr lang="en-US" dirty="0" smtClean="0"/>
              <a:t> due to their </a:t>
            </a:r>
            <a:r>
              <a:rPr lang="en-US" i="1" dirty="0" smtClean="0"/>
              <a:t>wit</a:t>
            </a:r>
            <a:r>
              <a:rPr lang="en-US" dirty="0" smtClean="0"/>
              <a:t> – their ability to conciliate and mediate by maintaining multiple perspectives, which has degenerated into a species of comedy, but was not always a mere laughing matter. This wit was taught with a form of oral tradition called the </a:t>
            </a:r>
            <a:r>
              <a:rPr lang="en-US" i="1" dirty="0" smtClean="0"/>
              <a:t>riddle</a:t>
            </a:r>
            <a:r>
              <a:rPr lang="en-US" dirty="0" smtClean="0"/>
              <a:t>, a collection of which were bound, along with various other gnomic verses, poems and maxims in the tenth century and deposited in Exeter Cathedral in the eleventh century.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solidFill>
                  <a:srgbClr val="C00000"/>
                </a:solidFill>
              </a:rPr>
              <a:t>Riddles</a:t>
            </a:r>
            <a:endParaRPr lang="en-US" sz="3600" dirty="0"/>
          </a:p>
        </p:txBody>
      </p:sp>
      <p:sp>
        <p:nvSpPr>
          <p:cNvPr id="3" name="Content Placeholder 2"/>
          <p:cNvSpPr>
            <a:spLocks noGrp="1"/>
          </p:cNvSpPr>
          <p:nvPr>
            <p:ph idx="1"/>
          </p:nvPr>
        </p:nvSpPr>
        <p:spPr/>
        <p:txBody>
          <a:bodyPr/>
          <a:lstStyle/>
          <a:p>
            <a:pPr algn="l"/>
            <a:r>
              <a:rPr lang="en-US" dirty="0" smtClean="0"/>
              <a:t> the so-called </a:t>
            </a:r>
            <a:r>
              <a:rPr lang="en-US" i="1" dirty="0" smtClean="0">
                <a:hlinkClick r:id="rId2" tooltip="Exeter Book"/>
              </a:rPr>
              <a:t>Exeter Book</a:t>
            </a:r>
            <a:r>
              <a:rPr lang="en-US" dirty="0" smtClean="0"/>
              <a:t>, one of the most important surviving collections of </a:t>
            </a:r>
            <a:r>
              <a:rPr lang="en-US" dirty="0" smtClean="0">
                <a:hlinkClick r:id="rId3" tooltip="Old English"/>
              </a:rPr>
              <a:t>Old English</a:t>
            </a:r>
            <a:r>
              <a:rPr lang="en-US" dirty="0" smtClean="0"/>
              <a:t> manuscripts. The riddles in this book vary in significance from childish rhymes and ribald innuendo, to some particularly interesting insights into the thought world of our archaic linguistic ancestors, such as the following (Riddle 47 from the Exeter Book):</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t>Some important areas of semantic theory or related subjects include these</a:t>
            </a:r>
            <a:endParaRPr lang="en-US" sz="3600" b="1" dirty="0">
              <a:solidFill>
                <a:srgbClr val="009900"/>
              </a:solidFill>
            </a:endParaRPr>
          </a:p>
        </p:txBody>
      </p:sp>
      <p:sp>
        <p:nvSpPr>
          <p:cNvPr id="3" name="Content Placeholder 2"/>
          <p:cNvSpPr>
            <a:spLocks noGrp="1"/>
          </p:cNvSpPr>
          <p:nvPr>
            <p:ph idx="1"/>
          </p:nvPr>
        </p:nvSpPr>
        <p:spPr/>
        <p:txBody>
          <a:bodyPr/>
          <a:lstStyle/>
          <a:p>
            <a:pPr algn="l"/>
            <a:r>
              <a:rPr lang="en-US" sz="2000" i="1" dirty="0" smtClean="0">
                <a:solidFill>
                  <a:srgbClr val="FF0000"/>
                </a:solidFill>
              </a:rPr>
              <a:t> Original :</a:t>
            </a:r>
          </a:p>
          <a:p>
            <a:pPr algn="l"/>
            <a:r>
              <a:rPr lang="en-US" sz="2000" i="1" dirty="0" err="1" smtClean="0"/>
              <a:t>Moððe</a:t>
            </a:r>
            <a:r>
              <a:rPr lang="en-US" sz="2000" i="1" dirty="0" smtClean="0"/>
              <a:t> word </a:t>
            </a:r>
            <a:r>
              <a:rPr lang="en-US" sz="2000" i="1" dirty="0" err="1" smtClean="0"/>
              <a:t>fræt</a:t>
            </a:r>
            <a:r>
              <a:rPr lang="en-US" sz="2000" i="1" dirty="0" smtClean="0"/>
              <a:t>. Me </a:t>
            </a:r>
            <a:r>
              <a:rPr lang="en-US" sz="2000" i="1" dirty="0" err="1" smtClean="0"/>
              <a:t>þæt</a:t>
            </a:r>
            <a:r>
              <a:rPr lang="en-US" sz="2000" i="1" dirty="0" smtClean="0"/>
              <a:t> </a:t>
            </a:r>
            <a:r>
              <a:rPr lang="en-US" sz="2000" i="1" dirty="0" err="1" smtClean="0"/>
              <a:t>þuhtewrætlicu</a:t>
            </a:r>
            <a:r>
              <a:rPr lang="en-US" sz="2000" i="1" dirty="0" smtClean="0"/>
              <a:t> </a:t>
            </a:r>
            <a:r>
              <a:rPr lang="en-US" sz="2000" i="1" dirty="0" err="1" smtClean="0"/>
              <a:t>wyrd</a:t>
            </a:r>
            <a:r>
              <a:rPr lang="en-US" sz="2000" i="1" dirty="0" smtClean="0"/>
              <a:t>, </a:t>
            </a:r>
            <a:r>
              <a:rPr lang="en-US" sz="2000" i="1" dirty="0" err="1" smtClean="0"/>
              <a:t>þa</a:t>
            </a:r>
            <a:r>
              <a:rPr lang="en-US" sz="2000" i="1" dirty="0" smtClean="0"/>
              <a:t> </a:t>
            </a:r>
            <a:r>
              <a:rPr lang="en-US" sz="2000" i="1" dirty="0" err="1" smtClean="0"/>
              <a:t>ic</a:t>
            </a:r>
            <a:r>
              <a:rPr lang="en-US" sz="2000" i="1" dirty="0" smtClean="0"/>
              <a:t> </a:t>
            </a:r>
            <a:r>
              <a:rPr lang="en-US" sz="2000" i="1" dirty="0" err="1" smtClean="0"/>
              <a:t>þæt</a:t>
            </a:r>
            <a:r>
              <a:rPr lang="en-US" sz="2000" i="1" dirty="0" smtClean="0"/>
              <a:t> </a:t>
            </a:r>
            <a:r>
              <a:rPr lang="en-US" sz="2000" i="1" dirty="0" err="1" smtClean="0"/>
              <a:t>wundor</a:t>
            </a:r>
            <a:r>
              <a:rPr lang="en-US" sz="2000" i="1" dirty="0" smtClean="0"/>
              <a:t> </a:t>
            </a:r>
            <a:r>
              <a:rPr lang="en-US" sz="2000" i="1" dirty="0" err="1" smtClean="0"/>
              <a:t>gefrægn,þæt</a:t>
            </a:r>
            <a:r>
              <a:rPr lang="en-US" sz="2000" i="1" dirty="0" smtClean="0"/>
              <a:t> se </a:t>
            </a:r>
            <a:r>
              <a:rPr lang="en-US" sz="2000" i="1" dirty="0" err="1" smtClean="0"/>
              <a:t>wyrm</a:t>
            </a:r>
            <a:r>
              <a:rPr lang="en-US" sz="2000" i="1" dirty="0" smtClean="0"/>
              <a:t> </a:t>
            </a:r>
            <a:r>
              <a:rPr lang="en-US" sz="2000" i="1" dirty="0" err="1" smtClean="0"/>
              <a:t>forswealg</a:t>
            </a:r>
            <a:r>
              <a:rPr lang="en-US" sz="2000" i="1" dirty="0" smtClean="0"/>
              <a:t> </a:t>
            </a:r>
            <a:r>
              <a:rPr lang="en-US" sz="2000" i="1" dirty="0" err="1" smtClean="0"/>
              <a:t>wera</a:t>
            </a:r>
            <a:r>
              <a:rPr lang="en-US" sz="2000" i="1" dirty="0" smtClean="0"/>
              <a:t> </a:t>
            </a:r>
            <a:r>
              <a:rPr lang="en-US" sz="2000" i="1" dirty="0" err="1" smtClean="0"/>
              <a:t>gied</a:t>
            </a:r>
            <a:r>
              <a:rPr lang="en-US" sz="2000" i="1" dirty="0" smtClean="0"/>
              <a:t> </a:t>
            </a:r>
            <a:r>
              <a:rPr lang="en-US" sz="2000" i="1" dirty="0" err="1" smtClean="0"/>
              <a:t>sumes,þeof</a:t>
            </a:r>
            <a:r>
              <a:rPr lang="en-US" sz="2000" i="1" dirty="0" smtClean="0"/>
              <a:t> in </a:t>
            </a:r>
            <a:r>
              <a:rPr lang="en-US" sz="2000" i="1" dirty="0" err="1" smtClean="0"/>
              <a:t>þystro</a:t>
            </a:r>
            <a:r>
              <a:rPr lang="en-US" sz="2000" i="1" dirty="0" smtClean="0"/>
              <a:t>, </a:t>
            </a:r>
            <a:r>
              <a:rPr lang="en-US" sz="2000" i="1" dirty="0" err="1" smtClean="0"/>
              <a:t>þrymfæstne</a:t>
            </a:r>
            <a:r>
              <a:rPr lang="en-US" sz="2000" i="1" dirty="0" smtClean="0"/>
              <a:t> </a:t>
            </a:r>
            <a:r>
              <a:rPr lang="en-US" sz="2000" i="1" dirty="0" err="1" smtClean="0"/>
              <a:t>cwideond</a:t>
            </a:r>
            <a:r>
              <a:rPr lang="en-US" sz="2000" i="1" dirty="0" smtClean="0"/>
              <a:t> </a:t>
            </a:r>
            <a:r>
              <a:rPr lang="en-US" sz="2000" i="1" dirty="0" err="1" smtClean="0"/>
              <a:t>þæs</a:t>
            </a:r>
            <a:r>
              <a:rPr lang="en-US" sz="2000" i="1" dirty="0" smtClean="0"/>
              <a:t> </a:t>
            </a:r>
            <a:r>
              <a:rPr lang="en-US" sz="2000" i="1" dirty="0" err="1" smtClean="0"/>
              <a:t>strangan</a:t>
            </a:r>
            <a:r>
              <a:rPr lang="en-US" sz="2000" i="1" dirty="0" smtClean="0"/>
              <a:t> </a:t>
            </a:r>
            <a:r>
              <a:rPr lang="en-US" sz="2000" i="1" dirty="0" err="1" smtClean="0"/>
              <a:t>staþol</a:t>
            </a:r>
            <a:r>
              <a:rPr lang="en-US" sz="2000" i="1" dirty="0" smtClean="0"/>
              <a:t>. </a:t>
            </a:r>
            <a:r>
              <a:rPr lang="en-US" sz="2000" i="1" dirty="0" err="1" smtClean="0"/>
              <a:t>Stælgiest</a:t>
            </a:r>
            <a:r>
              <a:rPr lang="en-US" sz="2000" i="1" dirty="0" smtClean="0"/>
              <a:t> ne </a:t>
            </a:r>
            <a:r>
              <a:rPr lang="en-US" sz="2000" i="1" dirty="0" err="1" smtClean="0"/>
              <a:t>wæswihte</a:t>
            </a:r>
            <a:r>
              <a:rPr lang="en-US" sz="2000" i="1" dirty="0" smtClean="0"/>
              <a:t> </a:t>
            </a:r>
            <a:r>
              <a:rPr lang="en-US" sz="2000" i="1" dirty="0" err="1" smtClean="0"/>
              <a:t>þy</a:t>
            </a:r>
            <a:r>
              <a:rPr lang="en-US" sz="2000" i="1" dirty="0" smtClean="0"/>
              <a:t> </a:t>
            </a:r>
            <a:r>
              <a:rPr lang="en-US" sz="2000" i="1" dirty="0" err="1" smtClean="0"/>
              <a:t>gleawra</a:t>
            </a:r>
            <a:r>
              <a:rPr lang="en-US" sz="2000" i="1" dirty="0" smtClean="0"/>
              <a:t>, </a:t>
            </a:r>
            <a:r>
              <a:rPr lang="en-US" sz="2000" i="1" dirty="0" err="1" smtClean="0"/>
              <a:t>þe</a:t>
            </a:r>
            <a:r>
              <a:rPr lang="en-US" sz="2000" i="1" dirty="0" smtClean="0"/>
              <a:t> he </a:t>
            </a:r>
            <a:r>
              <a:rPr lang="en-US" sz="2000" i="1" dirty="0" err="1" smtClean="0"/>
              <a:t>þam</a:t>
            </a:r>
            <a:r>
              <a:rPr lang="en-US" sz="2000" i="1" dirty="0" smtClean="0"/>
              <a:t> </a:t>
            </a:r>
            <a:r>
              <a:rPr lang="en-US" sz="2000" i="1" dirty="0" err="1" smtClean="0"/>
              <a:t>wordum</a:t>
            </a:r>
            <a:r>
              <a:rPr lang="en-US" sz="2000" i="1" dirty="0" smtClean="0"/>
              <a:t> </a:t>
            </a:r>
            <a:r>
              <a:rPr lang="en-US" sz="2000" i="1" dirty="0" err="1" smtClean="0"/>
              <a:t>swealg</a:t>
            </a:r>
            <a:r>
              <a:rPr lang="en-US" sz="2000" i="1" dirty="0" smtClean="0"/>
              <a:t>.</a:t>
            </a:r>
          </a:p>
          <a:p>
            <a:pPr algn="l"/>
            <a:r>
              <a:rPr lang="en-US" sz="2000" i="1" dirty="0" smtClean="0">
                <a:solidFill>
                  <a:srgbClr val="FF0000"/>
                </a:solidFill>
              </a:rPr>
              <a:t>A formal equivalence:</a:t>
            </a:r>
            <a:endParaRPr lang="en-US" sz="2000" i="1" dirty="0" smtClean="0"/>
          </a:p>
          <a:p>
            <a:pPr algn="l"/>
            <a:r>
              <a:rPr lang="en-US" sz="2000" dirty="0" smtClean="0"/>
              <a:t>A moth ate words. To me that seemed a fantastical event, when I found that wonder out, that a worm swallowed certain of men’s word, a thief in darkness, a glorious statement and strong its foundation. The thieving stranger was nota whit more wise that he swallowed those words.</a:t>
            </a:r>
          </a:p>
          <a:p>
            <a:pPr algn="l"/>
            <a:r>
              <a:rPr lang="en-US" sz="2000" dirty="0" smtClean="0">
                <a:solidFill>
                  <a:srgbClr val="FF0000"/>
                </a:solidFill>
              </a:rPr>
              <a:t>Translation:</a:t>
            </a:r>
          </a:p>
          <a:p>
            <a:pPr algn="l"/>
            <a:r>
              <a:rPr lang="en-US" sz="2000" dirty="0" smtClean="0"/>
              <a:t>A moth ate words. I thought that was a marvelous fate, that the worm, a thief in the dark, should eat a man's words - a brilliant statement and its foundation is strong. Not a whit the wiser was he for having fattened himself on those words.</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C00000"/>
                </a:solidFill>
              </a:rPr>
              <a:t>Examples of famous riddles:</a:t>
            </a:r>
            <a:endParaRPr lang="en-US" dirty="0"/>
          </a:p>
        </p:txBody>
      </p:sp>
      <p:sp>
        <p:nvSpPr>
          <p:cNvPr id="3" name="Content Placeholder 2"/>
          <p:cNvSpPr>
            <a:spLocks noGrp="1"/>
          </p:cNvSpPr>
          <p:nvPr>
            <p:ph idx="1"/>
          </p:nvPr>
        </p:nvSpPr>
        <p:spPr/>
        <p:txBody>
          <a:bodyPr/>
          <a:lstStyle/>
          <a:p>
            <a:pPr algn="l"/>
            <a:r>
              <a:rPr lang="en-US" sz="4000" dirty="0" smtClean="0">
                <a:hlinkClick r:id="rId2"/>
              </a:rPr>
              <a:t>Riddles</a:t>
            </a:r>
            <a:r>
              <a:rPr lang="en-US" sz="4000" dirty="0" smtClean="0"/>
              <a:t> can be a question with a quick </a:t>
            </a:r>
            <a:r>
              <a:rPr lang="en-US" sz="4000" dirty="0" smtClean="0">
                <a:hlinkClick r:id="rId3"/>
              </a:rPr>
              <a:t>witty</a:t>
            </a:r>
            <a:r>
              <a:rPr lang="en-US" sz="4000" dirty="0" smtClean="0"/>
              <a:t> answer. They can be just a sentence that makes you have a sudden realization. Whatever your definition, one thing is clear: riddles will riddle us for years to come.</a:t>
            </a:r>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C00000"/>
                </a:solidFill>
              </a:rPr>
              <a:t>Examples:</a:t>
            </a:r>
            <a:endParaRPr lang="en-US" dirty="0"/>
          </a:p>
        </p:txBody>
      </p:sp>
      <p:sp>
        <p:nvSpPr>
          <p:cNvPr id="3" name="Content Placeholder 2"/>
          <p:cNvSpPr>
            <a:spLocks noGrp="1"/>
          </p:cNvSpPr>
          <p:nvPr>
            <p:ph idx="1"/>
          </p:nvPr>
        </p:nvSpPr>
        <p:spPr/>
        <p:txBody>
          <a:bodyPr/>
          <a:lstStyle/>
          <a:p>
            <a:pPr algn="l"/>
            <a:r>
              <a:rPr lang="en-US" dirty="0" smtClean="0"/>
              <a:t>Riddles can be difficult or simple as shown in these examples:</a:t>
            </a:r>
          </a:p>
          <a:p>
            <a:pPr algn="l"/>
            <a:r>
              <a:rPr lang="en-US" dirty="0" smtClean="0"/>
              <a:t>“Three eyes have I, all in a row; when the red one opens, all freeze.” The answer </a:t>
            </a:r>
            <a:r>
              <a:rPr lang="en-US" dirty="0" smtClean="0">
                <a:solidFill>
                  <a:srgbClr val="FF0000"/>
                </a:solidFill>
              </a:rPr>
              <a:t>is traffic light</a:t>
            </a:r>
            <a:r>
              <a:rPr lang="en-US" dirty="0" smtClean="0"/>
              <a:t>.</a:t>
            </a:r>
          </a:p>
          <a:p>
            <a:pPr algn="l"/>
            <a:r>
              <a:rPr lang="en-US" dirty="0" smtClean="0"/>
              <a:t>“What animal walks on all fours in the morning, two in the afternoon and three in the evening?” The answer is </a:t>
            </a:r>
            <a:r>
              <a:rPr lang="en-US" dirty="0" smtClean="0">
                <a:solidFill>
                  <a:srgbClr val="FF0000"/>
                </a:solidFill>
              </a:rPr>
              <a:t>man</a:t>
            </a:r>
            <a:r>
              <a:rPr lang="en-US" dirty="0" smtClean="0"/>
              <a:t>, since he crawls as a child then walks and uses a cane when he gets older.</a:t>
            </a:r>
          </a:p>
          <a:p>
            <a:pPr algn="l"/>
            <a:endParaRPr lang="en-US" dirty="0">
              <a:solidFill>
                <a:srgbClr val="C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9900"/>
                </a:solidFill>
              </a:rPr>
              <a:t>More examples:</a:t>
            </a:r>
            <a:endParaRPr lang="en-US" b="1" dirty="0">
              <a:solidFill>
                <a:srgbClr val="009900"/>
              </a:solidFill>
            </a:endParaRPr>
          </a:p>
        </p:txBody>
      </p:sp>
      <p:sp>
        <p:nvSpPr>
          <p:cNvPr id="3" name="Content Placeholder 2"/>
          <p:cNvSpPr>
            <a:spLocks noGrp="1"/>
          </p:cNvSpPr>
          <p:nvPr>
            <p:ph idx="1"/>
          </p:nvPr>
        </p:nvSpPr>
        <p:spPr/>
        <p:txBody>
          <a:bodyPr/>
          <a:lstStyle/>
          <a:p>
            <a:pPr algn="l"/>
            <a:r>
              <a:rPr lang="en-US" dirty="0" smtClean="0"/>
              <a:t>What does “Mill + Walk + Key=” The answer is </a:t>
            </a:r>
            <a:r>
              <a:rPr lang="en-US" dirty="0" smtClean="0">
                <a:solidFill>
                  <a:srgbClr val="FF0000"/>
                </a:solidFill>
              </a:rPr>
              <a:t>Milwaukee.</a:t>
            </a:r>
          </a:p>
          <a:p>
            <a:pPr algn="l"/>
            <a:r>
              <a:rPr lang="en-US" dirty="0" smtClean="0"/>
              <a:t>“What gets wetter and wetter the more it dries</a:t>
            </a:r>
            <a:r>
              <a:rPr lang="en-US" dirty="0" smtClean="0">
                <a:solidFill>
                  <a:srgbClr val="FF0000"/>
                </a:solidFill>
              </a:rPr>
              <a:t>?” A towel</a:t>
            </a:r>
            <a:r>
              <a:rPr lang="en-US" dirty="0" smtClean="0"/>
              <a:t> of course. </a:t>
            </a:r>
          </a:p>
          <a:p>
            <a:pPr algn="l"/>
            <a:r>
              <a:rPr lang="en-US" dirty="0" smtClean="0"/>
              <a:t>“No sooner spoken than broken. What is it?” It is </a:t>
            </a:r>
            <a:r>
              <a:rPr lang="en-US" dirty="0" smtClean="0">
                <a:solidFill>
                  <a:srgbClr val="FF0000"/>
                </a:solidFill>
              </a:rPr>
              <a:t>silence.</a:t>
            </a:r>
          </a:p>
          <a:p>
            <a:pPr algn="l"/>
            <a:r>
              <a:rPr lang="en-US" dirty="0" smtClean="0"/>
              <a:t>“I am weightless, but you can see me. Put me in a bucket, and I'll make it lighter. What am I?” </a:t>
            </a:r>
            <a:r>
              <a:rPr lang="en-US" dirty="0" smtClean="0">
                <a:solidFill>
                  <a:srgbClr val="FF0000"/>
                </a:solidFill>
              </a:rPr>
              <a:t>A hole.</a:t>
            </a:r>
          </a:p>
          <a:p>
            <a:pPr algn="l"/>
            <a:endParaRPr lang="en-US"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Different Types of Riddles</a:t>
            </a:r>
            <a:br>
              <a:rPr lang="en-US" b="1" dirty="0" smtClean="0"/>
            </a:br>
            <a:r>
              <a:rPr lang="en-US" dirty="0" smtClean="0"/>
              <a:t>.</a:t>
            </a:r>
            <a:endParaRPr lang="en-US" dirty="0"/>
          </a:p>
        </p:txBody>
      </p:sp>
      <p:sp>
        <p:nvSpPr>
          <p:cNvPr id="3" name="Content Placeholder 2"/>
          <p:cNvSpPr>
            <a:spLocks noGrp="1"/>
          </p:cNvSpPr>
          <p:nvPr>
            <p:ph idx="1"/>
          </p:nvPr>
        </p:nvSpPr>
        <p:spPr/>
        <p:txBody>
          <a:bodyPr/>
          <a:lstStyle/>
          <a:p>
            <a:pPr algn="l"/>
            <a:r>
              <a:rPr lang="en-US" dirty="0" smtClean="0"/>
              <a:t>There are two types of riddles, enigmas and conundrums.</a:t>
            </a:r>
          </a:p>
          <a:p>
            <a:pPr algn="l"/>
            <a:endParaRPr lang="en-US" dirty="0" smtClean="0"/>
          </a:p>
          <a:p>
            <a:pPr algn="l"/>
            <a:r>
              <a:rPr lang="en-US" dirty="0" smtClean="0"/>
              <a:t>An </a:t>
            </a:r>
            <a:r>
              <a:rPr lang="en-US" dirty="0" smtClean="0">
                <a:hlinkClick r:id="rId2"/>
              </a:rPr>
              <a:t>enigma</a:t>
            </a:r>
            <a:r>
              <a:rPr lang="en-US" dirty="0" smtClean="0"/>
              <a:t> is a problem in which the solution is expressed metaphorically. You have to carefully think about the riddle to come up with the solution.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Different Types of Riddles</a:t>
            </a:r>
            <a:br>
              <a:rPr lang="en-US" b="1" dirty="0" smtClean="0"/>
            </a:br>
            <a:endParaRPr lang="en-US" b="1" dirty="0"/>
          </a:p>
        </p:txBody>
      </p:sp>
      <p:sp>
        <p:nvSpPr>
          <p:cNvPr id="3" name="Content Placeholder 2"/>
          <p:cNvSpPr>
            <a:spLocks noGrp="1"/>
          </p:cNvSpPr>
          <p:nvPr>
            <p:ph idx="1"/>
          </p:nvPr>
        </p:nvSpPr>
        <p:spPr/>
        <p:txBody>
          <a:bodyPr/>
          <a:lstStyle/>
          <a:p>
            <a:pPr algn="l"/>
            <a:r>
              <a:rPr lang="en-US" dirty="0" smtClean="0"/>
              <a:t>A </a:t>
            </a:r>
            <a:r>
              <a:rPr lang="en-US" dirty="0" smtClean="0">
                <a:hlinkClick r:id="rId3"/>
              </a:rPr>
              <a:t>conundrum</a:t>
            </a:r>
            <a:r>
              <a:rPr lang="en-US" dirty="0" smtClean="0"/>
              <a:t> is a question that opens either the question or the answer.</a:t>
            </a:r>
          </a:p>
          <a:p>
            <a:pPr algn="l"/>
            <a:r>
              <a:rPr lang="en-US" dirty="0" smtClean="0"/>
              <a:t>A riddle, however, doesn’t need to be classified as one of these types. As long as it is difficult to figure out and has an answer or a meaning to it, it can be classified as a riddle. Today riddles aren’t used as much as they were in ancient times, but they remain a definite way to get your mind working</a:t>
            </a:r>
          </a:p>
          <a:p>
            <a:pPr algn="l"/>
            <a:endParaRPr lang="en-US"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Conclusion:</a:t>
            </a:r>
            <a:endParaRPr lang="en-US" dirty="0"/>
          </a:p>
        </p:txBody>
      </p:sp>
      <p:sp>
        <p:nvSpPr>
          <p:cNvPr id="3" name="Content Placeholder 2"/>
          <p:cNvSpPr>
            <a:spLocks noGrp="1"/>
          </p:cNvSpPr>
          <p:nvPr>
            <p:ph idx="1"/>
          </p:nvPr>
        </p:nvSpPr>
        <p:spPr/>
        <p:txBody>
          <a:bodyPr/>
          <a:lstStyle/>
          <a:p>
            <a:pPr algn="l"/>
            <a:r>
              <a:rPr lang="en-US" sz="2800" dirty="0" smtClean="0"/>
              <a:t>Writers in poetry also began expressing themselves through riddles. When a poem contains a riddle, the reader’s mind can be stimulated and the writer can successfully get their message across in a more interesting way. Some poetry even has answers to it that you had to riddle out. Riddles can be used in a contest of wit and skill, sort of like a guessing game. Riddle games have been played since ancient times, and are still being played today. </a:t>
            </a:r>
          </a:p>
          <a:p>
            <a:pPr algn="ctr"/>
            <a:r>
              <a:rPr lang="en-US" sz="2800" b="1" u="sng" dirty="0" smtClean="0">
                <a:solidFill>
                  <a:srgbClr val="FF0000"/>
                </a:solidFill>
              </a:rPr>
              <a:t>End of lecture 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Connotation</a:t>
            </a:r>
            <a:endParaRPr lang="en-US" dirty="0"/>
          </a:p>
        </p:txBody>
      </p:sp>
      <p:sp>
        <p:nvSpPr>
          <p:cNvPr id="3" name="Content Placeholder 2"/>
          <p:cNvSpPr>
            <a:spLocks noGrp="1"/>
          </p:cNvSpPr>
          <p:nvPr>
            <p:ph idx="1"/>
          </p:nvPr>
        </p:nvSpPr>
        <p:spPr/>
        <p:txBody>
          <a:bodyPr/>
          <a:lstStyle/>
          <a:p>
            <a:pPr algn="l"/>
            <a:r>
              <a:rPr lang="en-US" dirty="0" smtClean="0"/>
              <a:t>In modern British usage, it is commonly used to mean ‘</a:t>
            </a:r>
            <a:r>
              <a:rPr lang="en-US" dirty="0" err="1" smtClean="0"/>
              <a:t>fierce’as</a:t>
            </a:r>
            <a:r>
              <a:rPr lang="en-US" dirty="0" smtClean="0"/>
              <a:t> in the brown rat is a vicious animal.</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r>
              <a:rPr lang="en-US" b="1" dirty="0" smtClean="0"/>
              <a:t>Implication:</a:t>
            </a:r>
            <a:endParaRPr lang="en-US" b="1" dirty="0"/>
          </a:p>
        </p:txBody>
      </p:sp>
      <p:sp>
        <p:nvSpPr>
          <p:cNvPr id="3" name="Content Placeholder 2"/>
          <p:cNvSpPr>
            <a:spLocks noGrp="1"/>
          </p:cNvSpPr>
          <p:nvPr>
            <p:ph idx="1"/>
          </p:nvPr>
        </p:nvSpPr>
        <p:spPr/>
        <p:txBody>
          <a:bodyPr/>
          <a:lstStyle/>
          <a:p>
            <a:pPr algn="l"/>
            <a:r>
              <a:rPr lang="en-US" dirty="0" smtClean="0"/>
              <a:t>This is meaning which a speaker or writer intends but does not communicate </a:t>
            </a:r>
            <a:r>
              <a:rPr lang="en-US" dirty="0" err="1" smtClean="0"/>
              <a:t>directly.Where</a:t>
            </a:r>
            <a:r>
              <a:rPr lang="en-US" dirty="0" smtClean="0"/>
              <a:t> a </a:t>
            </a:r>
            <a:r>
              <a:rPr lang="en-US" dirty="0" err="1" smtClean="0"/>
              <a:t>listner</a:t>
            </a:r>
            <a:r>
              <a:rPr lang="en-US" dirty="0" smtClean="0"/>
              <a:t> is able to deduce or infer the intended meaning  from what has been uttered, this is known as (conversational) </a:t>
            </a:r>
            <a:r>
              <a:rPr lang="en-US" dirty="0" err="1" smtClean="0"/>
              <a:t>implicature</a:t>
            </a:r>
            <a:r>
              <a:rPr lang="en-US" dirty="0" smtClean="0"/>
              <a:t>. David Crystal gives this example:</a:t>
            </a:r>
          </a:p>
          <a:p>
            <a:pPr algn="l"/>
            <a:r>
              <a:rPr lang="en-US" dirty="0" smtClean="0"/>
              <a:t>Utterance: A bus --- </a:t>
            </a:r>
            <a:r>
              <a:rPr lang="en-US" dirty="0" err="1" smtClean="0"/>
              <a:t>Implicature</a:t>
            </a:r>
            <a:r>
              <a:rPr lang="en-US" dirty="0" smtClean="0"/>
              <a:t> (implicit meaning)</a:t>
            </a:r>
          </a:p>
          <a:p>
            <a:pPr algn="l"/>
            <a:r>
              <a:rPr lang="en-US" dirty="0" smtClean="0"/>
              <a:t>We must run.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Pragmatics:</a:t>
            </a:r>
            <a:endParaRPr lang="en-US" dirty="0"/>
          </a:p>
        </p:txBody>
      </p:sp>
      <p:sp>
        <p:nvSpPr>
          <p:cNvPr id="3" name="Content Placeholder 2"/>
          <p:cNvSpPr>
            <a:spLocks noGrp="1"/>
          </p:cNvSpPr>
          <p:nvPr>
            <p:ph idx="1"/>
          </p:nvPr>
        </p:nvSpPr>
        <p:spPr/>
        <p:txBody>
          <a:bodyPr/>
          <a:lstStyle/>
          <a:p>
            <a:pPr algn="l"/>
            <a:r>
              <a:rPr lang="en-US" dirty="0" smtClean="0"/>
              <a:t>Pragmatics is not a coherent field of </a:t>
            </a:r>
            <a:r>
              <a:rPr lang="en-US" dirty="0" err="1" smtClean="0"/>
              <a:t>study.It</a:t>
            </a:r>
            <a:r>
              <a:rPr lang="en-US" dirty="0" smtClean="0"/>
              <a:t> refers to the study of those factors which govern our choices of language-such as our social awareness, our culture and our sense of </a:t>
            </a:r>
            <a:r>
              <a:rPr lang="en-US" dirty="0" err="1" smtClean="0"/>
              <a:t>etiquette.How</a:t>
            </a:r>
            <a:r>
              <a:rPr lang="en-US" dirty="0" smtClean="0"/>
              <a:t> do we know to express gratitude for a gift or hospitality.</a:t>
            </a:r>
          </a:p>
          <a:p>
            <a:pPr algn="l"/>
            <a:r>
              <a:rPr lang="en-US" dirty="0" smtClean="0"/>
              <a:t>Pragmatics can be illustrated by jokes or irony which rely on the contrast between expected and subsequently revealed meaning.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Ambiguity:</a:t>
            </a:r>
            <a:endParaRPr lang="en-US" dirty="0"/>
          </a:p>
        </p:txBody>
      </p:sp>
      <p:sp>
        <p:nvSpPr>
          <p:cNvPr id="3" name="Content Placeholder 2"/>
          <p:cNvSpPr>
            <a:spLocks noGrp="1"/>
          </p:cNvSpPr>
          <p:nvPr>
            <p:ph idx="1"/>
          </p:nvPr>
        </p:nvSpPr>
        <p:spPr/>
        <p:txBody>
          <a:bodyPr/>
          <a:lstStyle/>
          <a:p>
            <a:pPr algn="l"/>
            <a:r>
              <a:rPr lang="en-US" dirty="0" smtClean="0"/>
              <a:t>Ambiguity occurs when a language element has more than one meaning .If the ambiguity is in a single word it is a lexical ambiguity. If in a sentence or clause it is grammatical or structural ambiguity.</a:t>
            </a:r>
          </a:p>
          <a:p>
            <a:pPr algn="l"/>
            <a:r>
              <a:rPr lang="en-US" dirty="0" smtClean="0"/>
              <a:t>Structural ambiguity can often be seen in punning healines,like the wartime example CHURCHILL FLIES BACK TO FRONT. The late polar explorer,Dr.Vivian Fuchs ,was the subject of similar headline:Dr.FUCHS OFF TO ANTARCTIC.</a:t>
            </a:r>
          </a:p>
          <a:p>
            <a:pPr algn="l"/>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Ambiguity:</a:t>
            </a:r>
            <a:endParaRPr lang="en-US" dirty="0"/>
          </a:p>
        </p:txBody>
      </p:sp>
      <p:sp>
        <p:nvSpPr>
          <p:cNvPr id="3" name="Content Placeholder 2"/>
          <p:cNvSpPr>
            <a:spLocks noGrp="1"/>
          </p:cNvSpPr>
          <p:nvPr>
            <p:ph idx="1"/>
          </p:nvPr>
        </p:nvSpPr>
        <p:spPr/>
        <p:txBody>
          <a:bodyPr/>
          <a:lstStyle/>
          <a:p>
            <a:pPr algn="l"/>
            <a:r>
              <a:rPr lang="en-US" dirty="0" smtClean="0"/>
              <a:t> In this </a:t>
            </a:r>
            <a:r>
              <a:rPr lang="en-US" dirty="0" err="1" smtClean="0"/>
              <a:t>case,the</a:t>
            </a:r>
            <a:r>
              <a:rPr lang="en-US" dirty="0" smtClean="0"/>
              <a:t> </a:t>
            </a:r>
            <a:r>
              <a:rPr lang="en-US" dirty="0" err="1" smtClean="0"/>
              <a:t>stuctural</a:t>
            </a:r>
            <a:r>
              <a:rPr lang="en-US" dirty="0" smtClean="0"/>
              <a:t> ambiguity is not present to a reader who knows standard </a:t>
            </a:r>
            <a:r>
              <a:rPr lang="en-US" dirty="0" err="1" smtClean="0"/>
              <a:t>spelling,but</a:t>
            </a:r>
            <a:r>
              <a:rPr lang="en-US" dirty="0" smtClean="0"/>
              <a:t> might confuse  </a:t>
            </a:r>
            <a:r>
              <a:rPr lang="en-US" dirty="0" err="1" smtClean="0"/>
              <a:t>hearer,if</a:t>
            </a:r>
            <a:r>
              <a:rPr lang="en-US" dirty="0" smtClean="0"/>
              <a:t> the headline is spoken </a:t>
            </a:r>
            <a:r>
              <a:rPr lang="en-US" dirty="0" err="1" smtClean="0"/>
              <a:t>aloud.The</a:t>
            </a:r>
            <a:r>
              <a:rPr lang="en-US" dirty="0" smtClean="0"/>
              <a:t> absence of linking grammatical words (articles,conjunctions,prepositions) in headlines makes such ambiguity likely.</a:t>
            </a:r>
          </a:p>
          <a:p>
            <a:pPr algn="l"/>
            <a:r>
              <a:rPr lang="en-US" dirty="0" smtClean="0"/>
              <a:t>Another example that combines lexical and structural ambiguity is in a joke. Two men are looking at televisions in a shop-window.</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smtClean="0">
                <a:solidFill>
                  <a:srgbClr val="FF0000"/>
                </a:solidFill>
              </a:rPr>
              <a:t>Ambiguity:</a:t>
            </a:r>
            <a:endParaRPr lang="en-US"/>
          </a:p>
        </p:txBody>
      </p:sp>
      <p:sp>
        <p:nvSpPr>
          <p:cNvPr id="3" name="Content Placeholder 2"/>
          <p:cNvSpPr>
            <a:spLocks noGrp="1"/>
          </p:cNvSpPr>
          <p:nvPr>
            <p:ph idx="1"/>
          </p:nvPr>
        </p:nvSpPr>
        <p:spPr/>
        <p:txBody>
          <a:bodyPr/>
          <a:lstStyle/>
          <a:p>
            <a:pPr algn="l"/>
            <a:r>
              <a:rPr lang="en-US" dirty="0" smtClean="0"/>
              <a:t>One says: 'That's the </a:t>
            </a:r>
            <a:r>
              <a:rPr lang="en-US" dirty="0" err="1" smtClean="0"/>
              <a:t>oneI’d</a:t>
            </a:r>
            <a:r>
              <a:rPr lang="en-US" dirty="0" smtClean="0"/>
              <a:t> get’ Around the corner comes a </a:t>
            </a:r>
            <a:r>
              <a:rPr lang="en-US" dirty="0" err="1" smtClean="0"/>
              <a:t>Cyclops,who</a:t>
            </a:r>
            <a:r>
              <a:rPr lang="en-US" dirty="0" smtClean="0"/>
              <a:t> thumps him. The lexical ambiguity works best in speech-if we read it we must 'hear’ the speech to get the point. If you still are puzzled, you may lack awareness of the denotation of Cyclops. They have only one eye. Get (like-</a:t>
            </a:r>
            <a:r>
              <a:rPr lang="en-US" dirty="0" err="1" smtClean="0"/>
              <a:t>git</a:t>
            </a:r>
            <a:r>
              <a:rPr lang="en-US" dirty="0" smtClean="0"/>
              <a:t>)is an insult in some regional verities of spoken English (especially in north-west England)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b="1" dirty="0"/>
          </a:p>
        </p:txBody>
      </p:sp>
      <p:sp>
        <p:nvSpPr>
          <p:cNvPr id="3" name="Content Placeholder 2"/>
          <p:cNvSpPr>
            <a:spLocks noGrp="1"/>
          </p:cNvSpPr>
          <p:nvPr>
            <p:ph idx="1"/>
          </p:nvPr>
        </p:nvSpPr>
        <p:spPr/>
        <p:txBody>
          <a:bodyPr/>
          <a:lstStyle/>
          <a:p>
            <a:pPr algn="l"/>
            <a:r>
              <a:rPr lang="en-US" dirty="0" smtClean="0"/>
              <a:t>Metaphors are well known as a stylistic feature of literature, but in fact are found in almost all language use, other than simple explanations of physical events in the material world.</a:t>
            </a:r>
          </a:p>
          <a:p>
            <a:pPr algn="l"/>
            <a:r>
              <a:rPr lang="en-US" dirty="0" smtClean="0"/>
              <a:t>All abstract vocabulary is metaphorical, but in most cases the original language hides the metaphor from </a:t>
            </a:r>
            <a:r>
              <a:rPr lang="en-US" dirty="0" err="1" smtClean="0"/>
              <a:t>us.Depends</a:t>
            </a:r>
            <a:r>
              <a:rPr lang="en-US" dirty="0" smtClean="0"/>
              <a:t> means “hanging </a:t>
            </a:r>
            <a:r>
              <a:rPr lang="en-US" dirty="0" err="1" smtClean="0"/>
              <a:t>from”in</a:t>
            </a:r>
            <a:r>
              <a:rPr lang="en-US" dirty="0" smtClean="0"/>
              <a:t> latin,pornography means “writing of prostitutes” in (Greek) and even the </a:t>
            </a:r>
            <a:r>
              <a:rPr lang="en-US" dirty="0" err="1" smtClean="0"/>
              <a:t>hipoptamus</a:t>
            </a:r>
            <a:r>
              <a:rPr lang="en-US" dirty="0" smtClean="0"/>
              <a:t> has a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dirty="0" smtClean="0"/>
              <a:t>Metaphor in its </a:t>
            </a:r>
            <a:r>
              <a:rPr lang="en-US" dirty="0" err="1" smtClean="0"/>
              <a:t>name,which</a:t>
            </a:r>
            <a:r>
              <a:rPr lang="en-US" dirty="0" smtClean="0"/>
              <a:t> is Greek for ‘river horse’</a:t>
            </a:r>
          </a:p>
          <a:p>
            <a:pPr algn="l"/>
            <a:r>
              <a:rPr lang="en-US" dirty="0" smtClean="0"/>
              <a:t>A metaphor compares </a:t>
            </a:r>
            <a:r>
              <a:rPr lang="en-US" dirty="0" err="1" smtClean="0"/>
              <a:t>things,but</a:t>
            </a:r>
            <a:r>
              <a:rPr lang="en-US" dirty="0" smtClean="0"/>
              <a:t> </a:t>
            </a:r>
            <a:r>
              <a:rPr lang="en-US" dirty="0" err="1" smtClean="0"/>
              <a:t>doesnot</a:t>
            </a:r>
            <a:r>
              <a:rPr lang="en-US" dirty="0" smtClean="0"/>
              <a:t> show this with forms such as </a:t>
            </a:r>
            <a:r>
              <a:rPr lang="en-US" dirty="0" err="1" smtClean="0"/>
              <a:t>as,like,or</a:t>
            </a:r>
            <a:r>
              <a:rPr lang="en-US" dirty="0" smtClean="0"/>
              <a:t> more(+qualifier )</a:t>
            </a:r>
            <a:r>
              <a:rPr lang="en-US" dirty="0" err="1" smtClean="0"/>
              <a:t>than.These</a:t>
            </a:r>
            <a:r>
              <a:rPr lang="en-US" dirty="0" smtClean="0"/>
              <a:t> appear in </a:t>
            </a:r>
            <a:r>
              <a:rPr lang="en-US" dirty="0" err="1" smtClean="0"/>
              <a:t>similes:fat</a:t>
            </a:r>
            <a:r>
              <a:rPr lang="en-US" dirty="0" smtClean="0"/>
              <a:t> </a:t>
            </a:r>
            <a:r>
              <a:rPr lang="en-US" dirty="0" err="1" smtClean="0"/>
              <a:t>asa</a:t>
            </a:r>
            <a:r>
              <a:rPr lang="en-US" dirty="0" smtClean="0"/>
              <a:t> pig ,like two peas in a pod.      </a:t>
            </a:r>
            <a:r>
              <a:rPr lang="en-US" b="1" dirty="0" smtClean="0"/>
              <a:t>Similes</a:t>
            </a:r>
            <a:br>
              <a:rPr lang="en-US" b="1" dirty="0" smtClean="0"/>
            </a:br>
            <a:r>
              <a:rPr lang="en-US" sz="2400" b="1" dirty="0" smtClean="0"/>
              <a:t>Similes are comparisons</a:t>
            </a:r>
            <a:r>
              <a:rPr lang="en-US" sz="2400" dirty="0" smtClean="0"/>
              <a:t> </a:t>
            </a:r>
            <a:r>
              <a:rPr lang="en-US" sz="2400" b="1" dirty="0" smtClean="0">
                <a:solidFill>
                  <a:srgbClr val="C00000"/>
                </a:solidFill>
              </a:rPr>
              <a:t>that show how two things that are not alike in most ways are similar in one important way. Similes are a way to describe something. Authors use them to make their writing more interesting or entertaining</a:t>
            </a:r>
            <a:r>
              <a:rPr lang="en-US" b="1" dirty="0" smtClean="0">
                <a:solidFill>
                  <a:srgbClr val="C00000"/>
                </a:solidFill>
              </a:rPr>
              <a:t>.</a:t>
            </a:r>
            <a:endParaRPr lang="en-US" b="1" dirty="0">
              <a:solidFill>
                <a:srgbClr val="C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sz="2400" b="1" dirty="0" smtClean="0">
                <a:solidFill>
                  <a:srgbClr val="C00000"/>
                </a:solidFill>
              </a:rPr>
              <a:t>Similes </a:t>
            </a:r>
            <a:r>
              <a:rPr lang="en-US" sz="2400" b="1" dirty="0" smtClean="0"/>
              <a:t>use the words “as” or “like” to make the connection between the two things that are being compared.</a:t>
            </a:r>
          </a:p>
          <a:p>
            <a:pPr algn="l"/>
            <a:r>
              <a:rPr lang="en-US" sz="2400" b="1" dirty="0" smtClean="0"/>
              <a:t>Examples:</a:t>
            </a:r>
          </a:p>
          <a:p>
            <a:pPr algn="l"/>
            <a:r>
              <a:rPr lang="en-US" sz="2400" b="1" dirty="0" smtClean="0"/>
              <a:t>1. Playing chess with Ashley is like trying to outsmart a computer.</a:t>
            </a:r>
          </a:p>
          <a:p>
            <a:pPr algn="l"/>
            <a:r>
              <a:rPr lang="en-US" sz="2400" b="1" dirty="0" smtClean="0"/>
              <a:t>The activity “playing chess with Ashley” is being compared to “trying to outsmart a computer.” The point is that Ashley can think in a powerful manner that resembles the way a computer operates, not that she is like a computer in any other way.</a:t>
            </a:r>
          </a:p>
          <a:p>
            <a:pPr algn="l"/>
            <a:r>
              <a:rPr lang="en-US" sz="2400" b="1" dirty="0" smtClean="0"/>
              <a:t>2. His temper was as explosive as a volcano.</a:t>
            </a:r>
          </a:p>
          <a:p>
            <a:pPr algn="l"/>
            <a:r>
              <a:rPr lang="en-US" sz="2400" b="1" dirty="0" smtClean="0"/>
              <a:t>His temper is being compared to a volcano in that it can be sudden and violent.</a:t>
            </a:r>
          </a:p>
          <a:p>
            <a:pPr algn="l"/>
            <a:r>
              <a:rPr lang="en-US" sz="2400" b="1" dirty="0" smtClean="0">
                <a:solidFill>
                  <a:srgbClr val="C00000"/>
                </a:solidFill>
              </a:rPr>
              <a:t> </a:t>
            </a:r>
          </a:p>
          <a:p>
            <a:pPr algn="l"/>
            <a:endParaRPr lang="en-US" sz="2400" b="1"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Metaphor,simile,symbol</a:t>
            </a:r>
            <a:endParaRPr lang="en-US" dirty="0"/>
          </a:p>
        </p:txBody>
      </p:sp>
      <p:sp>
        <p:nvSpPr>
          <p:cNvPr id="3" name="Content Placeholder 2"/>
          <p:cNvSpPr>
            <a:spLocks noGrp="1"/>
          </p:cNvSpPr>
          <p:nvPr>
            <p:ph idx="1"/>
          </p:nvPr>
        </p:nvSpPr>
        <p:spPr/>
        <p:txBody>
          <a:bodyPr/>
          <a:lstStyle/>
          <a:p>
            <a:pPr algn="l"/>
            <a:r>
              <a:rPr lang="en-US" dirty="0" smtClean="0"/>
              <a:t>A </a:t>
            </a:r>
            <a:r>
              <a:rPr lang="en-US" b="1" dirty="0" smtClean="0"/>
              <a:t>symbol</a:t>
            </a:r>
            <a:r>
              <a:rPr lang="en-US" dirty="0" smtClean="0"/>
              <a:t> is something that represents an </a:t>
            </a:r>
            <a:r>
              <a:rPr lang="en-US" dirty="0" smtClean="0">
                <a:hlinkClick r:id="rId2" tooltip="Idea"/>
              </a:rPr>
              <a:t>idea</a:t>
            </a:r>
            <a:r>
              <a:rPr lang="en-US" dirty="0" smtClean="0"/>
              <a:t>, a physical </a:t>
            </a:r>
            <a:r>
              <a:rPr lang="en-US" dirty="0" smtClean="0">
                <a:hlinkClick r:id="rId3" tooltip="Entity"/>
              </a:rPr>
              <a:t>entity</a:t>
            </a:r>
            <a:r>
              <a:rPr lang="en-US" dirty="0" smtClean="0"/>
              <a:t> or a </a:t>
            </a:r>
            <a:r>
              <a:rPr lang="en-US" dirty="0" smtClean="0">
                <a:hlinkClick r:id="rId4" tooltip="Process (philosophy)"/>
              </a:rPr>
              <a:t>process</a:t>
            </a:r>
            <a:r>
              <a:rPr lang="en-US" dirty="0" smtClean="0"/>
              <a:t> but is distinct from it. The purpose of a symbol is to communicate meaning. For example, a red octagon may be a symbol for "STOP". On a map, a picture of a tent might represent a campsite. </a:t>
            </a:r>
            <a:r>
              <a:rPr lang="en-US" dirty="0" smtClean="0">
                <a:hlinkClick r:id="rId5" tooltip="Numeral system"/>
              </a:rPr>
              <a:t>Numerals</a:t>
            </a:r>
            <a:r>
              <a:rPr lang="en-US" dirty="0" smtClean="0"/>
              <a:t> are symbols for </a:t>
            </a:r>
            <a:r>
              <a:rPr lang="en-US" dirty="0" smtClean="0">
                <a:hlinkClick r:id="rId6" tooltip="Number"/>
              </a:rPr>
              <a:t>numbers</a:t>
            </a:r>
            <a:r>
              <a:rPr lang="en-US" dirty="0" smtClean="0"/>
              <a:t>. Personal names are symbols representing individuals. A red rose symbolizes love and compassion.</a:t>
            </a:r>
          </a:p>
          <a:p>
            <a:pPr algn="l"/>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 fields:</a:t>
            </a:r>
            <a:endParaRPr lang="en-US" b="1" dirty="0"/>
          </a:p>
        </p:txBody>
      </p:sp>
      <p:sp>
        <p:nvSpPr>
          <p:cNvPr id="3" name="Content Placeholder 2"/>
          <p:cNvSpPr>
            <a:spLocks noGrp="1"/>
          </p:cNvSpPr>
          <p:nvPr>
            <p:ph idx="1"/>
          </p:nvPr>
        </p:nvSpPr>
        <p:spPr/>
        <p:txBody>
          <a:bodyPr/>
          <a:lstStyle/>
          <a:p>
            <a:pPr algn="l"/>
            <a:r>
              <a:rPr lang="en-US" b="1" dirty="0" smtClean="0">
                <a:solidFill>
                  <a:srgbClr val="000000"/>
                </a:solidFill>
              </a:rPr>
              <a:t>A semantic field is a </a:t>
            </a:r>
            <a:r>
              <a:rPr lang="en-US" b="1" dirty="0" smtClean="0">
                <a:solidFill>
                  <a:srgbClr val="000000"/>
                </a:solidFill>
                <a:hlinkClick r:id="rId3" tooltip="Technical term"/>
              </a:rPr>
              <a:t>technical term</a:t>
            </a:r>
            <a:r>
              <a:rPr lang="en-US" b="1" dirty="0" smtClean="0">
                <a:solidFill>
                  <a:srgbClr val="000000"/>
                </a:solidFill>
              </a:rPr>
              <a:t> in the discipline of </a:t>
            </a:r>
            <a:r>
              <a:rPr lang="en-US" b="1" dirty="0" smtClean="0">
                <a:solidFill>
                  <a:srgbClr val="000000"/>
                </a:solidFill>
                <a:hlinkClick r:id="rId4" tooltip="Linguistics"/>
              </a:rPr>
              <a:t>linguistics</a:t>
            </a:r>
            <a:r>
              <a:rPr lang="en-US" b="1" dirty="0" smtClean="0">
                <a:solidFill>
                  <a:srgbClr val="000000"/>
                </a:solidFill>
              </a:rPr>
              <a:t> to describe a set of words grouped by meaning in a certain way The term is also used in other </a:t>
            </a:r>
            <a:r>
              <a:rPr lang="en-US" b="1" dirty="0" smtClean="0">
                <a:solidFill>
                  <a:srgbClr val="000000"/>
                </a:solidFill>
                <a:hlinkClick r:id="rId5" tooltip="Academic disciplines"/>
              </a:rPr>
              <a:t>academic disciplines</a:t>
            </a:r>
            <a:r>
              <a:rPr lang="en-US" b="1" dirty="0" smtClean="0">
                <a:solidFill>
                  <a:srgbClr val="000000"/>
                </a:solidFill>
              </a:rPr>
              <a:t>, such as </a:t>
            </a:r>
            <a:r>
              <a:rPr lang="en-US" b="1" dirty="0" smtClean="0">
                <a:solidFill>
                  <a:srgbClr val="000000"/>
                </a:solidFill>
                <a:hlinkClick r:id="rId6" tooltip="Anthropology"/>
              </a:rPr>
              <a:t>anthropology</a:t>
            </a:r>
            <a:r>
              <a:rPr lang="en-US" b="1" dirty="0" smtClean="0">
                <a:solidFill>
                  <a:srgbClr val="000000"/>
                </a:solidFill>
              </a:rPr>
              <a:t> and </a:t>
            </a:r>
            <a:r>
              <a:rPr lang="en-US" b="1" dirty="0" smtClean="0">
                <a:solidFill>
                  <a:srgbClr val="000000"/>
                </a:solidFill>
                <a:hlinkClick r:id="rId7" tooltip="Computational semiotics"/>
              </a:rPr>
              <a:t>computational </a:t>
            </a:r>
            <a:r>
              <a:rPr lang="en-US" b="1" dirty="0" smtClean="0">
                <a:solidFill>
                  <a:srgbClr val="000000"/>
                </a:solidFill>
              </a:rPr>
              <a:t>semiotics together.    </a:t>
            </a:r>
          </a:p>
          <a:p>
            <a:pPr algn="ctr"/>
            <a:r>
              <a:rPr lang="en-US" b="1" dirty="0" smtClean="0">
                <a:solidFill>
                  <a:srgbClr val="C00000"/>
                </a:solidFill>
              </a:rPr>
              <a:t>End of lecture four</a:t>
            </a:r>
          </a:p>
          <a:p>
            <a:pPr algn="ctr"/>
            <a:r>
              <a:rPr lang="en-US" b="1" dirty="0" smtClean="0">
                <a:solidFill>
                  <a:srgbClr val="C00000"/>
                </a:solidFill>
              </a:rPr>
              <a:t>Thanks!</a:t>
            </a:r>
            <a:endParaRPr lang="en-US" b="1" dirty="0">
              <a:solidFill>
                <a:srgbClr val="C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1901</TotalTime>
  <Words>978</Words>
  <Application>Microsoft Office PowerPoint</Application>
  <PresentationFormat>A4 Paper (210x297 mm)</PresentationFormat>
  <Paragraphs>89</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المحاضرة التاسعة ....................Lecture No. 9.</vt:lpstr>
      <vt:lpstr>Riddles</vt:lpstr>
      <vt:lpstr>Riddles .</vt:lpstr>
      <vt:lpstr>Riddles</vt:lpstr>
      <vt:lpstr>Riddles</vt:lpstr>
      <vt:lpstr>Some important areas of semantic theory or related subjects include these</vt:lpstr>
      <vt:lpstr>Examples of famous riddles:</vt:lpstr>
      <vt:lpstr>Examples:</vt:lpstr>
      <vt:lpstr>More examples:</vt:lpstr>
      <vt:lpstr>Different Types of Riddles .</vt:lpstr>
      <vt:lpstr>Different Types of Riddles </vt:lpstr>
      <vt:lpstr>Conclusion:</vt:lpstr>
      <vt:lpstr>Connotation</vt:lpstr>
      <vt:lpstr>Implication:</vt:lpstr>
      <vt:lpstr>Pragmatics:</vt:lpstr>
      <vt:lpstr>Ambiguity:</vt:lpstr>
      <vt:lpstr>Ambiguity:</vt:lpstr>
      <vt:lpstr>Ambiguity:</vt:lpstr>
      <vt:lpstr>Metaphor,simile,symbol:</vt:lpstr>
      <vt:lpstr>Metaphor,simile,symbol.</vt:lpstr>
      <vt:lpstr>Metaphor,simile,symbol</vt:lpstr>
      <vt:lpstr>Metaphor,simile,symbol</vt:lpstr>
      <vt:lpstr>Semantic fields:</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154</cp:revision>
  <dcterms:created xsi:type="dcterms:W3CDTF">2009-10-14T19:14:34Z</dcterms:created>
  <dcterms:modified xsi:type="dcterms:W3CDTF">2012-05-01T05:45:29Z</dcterms:modified>
</cp:coreProperties>
</file>