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90" r:id="rId5"/>
    <p:sldId id="291" r:id="rId6"/>
    <p:sldId id="292" r:id="rId7"/>
    <p:sldId id="293" r:id="rId8"/>
    <p:sldId id="294" r:id="rId9"/>
    <p:sldId id="295" r:id="rId10"/>
    <p:sldId id="269" r:id="rId11"/>
    <p:sldId id="270" r:id="rId12"/>
    <p:sldId id="271" r:id="rId13"/>
    <p:sldId id="272" r:id="rId14"/>
    <p:sldId id="273" r:id="rId15"/>
    <p:sldId id="274" r:id="rId16"/>
    <p:sldId id="275" r:id="rId17"/>
    <p:sldId id="296" r:id="rId18"/>
    <p:sldId id="297"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a:srgbClr val="709256"/>
    <a:srgbClr val="AD9968"/>
    <a:srgbClr val="3B84AF"/>
    <a:srgbClr val="FF33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481" autoAdjust="0"/>
    <p:restoredTop sz="94664" autoAdjust="0"/>
  </p:normalViewPr>
  <p:slideViewPr>
    <p:cSldViewPr>
      <p:cViewPr>
        <p:scale>
          <a:sx n="90" d="100"/>
          <a:sy n="90" d="100"/>
        </p:scale>
        <p:origin x="-72" y="25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21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5/1/2012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Semantics &amp; Pragmatics </a:t>
            </a:r>
          </a:p>
          <a:p>
            <a:pPr algn="ctr">
              <a:defRPr/>
            </a:pPr>
            <a:r>
              <a:rPr lang="en-US" sz="2600" b="1" dirty="0" smtClean="0">
                <a:solidFill>
                  <a:srgbClr val="7F7F7F"/>
                </a:solidFill>
                <a:latin typeface="Calibri" pitchFamily="34" charset="0"/>
                <a:cs typeface="Times New Roman" pitchFamily="18" charset="0"/>
              </a:rPr>
              <a:t>Mr. Yasser </a:t>
            </a:r>
            <a:r>
              <a:rPr lang="en-US" sz="2600" b="1" smtClean="0">
                <a:solidFill>
                  <a:srgbClr val="7F7F7F"/>
                </a:solidFill>
                <a:latin typeface="Calibri" pitchFamily="34" charset="0"/>
                <a:cs typeface="Times New Roman" pitchFamily="18" charset="0"/>
              </a:rPr>
              <a:t>Attia</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الثالثه عشر</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Thirteen</a:t>
            </a: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b="1" dirty="0" smtClean="0"/>
              <a:t>Revision of the course contents</a:t>
            </a:r>
            <a:endParaRPr lang="en-US" dirty="0">
              <a:solidFill>
                <a:srgbClr val="C00000"/>
              </a:solidFill>
            </a:endParaRPr>
          </a:p>
        </p:txBody>
      </p:sp>
      <p:sp>
        <p:nvSpPr>
          <p:cNvPr id="4" name="Content Placeholder 3"/>
          <p:cNvSpPr>
            <a:spLocks noGrp="1"/>
          </p:cNvSpPr>
          <p:nvPr>
            <p:ph idx="1"/>
          </p:nvPr>
        </p:nvSpPr>
        <p:spPr/>
        <p:txBody>
          <a:bodyPr/>
          <a:lstStyle/>
          <a:p>
            <a:pPr algn="l"/>
            <a:r>
              <a:rPr lang="en-US" b="1" u="sng" dirty="0" smtClean="0">
                <a:solidFill>
                  <a:srgbClr val="FF0000"/>
                </a:solidFill>
              </a:rPr>
              <a:t>Entailment:</a:t>
            </a:r>
            <a:r>
              <a:rPr lang="en-US" dirty="0" smtClean="0">
                <a:solidFill>
                  <a:srgbClr val="FF0000"/>
                </a:solidFill>
              </a:rPr>
              <a:t> </a:t>
            </a:r>
            <a:r>
              <a:rPr lang="en-US" dirty="0" smtClean="0"/>
              <a:t>It is a relation in which we not have a complete truth condition between </a:t>
            </a:r>
            <a:r>
              <a:rPr lang="en-US" dirty="0" err="1" smtClean="0"/>
              <a:t>sentences.The</a:t>
            </a:r>
            <a:r>
              <a:rPr lang="en-US" dirty="0" smtClean="0"/>
              <a:t> following two examples illustrate this:</a:t>
            </a:r>
          </a:p>
          <a:p>
            <a:pPr algn="l"/>
            <a:r>
              <a:rPr lang="en-US" b="1" u="sng" dirty="0" smtClean="0">
                <a:solidFill>
                  <a:srgbClr val="FF0000"/>
                </a:solidFill>
              </a:rPr>
              <a:t>A- </a:t>
            </a:r>
            <a:r>
              <a:rPr lang="en-US" b="1" dirty="0" smtClean="0">
                <a:solidFill>
                  <a:srgbClr val="FF0000"/>
                </a:solidFill>
              </a:rPr>
              <a:t>The park guards killed the tiger.</a:t>
            </a:r>
          </a:p>
          <a:p>
            <a:pPr algn="l"/>
            <a:r>
              <a:rPr lang="en-US" b="1" u="sng" dirty="0" smtClean="0">
                <a:solidFill>
                  <a:srgbClr val="FF0000"/>
                </a:solidFill>
              </a:rPr>
              <a:t>B-</a:t>
            </a:r>
            <a:r>
              <a:rPr lang="en-US" b="1" dirty="0" smtClean="0">
                <a:solidFill>
                  <a:srgbClr val="FF0000"/>
                </a:solidFill>
              </a:rPr>
              <a:t>The tiger is dead.</a:t>
            </a:r>
          </a:p>
          <a:p>
            <a:pPr algn="l"/>
            <a:r>
              <a:rPr lang="en-US" b="1" u="sng" dirty="0" smtClean="0">
                <a:solidFill>
                  <a:srgbClr val="FF0000"/>
                </a:solidFill>
              </a:rPr>
              <a:t>A-</a:t>
            </a:r>
            <a:r>
              <a:rPr lang="en-US" b="1" dirty="0" err="1" smtClean="0">
                <a:solidFill>
                  <a:srgbClr val="FF0000"/>
                </a:solidFill>
              </a:rPr>
              <a:t>Wesam</a:t>
            </a:r>
            <a:r>
              <a:rPr lang="en-US" b="1" dirty="0" smtClean="0">
                <a:solidFill>
                  <a:srgbClr val="FF0000"/>
                </a:solidFill>
              </a:rPr>
              <a:t> is a man.</a:t>
            </a:r>
          </a:p>
          <a:p>
            <a:pPr algn="l"/>
            <a:r>
              <a:rPr lang="en-US" b="1" u="sng" dirty="0" smtClean="0">
                <a:solidFill>
                  <a:srgbClr val="FF0000"/>
                </a:solidFill>
              </a:rPr>
              <a:t>B-</a:t>
            </a:r>
            <a:r>
              <a:rPr lang="en-US" b="1" dirty="0" err="1" smtClean="0">
                <a:solidFill>
                  <a:srgbClr val="FF0000"/>
                </a:solidFill>
              </a:rPr>
              <a:t>Wesam</a:t>
            </a:r>
            <a:r>
              <a:rPr lang="en-US" b="1" dirty="0" smtClean="0">
                <a:solidFill>
                  <a:srgbClr val="FF0000"/>
                </a:solidFill>
              </a:rPr>
              <a:t> is a human.</a:t>
            </a:r>
            <a:endParaRPr lang="en-US" b="1" u="sng" dirty="0">
              <a:solidFill>
                <a:srgbClr val="FF0000"/>
              </a:solidFill>
            </a:endParaRPr>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Semantic relations among words and phrases.          </a:t>
            </a:r>
            <a:endParaRPr lang="en-US" dirty="0">
              <a:solidFill>
                <a:srgbClr val="C00000"/>
              </a:solidFill>
            </a:endParaRPr>
          </a:p>
        </p:txBody>
      </p:sp>
      <p:sp>
        <p:nvSpPr>
          <p:cNvPr id="4" name="Content Placeholder 3"/>
          <p:cNvSpPr>
            <a:spLocks noGrp="1"/>
          </p:cNvSpPr>
          <p:nvPr>
            <p:ph idx="1"/>
          </p:nvPr>
        </p:nvSpPr>
        <p:spPr/>
        <p:txBody>
          <a:bodyPr/>
          <a:lstStyle/>
          <a:p>
            <a:pPr algn="l"/>
            <a:r>
              <a:rPr lang="en-US" dirty="0" smtClean="0"/>
              <a:t>To understand the meaning of words you must study some aspects of meaning relevant to linguistic analysis.</a:t>
            </a:r>
          </a:p>
          <a:p>
            <a:pPr algn="l"/>
            <a:r>
              <a:rPr lang="en-US" b="1" u="sng" dirty="0" smtClean="0">
                <a:solidFill>
                  <a:srgbClr val="009900"/>
                </a:solidFill>
              </a:rPr>
              <a:t>Synonyms:</a:t>
            </a:r>
            <a:r>
              <a:rPr lang="en-US" b="1" u="sng" dirty="0" smtClean="0">
                <a:solidFill>
                  <a:schemeClr val="accent1">
                    <a:lumMod val="75000"/>
                  </a:schemeClr>
                </a:solidFill>
              </a:rPr>
              <a:t> </a:t>
            </a:r>
            <a:r>
              <a:rPr lang="en-US" dirty="0" smtClean="0"/>
              <a:t>They are words </a:t>
            </a:r>
            <a:r>
              <a:rPr lang="en-US" smtClean="0"/>
              <a:t>or expressions </a:t>
            </a:r>
            <a:r>
              <a:rPr lang="en-US" dirty="0" smtClean="0"/>
              <a:t>that have the same meaning in some or all contexts. The pair of words in the following table provide good examples of synonyms in English:</a:t>
            </a:r>
            <a:endParaRPr lang="en-US" b="1" u="sng" dirty="0">
              <a:solidFill>
                <a:srgbClr val="FF0000"/>
              </a:solidFill>
            </a:endParaRPr>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Semantic relations among words and phrases. </a:t>
            </a:r>
            <a:endParaRPr lang="en-US" b="1" dirty="0"/>
          </a:p>
        </p:txBody>
      </p:sp>
      <p:sp>
        <p:nvSpPr>
          <p:cNvPr id="3" name="Content Placeholder 2"/>
          <p:cNvSpPr>
            <a:spLocks noGrp="1"/>
          </p:cNvSpPr>
          <p:nvPr>
            <p:ph idx="1"/>
          </p:nvPr>
        </p:nvSpPr>
        <p:spPr/>
        <p:txBody>
          <a:bodyPr/>
          <a:lstStyle/>
          <a:p>
            <a:pPr algn="l"/>
            <a:r>
              <a:rPr lang="en-US" dirty="0" smtClean="0"/>
              <a:t>1-youth               A-adolescent</a:t>
            </a:r>
          </a:p>
          <a:p>
            <a:pPr algn="l"/>
            <a:r>
              <a:rPr lang="en-US" dirty="0" smtClean="0"/>
              <a:t>2-begin                b-start</a:t>
            </a:r>
          </a:p>
          <a:p>
            <a:pPr algn="l"/>
            <a:r>
              <a:rPr lang="en-US" dirty="0" smtClean="0"/>
              <a:t>3-remember       c-recall</a:t>
            </a:r>
          </a:p>
          <a:p>
            <a:pPr algn="l"/>
            <a:r>
              <a:rPr lang="en-US" dirty="0" smtClean="0"/>
              <a:t>4-purchase          d-buy</a:t>
            </a:r>
          </a:p>
          <a:p>
            <a:pPr algn="l"/>
            <a:r>
              <a:rPr lang="en-US" dirty="0" smtClean="0"/>
              <a:t>5-vacation           e-holiday</a:t>
            </a:r>
          </a:p>
          <a:p>
            <a:pPr algn="l"/>
            <a:r>
              <a:rPr lang="en-US" dirty="0" smtClean="0"/>
              <a:t>6-big                     f-large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Semantic relations among words and phrases. </a:t>
            </a:r>
            <a:endParaRPr lang="en-US" b="1" dirty="0"/>
          </a:p>
        </p:txBody>
      </p:sp>
      <p:sp>
        <p:nvSpPr>
          <p:cNvPr id="3" name="Content Placeholder 2"/>
          <p:cNvSpPr>
            <a:spLocks noGrp="1"/>
          </p:cNvSpPr>
          <p:nvPr>
            <p:ph idx="1"/>
          </p:nvPr>
        </p:nvSpPr>
        <p:spPr/>
        <p:txBody>
          <a:bodyPr/>
          <a:lstStyle/>
          <a:p>
            <a:pPr algn="l"/>
            <a:r>
              <a:rPr lang="en-US" dirty="0" smtClean="0"/>
              <a:t>    Although  pairs of words we mentioned are synonyms in English, there is still slight difference in meaning. For example, Christmas and Spring Bank holidays are holidays but they are not necessarily part of one's vacation. Similarly ,although youth and adolescent are used to refer to people of the same age, only the word adolescent has the meaning of the word immature in a phrase such as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Semantic relations among words and phrases. </a:t>
            </a:r>
            <a:endParaRPr lang="en-US" dirty="0"/>
          </a:p>
        </p:txBody>
      </p:sp>
      <p:sp>
        <p:nvSpPr>
          <p:cNvPr id="3" name="Content Placeholder 2"/>
          <p:cNvSpPr>
            <a:spLocks noGrp="1"/>
          </p:cNvSpPr>
          <p:nvPr>
            <p:ph idx="1"/>
          </p:nvPr>
        </p:nvSpPr>
        <p:spPr/>
        <p:txBody>
          <a:bodyPr/>
          <a:lstStyle/>
          <a:p>
            <a:pPr algn="l"/>
            <a:r>
              <a:rPr lang="en-US" b="1" dirty="0" smtClean="0"/>
              <a:t>He is such an adolescent!</a:t>
            </a:r>
          </a:p>
          <a:p>
            <a:pPr algn="l"/>
            <a:r>
              <a:rPr lang="en-US" dirty="0" smtClean="0"/>
              <a:t>So ,some linguists believe that it would be inefficient for a language to have two words or phrases whose meaning is absolutely identical in all contexts.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Antonymy</a:t>
            </a:r>
            <a:endParaRPr lang="en-US" b="1" dirty="0">
              <a:solidFill>
                <a:srgbClr val="009900"/>
              </a:solidFill>
            </a:endParaRPr>
          </a:p>
        </p:txBody>
      </p:sp>
      <p:sp>
        <p:nvSpPr>
          <p:cNvPr id="3" name="Content Placeholder 2"/>
          <p:cNvSpPr>
            <a:spLocks noGrp="1"/>
          </p:cNvSpPr>
          <p:nvPr>
            <p:ph idx="1"/>
          </p:nvPr>
        </p:nvSpPr>
        <p:spPr/>
        <p:txBody>
          <a:bodyPr/>
          <a:lstStyle/>
          <a:p>
            <a:pPr algn="l"/>
            <a:r>
              <a:rPr lang="en-US" dirty="0" smtClean="0"/>
              <a:t>Antonyms are words and phrases that are opposites with respect to some component of their meaning. The next pairs of words provides examples of antonyms:</a:t>
            </a:r>
          </a:p>
          <a:p>
            <a:pPr algn="l"/>
            <a:r>
              <a:rPr lang="en-US" dirty="0" smtClean="0"/>
              <a:t>1-dark        a-light</a:t>
            </a:r>
          </a:p>
          <a:p>
            <a:pPr algn="l"/>
            <a:r>
              <a:rPr lang="en-US" dirty="0" smtClean="0"/>
              <a:t>2-boy         b-girl</a:t>
            </a:r>
          </a:p>
          <a:p>
            <a:pPr algn="l"/>
            <a:r>
              <a:rPr lang="en-US" dirty="0" smtClean="0"/>
              <a:t>3-hot         c-cold</a:t>
            </a:r>
          </a:p>
          <a:p>
            <a:pPr algn="l"/>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Antonymy</a:t>
            </a:r>
            <a:endParaRPr lang="en-US" dirty="0"/>
          </a:p>
        </p:txBody>
      </p:sp>
      <p:sp>
        <p:nvSpPr>
          <p:cNvPr id="3" name="Content Placeholder 2"/>
          <p:cNvSpPr>
            <a:spLocks noGrp="1"/>
          </p:cNvSpPr>
          <p:nvPr>
            <p:ph idx="1"/>
          </p:nvPr>
        </p:nvSpPr>
        <p:spPr/>
        <p:txBody>
          <a:bodyPr/>
          <a:lstStyle/>
          <a:p>
            <a:pPr algn="l"/>
            <a:r>
              <a:rPr lang="en-US" dirty="0" smtClean="0"/>
              <a:t>4-up           d-down</a:t>
            </a:r>
          </a:p>
          <a:p>
            <a:pPr algn="l"/>
            <a:r>
              <a:rPr lang="en-US" dirty="0" smtClean="0"/>
              <a:t>5-in            e-out</a:t>
            </a:r>
          </a:p>
          <a:p>
            <a:pPr algn="l"/>
            <a:r>
              <a:rPr lang="en-US" dirty="0" smtClean="0"/>
              <a:t>6-come      f-go</a:t>
            </a:r>
          </a:p>
          <a:p>
            <a:pPr algn="l"/>
            <a:r>
              <a:rPr lang="en-US" dirty="0" smtClean="0"/>
              <a:t>Opposites are opposites with respect to at least one component of their meaning. The meaning of boy and girl are opposites with respect to gender, although they are alike with respect to species (both are human).</a:t>
            </a:r>
            <a:br>
              <a:rPr lang="en-US" dirty="0" smtClean="0"/>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a:t>
            </a:r>
            <a:r>
              <a:rPr lang="en-US" b="1" dirty="0" err="1" smtClean="0"/>
              <a:t>sentencese</a:t>
            </a:r>
            <a:endParaRPr lang="en-US" b="1" dirty="0"/>
          </a:p>
        </p:txBody>
      </p:sp>
      <p:sp>
        <p:nvSpPr>
          <p:cNvPr id="3" name="Content Placeholder 2"/>
          <p:cNvSpPr>
            <a:spLocks noGrp="1"/>
          </p:cNvSpPr>
          <p:nvPr>
            <p:ph idx="1"/>
          </p:nvPr>
        </p:nvSpPr>
        <p:spPr/>
        <p:txBody>
          <a:bodyPr/>
          <a:lstStyle/>
          <a:p>
            <a:pPr algn="l"/>
            <a:r>
              <a:rPr lang="en-US" b="1" u="sng" dirty="0" smtClean="0">
                <a:solidFill>
                  <a:srgbClr val="C00000"/>
                </a:solidFill>
              </a:rPr>
              <a:t>Contradiction: </a:t>
            </a:r>
            <a:r>
              <a:rPr lang="en-US" dirty="0" smtClean="0"/>
              <a:t>It is a case in which if one sentence is true, then another sentence must be false:</a:t>
            </a:r>
          </a:p>
          <a:p>
            <a:pPr algn="l"/>
            <a:r>
              <a:rPr lang="en-US" b="1" u="sng" dirty="0" smtClean="0"/>
              <a:t>A</a:t>
            </a:r>
            <a:r>
              <a:rPr lang="en-US" b="1" dirty="0" smtClean="0"/>
              <a:t>-Charles is a bachelor.</a:t>
            </a:r>
          </a:p>
          <a:p>
            <a:pPr algn="l"/>
            <a:r>
              <a:rPr lang="en-US" b="1" u="sng" dirty="0" smtClean="0"/>
              <a:t>B- </a:t>
            </a:r>
            <a:r>
              <a:rPr lang="en-US" b="1" dirty="0" smtClean="0"/>
              <a:t>Charles is married.</a:t>
            </a:r>
          </a:p>
          <a:p>
            <a:pPr algn="l"/>
            <a:r>
              <a:rPr lang="en-US" dirty="0" smtClean="0"/>
              <a:t>It is true that </a:t>
            </a:r>
            <a:r>
              <a:rPr lang="en-US" dirty="0" err="1" smtClean="0"/>
              <a:t>charles</a:t>
            </a:r>
            <a:r>
              <a:rPr lang="en-US" dirty="0" smtClean="0"/>
              <a:t> is a bachelor and then it cannot be true that he is married. When two sentences cannot be true ,we say there is a contradiction.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endParaRPr lang="en-US" dirty="0"/>
          </a:p>
        </p:txBody>
      </p:sp>
      <p:sp>
        <p:nvSpPr>
          <p:cNvPr id="3" name="Content Placeholder 2"/>
          <p:cNvSpPr>
            <a:spLocks noGrp="1"/>
          </p:cNvSpPr>
          <p:nvPr>
            <p:ph idx="1"/>
          </p:nvPr>
        </p:nvSpPr>
        <p:spPr/>
        <p:txBody>
          <a:bodyPr/>
          <a:lstStyle/>
          <a:p>
            <a:pPr algn="l"/>
            <a:r>
              <a:rPr lang="en-US" b="1" u="sng" dirty="0" smtClean="0">
                <a:solidFill>
                  <a:srgbClr val="C00000"/>
                </a:solidFill>
              </a:rPr>
              <a:t>Connotation:</a:t>
            </a:r>
            <a:endParaRPr lang="en-US" dirty="0" smtClean="0"/>
          </a:p>
          <a:p>
            <a:pPr algn="l"/>
            <a:r>
              <a:rPr lang="en-US" dirty="0" smtClean="0"/>
              <a:t>It is a set of associations that a word’s use can evoke. For people living in Europe, the word </a:t>
            </a:r>
            <a:r>
              <a:rPr lang="en-US" b="1" u="sng" dirty="0" smtClean="0">
                <a:solidFill>
                  <a:srgbClr val="C00000"/>
                </a:solidFill>
              </a:rPr>
              <a:t>winter</a:t>
            </a:r>
            <a:r>
              <a:rPr lang="en-US" dirty="0" smtClean="0"/>
              <a:t> evokes thoughts of snow, bitter cold, short evenings, frozen fingertips and the like.</a:t>
            </a:r>
          </a:p>
          <a:p>
            <a:pPr algn="l"/>
            <a:r>
              <a:rPr lang="en-US" dirty="0" smtClean="0"/>
              <a:t>Collocation depends on the linguistic context of words .A good example is by </a:t>
            </a:r>
            <a:r>
              <a:rPr lang="en-US" dirty="0" err="1" smtClean="0"/>
              <a:t>Nida</a:t>
            </a:r>
            <a:r>
              <a:rPr lang="en-US" dirty="0" smtClean="0"/>
              <a:t> discussing the word </a:t>
            </a:r>
            <a:r>
              <a:rPr lang="en-US" b="1" u="sng" dirty="0" smtClean="0">
                <a:solidFill>
                  <a:srgbClr val="C00000"/>
                </a:solidFill>
              </a:rPr>
              <a:t>chair</a:t>
            </a:r>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r>
              <a:rPr lang="en-US" b="1" u="sng" dirty="0" smtClean="0">
                <a:solidFill>
                  <a:srgbClr val="C00000"/>
                </a:solidFill>
              </a:rPr>
              <a:t>Connotation:</a:t>
            </a:r>
            <a:r>
              <a:rPr lang="en-US" dirty="0" smtClean="0"/>
              <a:t/>
            </a:r>
            <a:br>
              <a:rPr lang="en-US" dirty="0" smtClean="0"/>
            </a:br>
            <a:endParaRPr lang="en-US" b="1" dirty="0">
              <a:solidFill>
                <a:srgbClr val="009900"/>
              </a:solidFill>
            </a:endParaRPr>
          </a:p>
        </p:txBody>
      </p:sp>
      <p:sp>
        <p:nvSpPr>
          <p:cNvPr id="3" name="Content Placeholder 2"/>
          <p:cNvSpPr>
            <a:spLocks noGrp="1"/>
          </p:cNvSpPr>
          <p:nvPr>
            <p:ph idx="1"/>
          </p:nvPr>
        </p:nvSpPr>
        <p:spPr/>
        <p:txBody>
          <a:bodyPr/>
          <a:lstStyle/>
          <a:p>
            <a:pPr algn="l"/>
            <a:r>
              <a:rPr lang="en-US" dirty="0" smtClean="0"/>
              <a:t>A-Sat in a chair  b-the baby’s high chair.</a:t>
            </a:r>
          </a:p>
          <a:p>
            <a:pPr algn="l"/>
            <a:r>
              <a:rPr lang="en-US" dirty="0" smtClean="0"/>
              <a:t>A-The chair of philosophy b-has accepted a University chair.</a:t>
            </a:r>
          </a:p>
          <a:p>
            <a:pPr algn="l"/>
            <a:r>
              <a:rPr lang="en-US" dirty="0" smtClean="0"/>
              <a:t>A-the chairman of the meeting b-will chair the meeting.</a:t>
            </a:r>
          </a:p>
          <a:p>
            <a:pPr algn="l"/>
            <a:r>
              <a:rPr lang="en-US" dirty="0" smtClean="0"/>
              <a:t>A-The electric chair. B- condemned to the chair.</a:t>
            </a:r>
          </a:p>
          <a:p>
            <a:pPr algn="l"/>
            <a:r>
              <a:rPr lang="en-US" b="1" u="sng" dirty="0" smtClean="0">
                <a:solidFill>
                  <a:srgbClr val="C00000"/>
                </a:solidFill>
              </a:rPr>
              <a:t>Collocation </a:t>
            </a:r>
            <a:r>
              <a:rPr lang="en-US" dirty="0" smtClean="0"/>
              <a:t>is not simply a matter of association of ideas.</a:t>
            </a:r>
            <a:endParaRPr lang="en-US" b="1" u="sng" dirty="0">
              <a:solidFill>
                <a:srgbClr val="C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r>
              <a:rPr lang="en-US" b="1" u="sng" dirty="0" smtClean="0">
                <a:solidFill>
                  <a:srgbClr val="C00000"/>
                </a:solidFill>
              </a:rPr>
              <a:t>Connotation:</a:t>
            </a:r>
            <a:endParaRPr lang="en-US" dirty="0"/>
          </a:p>
        </p:txBody>
      </p:sp>
      <p:sp>
        <p:nvSpPr>
          <p:cNvPr id="3" name="Content Placeholder 2"/>
          <p:cNvSpPr>
            <a:spLocks noGrp="1"/>
          </p:cNvSpPr>
          <p:nvPr>
            <p:ph idx="1"/>
          </p:nvPr>
        </p:nvSpPr>
        <p:spPr/>
        <p:txBody>
          <a:bodyPr/>
          <a:lstStyle/>
          <a:p>
            <a:pPr algn="l"/>
            <a:r>
              <a:rPr lang="en-US" dirty="0" smtClean="0"/>
              <a:t>Although it is very largely determined by </a:t>
            </a:r>
            <a:r>
              <a:rPr lang="en-US" dirty="0" err="1" smtClean="0"/>
              <a:t>meaning.It</a:t>
            </a:r>
            <a:r>
              <a:rPr lang="en-US" dirty="0" smtClean="0"/>
              <a:t> can simply be predicted in terms of the meaning of the associated words. We can say blond hair but can not say a blond door or a blond dress, even if the color is exactly that of blond hair. Also,although milk is white, we should not often say white milk though the usage white paint is common enough.</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endParaRPr lang="en-US" dirty="0"/>
          </a:p>
        </p:txBody>
      </p:sp>
      <p:sp>
        <p:nvSpPr>
          <p:cNvPr id="3" name="Content Placeholder 2"/>
          <p:cNvSpPr>
            <a:spLocks noGrp="1"/>
          </p:cNvSpPr>
          <p:nvPr>
            <p:ph idx="1"/>
          </p:nvPr>
        </p:nvSpPr>
        <p:spPr/>
        <p:txBody>
          <a:bodyPr/>
          <a:lstStyle/>
          <a:p>
            <a:pPr algn="l"/>
            <a:r>
              <a:rPr lang="en-US" b="1" u="sng" dirty="0" smtClean="0">
                <a:solidFill>
                  <a:srgbClr val="C00000"/>
                </a:solidFill>
              </a:rPr>
              <a:t>Denotation: </a:t>
            </a:r>
            <a:r>
              <a:rPr lang="en-US" dirty="0" smtClean="0"/>
              <a:t>is the equation of the meaning or phrase with the entities, to which it refers. The denotation of the word winter, for example ,corresponds to the season between autumn and spring. Similaly,the word </a:t>
            </a:r>
            <a:r>
              <a:rPr lang="en-US" b="1" i="1" dirty="0" smtClean="0"/>
              <a:t>tuna </a:t>
            </a:r>
            <a:r>
              <a:rPr lang="en-US" dirty="0" smtClean="0"/>
              <a:t>corresponds to the kind of </a:t>
            </a:r>
            <a:r>
              <a:rPr lang="en-US" dirty="0" err="1" smtClean="0"/>
              <a:t>fish.That</a:t>
            </a:r>
            <a:r>
              <a:rPr lang="en-US" dirty="0" smtClean="0"/>
              <a:t> leads us to distinguish between </a:t>
            </a:r>
            <a:r>
              <a:rPr lang="en-US" b="1" i="1" dirty="0" smtClean="0"/>
              <a:t>extension</a:t>
            </a:r>
            <a:r>
              <a:rPr lang="en-US" dirty="0" smtClean="0"/>
              <a:t> and </a:t>
            </a:r>
            <a:r>
              <a:rPr lang="en-US" b="1" i="1" dirty="0" smtClean="0"/>
              <a:t>intension </a:t>
            </a:r>
            <a:endParaRPr lang="en-US" dirty="0" smtClean="0"/>
          </a:p>
          <a:p>
            <a:pPr algn="l"/>
            <a:r>
              <a:rPr lang="en-US" b="1" i="1" u="sng" dirty="0" smtClean="0">
                <a:solidFill>
                  <a:srgbClr val="C00000"/>
                </a:solidFill>
              </a:rPr>
              <a:t>Extension: </a:t>
            </a:r>
            <a:r>
              <a:rPr lang="en-US" dirty="0" smtClean="0"/>
              <a:t>of a word or a phrase refers to the set of entities that it belongs to in the real world while</a:t>
            </a:r>
          </a:p>
          <a:p>
            <a:pPr algn="l"/>
            <a:endParaRPr lang="en-US" b="1" i="1" u="sng" dirty="0">
              <a:solidFill>
                <a:srgbClr val="C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smtClean="0"/>
              <a:t>Semantic relations involving sentences. </a:t>
            </a:r>
            <a:endParaRPr lang="en-US" dirty="0">
              <a:solidFill>
                <a:srgbClr val="009900"/>
              </a:solidFill>
            </a:endParaRPr>
          </a:p>
        </p:txBody>
      </p:sp>
      <p:sp>
        <p:nvSpPr>
          <p:cNvPr id="3" name="Content Placeholder 2"/>
          <p:cNvSpPr>
            <a:spLocks noGrp="1"/>
          </p:cNvSpPr>
          <p:nvPr>
            <p:ph idx="1"/>
          </p:nvPr>
        </p:nvSpPr>
        <p:spPr/>
        <p:txBody>
          <a:bodyPr/>
          <a:lstStyle/>
          <a:p>
            <a:pPr algn="l"/>
            <a:r>
              <a:rPr lang="en-US" b="1" u="sng" dirty="0" smtClean="0">
                <a:solidFill>
                  <a:srgbClr val="C00000"/>
                </a:solidFill>
              </a:rPr>
              <a:t>Intension: </a:t>
            </a:r>
            <a:r>
              <a:rPr lang="en-US" dirty="0" smtClean="0"/>
              <a:t>is the attempt to break it down into smaller components. This approach is called </a:t>
            </a:r>
            <a:r>
              <a:rPr lang="en-US" b="1" u="sng" dirty="0" smtClean="0">
                <a:solidFill>
                  <a:srgbClr val="C00000"/>
                </a:solidFill>
              </a:rPr>
              <a:t>componential analysis or semantic decomposition.</a:t>
            </a:r>
          </a:p>
          <a:p>
            <a:pPr algn="l"/>
            <a:r>
              <a:rPr lang="en-US" dirty="0" smtClean="0"/>
              <a:t>Some examples of semantic decomposition are:</a:t>
            </a:r>
          </a:p>
          <a:p>
            <a:pPr algn="l"/>
            <a:r>
              <a:rPr lang="en-US" b="1" u="sng" dirty="0" smtClean="0">
                <a:solidFill>
                  <a:srgbClr val="C00000"/>
                </a:solidFill>
              </a:rPr>
              <a:t>Man</a:t>
            </a:r>
            <a:r>
              <a:rPr lang="en-US" dirty="0" smtClean="0"/>
              <a:t>  human   -male  -major</a:t>
            </a:r>
          </a:p>
          <a:p>
            <a:pPr algn="l"/>
            <a:r>
              <a:rPr lang="en-US" b="1" u="sng" dirty="0" smtClean="0">
                <a:solidFill>
                  <a:srgbClr val="C00000"/>
                </a:solidFill>
              </a:rPr>
              <a:t>Boy  </a:t>
            </a:r>
            <a:r>
              <a:rPr lang="en-US" dirty="0" smtClean="0"/>
              <a:t> human  male  minor</a:t>
            </a:r>
          </a:p>
          <a:p>
            <a:pPr algn="l"/>
            <a:r>
              <a:rPr lang="en-US" b="1" u="sng" dirty="0" smtClean="0">
                <a:solidFill>
                  <a:srgbClr val="C00000"/>
                </a:solidFill>
              </a:rPr>
              <a:t>Woman  </a:t>
            </a:r>
            <a:r>
              <a:rPr lang="en-US" dirty="0" smtClean="0"/>
              <a:t>human female minor</a:t>
            </a:r>
            <a:endParaRPr lang="en-US" b="1" u="sng" dirty="0">
              <a:solidFill>
                <a:srgbClr val="C0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Semantic decomposition:</a:t>
            </a:r>
            <a:endParaRPr lang="en-US" dirty="0"/>
          </a:p>
        </p:txBody>
      </p:sp>
      <p:sp>
        <p:nvSpPr>
          <p:cNvPr id="3" name="Content Placeholder 2"/>
          <p:cNvSpPr>
            <a:spLocks noGrp="1"/>
          </p:cNvSpPr>
          <p:nvPr>
            <p:ph idx="1"/>
          </p:nvPr>
        </p:nvSpPr>
        <p:spPr/>
        <p:txBody>
          <a:bodyPr/>
          <a:lstStyle/>
          <a:p>
            <a:pPr algn="l"/>
            <a:r>
              <a:rPr lang="en-US" dirty="0" smtClean="0">
                <a:solidFill>
                  <a:srgbClr val="FF0000"/>
                </a:solidFill>
              </a:rPr>
              <a:t>Semantic decomposition </a:t>
            </a:r>
            <a:r>
              <a:rPr lang="en-US" dirty="0" smtClean="0"/>
              <a:t>can also be used to analyze verb meaning. The following examples help, show the change off the verb </a:t>
            </a:r>
            <a:r>
              <a:rPr lang="en-US" dirty="0" smtClean="0">
                <a:solidFill>
                  <a:srgbClr val="FF0000"/>
                </a:solidFill>
              </a:rPr>
              <a:t>Go </a:t>
            </a:r>
            <a:r>
              <a:rPr lang="en-US" dirty="0" smtClean="0"/>
              <a:t>can be manifested in different ways:</a:t>
            </a:r>
          </a:p>
          <a:p>
            <a:pPr algn="l"/>
            <a:r>
              <a:rPr lang="en-US" dirty="0" smtClean="0">
                <a:solidFill>
                  <a:srgbClr val="FF0000"/>
                </a:solidFill>
              </a:rPr>
              <a:t>A-Positional:    </a:t>
            </a:r>
            <a:r>
              <a:rPr lang="en-US" dirty="0" smtClean="0"/>
              <a:t>Fahd went from Dammam to Al-</a:t>
            </a:r>
            <a:r>
              <a:rPr lang="en-US" dirty="0" err="1" smtClean="0"/>
              <a:t>Hasa</a:t>
            </a:r>
            <a:r>
              <a:rPr lang="en-US" dirty="0" smtClean="0"/>
              <a:t>.</a:t>
            </a:r>
          </a:p>
          <a:p>
            <a:pPr algn="l"/>
            <a:r>
              <a:rPr lang="en-US" dirty="0" smtClean="0">
                <a:solidFill>
                  <a:srgbClr val="FF0000"/>
                </a:solidFill>
              </a:rPr>
              <a:t>B-</a:t>
            </a:r>
            <a:r>
              <a:rPr lang="en-US" dirty="0" err="1" smtClean="0">
                <a:solidFill>
                  <a:srgbClr val="FF0000"/>
                </a:solidFill>
              </a:rPr>
              <a:t>Possesional</a:t>
            </a:r>
            <a:r>
              <a:rPr lang="en-US" dirty="0" smtClean="0">
                <a:solidFill>
                  <a:srgbClr val="FF0000"/>
                </a:solidFill>
              </a:rPr>
              <a:t>: </a:t>
            </a:r>
            <a:r>
              <a:rPr lang="en-US" dirty="0" smtClean="0"/>
              <a:t>The inheritance went to Fahd.</a:t>
            </a:r>
          </a:p>
          <a:p>
            <a:pPr algn="l"/>
            <a:r>
              <a:rPr lang="en-US" dirty="0" smtClean="0">
                <a:solidFill>
                  <a:srgbClr val="C00000"/>
                </a:solidFill>
              </a:rPr>
              <a:t>C-</a:t>
            </a:r>
            <a:r>
              <a:rPr lang="en-US" dirty="0" err="1" smtClean="0">
                <a:solidFill>
                  <a:srgbClr val="C00000"/>
                </a:solidFill>
              </a:rPr>
              <a:t>Identificational</a:t>
            </a:r>
            <a:r>
              <a:rPr lang="en-US" dirty="0" smtClean="0">
                <a:solidFill>
                  <a:srgbClr val="C00000"/>
                </a:solidFill>
              </a:rPr>
              <a:t> :</a:t>
            </a:r>
            <a:r>
              <a:rPr lang="en-US" dirty="0" smtClean="0"/>
              <a:t> My cousin went from a rash adult to a rational gentleman.</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Sample question:</a:t>
            </a:r>
            <a:endParaRPr lang="en-US" dirty="0"/>
          </a:p>
        </p:txBody>
      </p:sp>
      <p:sp>
        <p:nvSpPr>
          <p:cNvPr id="3" name="Content Placeholder 2"/>
          <p:cNvSpPr>
            <a:spLocks noGrp="1"/>
          </p:cNvSpPr>
          <p:nvPr>
            <p:ph idx="1"/>
          </p:nvPr>
        </p:nvSpPr>
        <p:spPr/>
        <p:txBody>
          <a:bodyPr/>
          <a:lstStyle/>
          <a:p>
            <a:pPr algn="l"/>
            <a:r>
              <a:rPr lang="en-US" dirty="0" smtClean="0"/>
              <a:t>1-Sara went from Cairo to Luxor by </a:t>
            </a:r>
            <a:r>
              <a:rPr lang="en-US" dirty="0" err="1" smtClean="0"/>
              <a:t>plane.The</a:t>
            </a:r>
            <a:r>
              <a:rPr lang="en-US" dirty="0" smtClean="0"/>
              <a:t> verb GO is manifested in a -------------- way.</a:t>
            </a:r>
          </a:p>
          <a:p>
            <a:pPr algn="l"/>
            <a:r>
              <a:rPr lang="en-US" dirty="0" smtClean="0"/>
              <a:t>A- Identificational</a:t>
            </a:r>
          </a:p>
          <a:p>
            <a:pPr algn="l"/>
            <a:r>
              <a:rPr lang="en-US" dirty="0" smtClean="0"/>
              <a:t>B- positional</a:t>
            </a:r>
          </a:p>
          <a:p>
            <a:pPr algn="l"/>
            <a:r>
              <a:rPr lang="en-US" dirty="0" smtClean="0"/>
              <a:t>C- Possessional</a:t>
            </a:r>
          </a:p>
          <a:p>
            <a:pPr algn="l"/>
            <a:r>
              <a:rPr lang="en-US" dirty="0" smtClean="0"/>
              <a:t>D- traditional</a:t>
            </a:r>
          </a:p>
          <a:p>
            <a:pPr algn="ctr"/>
            <a:r>
              <a:rPr lang="en-US" dirty="0" smtClean="0"/>
              <a:t>End of Lecture 13 </a:t>
            </a:r>
          </a:p>
          <a:p>
            <a:pPr algn="l"/>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1991</TotalTime>
  <Words>863</Words>
  <Application>Microsoft Office PowerPoint</Application>
  <PresentationFormat>A4 Paper (210x297 mm)</PresentationFormat>
  <Paragraphs>85</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المحاضرة الثالثه عشر ....................Lecture No. Thirteen.</vt:lpstr>
      <vt:lpstr>Revision of the course contents</vt:lpstr>
      <vt:lpstr>Semantic relations among words and phrases.          </vt:lpstr>
      <vt:lpstr>Semantic relations among words and phrases. </vt:lpstr>
      <vt:lpstr>Semantic relations among words and phrases. </vt:lpstr>
      <vt:lpstr>Semantic relations among words and phrases. </vt:lpstr>
      <vt:lpstr>Antonymy</vt:lpstr>
      <vt:lpstr>Antonymy</vt:lpstr>
      <vt:lpstr>Semantic relations involving sentencese</vt:lpstr>
      <vt:lpstr>Semantic relations involving sentences. </vt:lpstr>
      <vt:lpstr>Semantic relations involving sentences. Connotation: </vt:lpstr>
      <vt:lpstr>Semantic relations involving sentences. Connotation:</vt:lpstr>
      <vt:lpstr>Semantic relations involving sentences. </vt:lpstr>
      <vt:lpstr>Semantic relations involving sentences. </vt:lpstr>
      <vt:lpstr>Semantic decomposition:</vt:lpstr>
      <vt:lpstr>Sample question:</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165</cp:revision>
  <dcterms:created xsi:type="dcterms:W3CDTF">2009-10-14T19:14:34Z</dcterms:created>
  <dcterms:modified xsi:type="dcterms:W3CDTF">2012-05-01T05:44:10Z</dcterms:modified>
</cp:coreProperties>
</file>