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D870C-5613-4FC8-99FE-EFB7142DE117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626DE-DB75-4A68-A8F0-E59370D0F3D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75031" y="4648200"/>
            <a:ext cx="376896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..........علم الدلالات......................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Semantics &amp; Pragmatics </a:t>
            </a:r>
          </a:p>
          <a:p>
            <a:pPr algn="ctr">
              <a:defRPr/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Mr. Yasser </a:t>
            </a:r>
            <a:r>
              <a:rPr lang="en-US" sz="26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Attia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03385" y="2133601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الرابعه عشر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No. Fourteen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Presupposition: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5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Presupposition </a:t>
            </a:r>
            <a:r>
              <a:rPr lang="en-US" dirty="0" smtClean="0"/>
              <a:t>is the speaker’s belief that one action has taken place or not.</a:t>
            </a:r>
          </a:p>
          <a:p>
            <a:pPr algn="l"/>
            <a:r>
              <a:rPr lang="en-US" dirty="0" smtClean="0">
                <a:solidFill>
                  <a:srgbClr val="C00000"/>
                </a:solidFill>
              </a:rPr>
              <a:t>A- Have you stopped exercising regularly?</a:t>
            </a:r>
          </a:p>
          <a:p>
            <a:pPr algn="l"/>
            <a:r>
              <a:rPr lang="en-US" dirty="0" smtClean="0">
                <a:solidFill>
                  <a:srgbClr val="C00000"/>
                </a:solidFill>
              </a:rPr>
              <a:t>B-Have you tried exercising regularly?</a:t>
            </a:r>
          </a:p>
          <a:p>
            <a:pPr algn="l"/>
            <a:r>
              <a:rPr lang="en-US" dirty="0" smtClean="0"/>
              <a:t>The speaker in example </a:t>
            </a:r>
            <a:r>
              <a:rPr lang="en-US" dirty="0" smtClean="0">
                <a:solidFill>
                  <a:srgbClr val="C00000"/>
                </a:solidFill>
              </a:rPr>
              <a:t>A </a:t>
            </a:r>
            <a:r>
              <a:rPr lang="en-US" dirty="0" smtClean="0"/>
              <a:t>has his own belief that the listener has been exercising regularly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  <a:r>
              <a:rPr lang="en-US" dirty="0" smtClean="0"/>
              <a:t>No such assumption is associated with the verb </a:t>
            </a:r>
            <a:r>
              <a:rPr lang="en-US" b="1" i="1" dirty="0" smtClean="0">
                <a:solidFill>
                  <a:srgbClr val="FF0000"/>
                </a:solidFill>
              </a:rPr>
              <a:t>try  </a:t>
            </a:r>
          </a:p>
          <a:p>
            <a:pPr algn="l"/>
            <a:r>
              <a:rPr lang="en-US" b="1" i="1" dirty="0" smtClean="0"/>
              <a:t>A- Nick admitted that the team has lost</a:t>
            </a:r>
            <a:endParaRPr lang="en-US" b="1" i="1" dirty="0"/>
          </a:p>
          <a:p>
            <a:pPr algn="l"/>
            <a:endParaRPr lang="en-US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Pressuposition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B-Nick said that the team had lost.</a:t>
            </a:r>
          </a:p>
          <a:p>
            <a:pPr algn="l"/>
            <a:r>
              <a:rPr lang="en-US" dirty="0" smtClean="0"/>
              <a:t>The speaker in example A  is presupposing the truth of the claim that the team lost. The speaker uses the verb admit because he is certain that the team lost. In Example B it is not the speaker’s actual saying but it is what Nick said and the speaker try to convey Nick’s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2286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Semantics and logic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John is either at home or in his office.</a:t>
            </a:r>
          </a:p>
          <a:p>
            <a:pPr algn="l"/>
            <a:r>
              <a:rPr lang="en-US" dirty="0" smtClean="0"/>
              <a:t>John is not at home.</a:t>
            </a:r>
          </a:p>
          <a:p>
            <a:pPr algn="l"/>
            <a:r>
              <a:rPr lang="en-US" dirty="0" smtClean="0"/>
              <a:t>Therefore, John is in his office.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Semantics and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dirty="0" smtClean="0"/>
              <a:t>The terms logic and logical are often used simply to mean </a:t>
            </a:r>
            <a:r>
              <a:rPr lang="en-US" dirty="0" smtClean="0">
                <a:solidFill>
                  <a:srgbClr val="C00000"/>
                </a:solidFill>
              </a:rPr>
              <a:t>reasonable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sensible. The</a:t>
            </a:r>
            <a:r>
              <a:rPr lang="en-US" dirty="0" smtClean="0"/>
              <a:t> learner of English tries to guess the meaning or come to the conclusion after he gets some given interferences. In a sense, when you are given some pieces of information, you can come to a logical result or conclusion.</a:t>
            </a:r>
          </a:p>
          <a:p>
            <a:pPr algn="l"/>
            <a:r>
              <a:rPr lang="en-US" dirty="0" smtClean="0">
                <a:solidFill>
                  <a:srgbClr val="C00000"/>
                </a:solidFill>
              </a:rPr>
              <a:t>All men are mortal. Tom is a man. Therefore ,Tom is mortal.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708" y="1524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Semantics and intonation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Intonation is the rise and fall of the voice. It can make a difference in </a:t>
            </a:r>
            <a:r>
              <a:rPr lang="en-US" dirty="0" err="1" smtClean="0"/>
              <a:t>meaning.For</a:t>
            </a:r>
            <a:r>
              <a:rPr lang="en-US" dirty="0" smtClean="0"/>
              <a:t> example: if you </a:t>
            </a:r>
            <a:r>
              <a:rPr lang="en-US" dirty="0" err="1" smtClean="0"/>
              <a:t>you</a:t>
            </a:r>
            <a:r>
              <a:rPr lang="en-US" dirty="0" smtClean="0"/>
              <a:t> say He’s coming with a falling voice at the </a:t>
            </a:r>
            <a:r>
              <a:rPr lang="en-US" dirty="0" err="1" smtClean="0"/>
              <a:t>end,you</a:t>
            </a:r>
            <a:r>
              <a:rPr lang="en-US" dirty="0" smtClean="0"/>
              <a:t> are making a statement ,</a:t>
            </a:r>
            <a:r>
              <a:rPr lang="en-US" dirty="0" err="1" smtClean="0"/>
              <a:t>Again,if</a:t>
            </a:r>
            <a:r>
              <a:rPr lang="en-US" dirty="0" smtClean="0"/>
              <a:t> you say it with a rising voice ,you are asking a question.</a:t>
            </a:r>
          </a:p>
          <a:p>
            <a:pPr algn="l"/>
            <a:r>
              <a:rPr lang="en-US" dirty="0" smtClean="0"/>
              <a:t>He’s coming.   He’s coming.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Semantic &amp; Metaphor: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dirty="0" smtClean="0"/>
              <a:t>-It is a compressed simile or a simile which is a lie.</a:t>
            </a:r>
          </a:p>
          <a:p>
            <a:pPr algn="l"/>
            <a:r>
              <a:rPr lang="en-US" dirty="0" smtClean="0"/>
              <a:t>If instead of saying Her eyes are like two bright stars: we say Her eyes are two bright </a:t>
            </a:r>
            <a:r>
              <a:rPr lang="en-US" dirty="0" err="1" smtClean="0"/>
              <a:t>stars,We</a:t>
            </a:r>
            <a:r>
              <a:rPr lang="en-US" dirty="0" smtClean="0"/>
              <a:t> have moved from simile to metaphor.</a:t>
            </a:r>
          </a:p>
          <a:p>
            <a:pPr algn="l"/>
            <a:r>
              <a:rPr lang="en-US" u="sng" dirty="0" smtClean="0"/>
              <a:t>It is the attempt to treat something abstract as if it were concrete. The concept of time </a:t>
            </a:r>
            <a:r>
              <a:rPr lang="en-US" u="sng" dirty="0" err="1" smtClean="0"/>
              <a:t>time</a:t>
            </a:r>
            <a:r>
              <a:rPr lang="en-US" u="sng" dirty="0" smtClean="0"/>
              <a:t> is treated metaphorically in the following examples:</a:t>
            </a:r>
          </a:p>
          <a:p>
            <a:pPr algn="l"/>
            <a:r>
              <a:rPr lang="en-US" u="sng" dirty="0" smtClean="0"/>
              <a:t>A-Y</a:t>
            </a:r>
            <a:r>
              <a:rPr lang="en-US" dirty="0" smtClean="0"/>
              <a:t>ou ‘re wasting your time.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Semantic &amp; Metaphor::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B-How do you spend your time these days?</a:t>
            </a:r>
          </a:p>
          <a:p>
            <a:pPr algn="l"/>
            <a:r>
              <a:rPr lang="en-US" dirty="0" smtClean="0"/>
              <a:t>C- I have invested a lot of time in this project. </a:t>
            </a:r>
          </a:p>
          <a:p>
            <a:pPr algn="l"/>
            <a:r>
              <a:rPr lang="en-US" dirty="0" smtClean="0"/>
              <a:t>D-He’s living out on borrowed time.</a:t>
            </a:r>
          </a:p>
          <a:p>
            <a:pPr algn="l"/>
            <a:r>
              <a:rPr lang="en-US" dirty="0" smtClean="0"/>
              <a:t>Another metaphor is related to the use of spatial terms to talk about emotions and physical health.</a:t>
            </a:r>
          </a:p>
          <a:p>
            <a:pPr algn="l"/>
            <a:r>
              <a:rPr lang="en-US" dirty="0" smtClean="0">
                <a:solidFill>
                  <a:srgbClr val="009900"/>
                </a:solidFill>
              </a:rPr>
              <a:t>Emotions: </a:t>
            </a:r>
            <a:r>
              <a:rPr lang="en-US" dirty="0" smtClean="0"/>
              <a:t>Happy is up ,</a:t>
            </a:r>
            <a:r>
              <a:rPr lang="en-US" smtClean="0"/>
              <a:t>Sad is </a:t>
            </a:r>
            <a:r>
              <a:rPr lang="en-US" dirty="0" smtClean="0"/>
              <a:t>down</a:t>
            </a:r>
          </a:p>
          <a:p>
            <a:pPr algn="l"/>
            <a:r>
              <a:rPr lang="en-US" dirty="0" smtClean="0">
                <a:solidFill>
                  <a:srgbClr val="009900"/>
                </a:solidFill>
              </a:rPr>
              <a:t>I’m feeling up .      I’m feeling down.</a:t>
            </a: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dirty="0" smtClean="0">
              <a:solidFill>
                <a:srgbClr val="009900"/>
              </a:solidFill>
            </a:endParaRPr>
          </a:p>
          <a:p>
            <a:pPr algn="l"/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dirty="0" smtClean="0"/>
              <a:t>Idioms involve collocation of a special </a:t>
            </a:r>
            <a:r>
              <a:rPr lang="en-US" dirty="0" err="1" smtClean="0"/>
              <a:t>kind.Consider</a:t>
            </a:r>
            <a:r>
              <a:rPr lang="en-US" dirty="0" smtClean="0"/>
              <a:t> for example ,</a:t>
            </a:r>
            <a:r>
              <a:rPr lang="en-US" b="1" i="1" u="sng" dirty="0" smtClean="0">
                <a:solidFill>
                  <a:srgbClr val="FF0000"/>
                </a:solidFill>
              </a:rPr>
              <a:t>Kick the bucket </a:t>
            </a:r>
            <a:r>
              <a:rPr lang="en-US" dirty="0" smtClean="0"/>
              <a:t>.For here we not only have the collocation of kick and the bucket, but the combination as a whole, keeping in mind that the whole phrase is nearer to the meaning of a single word(thus kick the bucket equals die).A very common type of idioms in English is what is usually called the phrasal verb ,the combination of verb plus adverb:make+up,give+in ,and put+down</a:t>
            </a:r>
            <a:endParaRPr lang="en-US" b="1" i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dirty="0" smtClean="0"/>
              <a:t>The meaning of this combination can not be predicted from the individual verb and adverb.</a:t>
            </a:r>
          </a:p>
          <a:p>
            <a:pPr algn="l"/>
            <a:r>
              <a:rPr lang="en-US" dirty="0" smtClean="0"/>
              <a:t>Trace the meaning of the following phrasal verb:</a:t>
            </a:r>
          </a:p>
          <a:p>
            <a:pPr algn="l"/>
            <a:r>
              <a:rPr lang="en-US" dirty="0" smtClean="0"/>
              <a:t>Ask someone out= invite someone to an entertainment or to a meal-she was usually asked out in the evening.</a:t>
            </a:r>
          </a:p>
          <a:p>
            <a:pPr algn="l"/>
            <a:r>
              <a:rPr lang="en-US" dirty="0" smtClean="0"/>
              <a:t>Back out= withdraw –He agreed to help but backed out when he found how difficult </a:t>
            </a:r>
            <a:r>
              <a:rPr lang="en-US" smtClean="0"/>
              <a:t>it was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Idioms: Phrasal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Be over= be finished </a:t>
            </a:r>
          </a:p>
          <a:p>
            <a:pPr algn="l"/>
            <a:r>
              <a:rPr lang="en-US" dirty="0" smtClean="0"/>
              <a:t>The storm is over now, we can go on.</a:t>
            </a:r>
          </a:p>
          <a:p>
            <a:pPr algn="l"/>
            <a:r>
              <a:rPr lang="en-US" dirty="0" smtClean="0"/>
              <a:t>Blow up=destroy by explosion</a:t>
            </a:r>
          </a:p>
          <a:p>
            <a:pPr algn="l"/>
            <a:r>
              <a:rPr lang="en-US" dirty="0" smtClean="0"/>
              <a:t>They blew up the bridges so that the enemy couldn’t follow them.</a:t>
            </a:r>
          </a:p>
          <a:p>
            <a:pPr algn="l"/>
            <a:r>
              <a:rPr lang="en-US" dirty="0" smtClean="0"/>
              <a:t>Break down=collapse</a:t>
            </a:r>
          </a:p>
          <a:p>
            <a:pPr algn="l"/>
            <a:r>
              <a:rPr lang="en-US" dirty="0" smtClean="0"/>
              <a:t>He broke down when telling me about his son’s tragic death.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Idioms: Phrasal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dirty="0" smtClean="0"/>
              <a:t>Bring up= educate</a:t>
            </a:r>
          </a:p>
          <a:p>
            <a:pPr algn="l"/>
            <a:r>
              <a:rPr lang="en-US" dirty="0" smtClean="0"/>
              <a:t>She brought up her children to be honest.</a:t>
            </a:r>
          </a:p>
          <a:p>
            <a:pPr algn="l"/>
            <a:r>
              <a:rPr lang="en-US" dirty="0" smtClean="0"/>
              <a:t>Burn down=destroy or to be destroyed, completely by fire. The hotel burnt down before help came.</a:t>
            </a:r>
          </a:p>
          <a:p>
            <a:pPr algn="l"/>
            <a:r>
              <a:rPr lang="en-US" dirty="0" smtClean="0"/>
              <a:t>Call at=visit  /  call in=look in</a:t>
            </a:r>
          </a:p>
          <a:p>
            <a:pPr algn="l"/>
            <a:r>
              <a:rPr lang="en-US" dirty="0" smtClean="0"/>
              <a:t>Carry out=perform  / catch up with=overtake</a:t>
            </a:r>
          </a:p>
          <a:p>
            <a:pPr algn="l"/>
            <a:r>
              <a:rPr lang="en-US" dirty="0" smtClean="0"/>
              <a:t>Come along = come on come with someone</a:t>
            </a:r>
          </a:p>
          <a:p>
            <a:pPr algn="l"/>
            <a:r>
              <a:rPr lang="en-US" dirty="0" smtClean="0"/>
              <a:t>Be fed up=be completely bored (slang)</a:t>
            </a:r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Idioms: Phrasal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dirty="0" smtClean="0"/>
              <a:t>Fix up=arrange / get through=finish a piece of work</a:t>
            </a:r>
          </a:p>
          <a:p>
            <a:pPr algn="l"/>
            <a:r>
              <a:rPr lang="en-US" dirty="0" smtClean="0"/>
              <a:t>Give up =abandon  /jump at = accept</a:t>
            </a:r>
          </a:p>
          <a:p>
            <a:pPr algn="l"/>
            <a:r>
              <a:rPr lang="en-US" dirty="0" smtClean="0"/>
              <a:t>Let out = make wider</a:t>
            </a:r>
          </a:p>
          <a:p>
            <a:pPr algn="l"/>
            <a:r>
              <a:rPr lang="en-US" dirty="0" smtClean="0"/>
              <a:t>Make out =understand=see</a:t>
            </a:r>
          </a:p>
          <a:p>
            <a:pPr algn="l"/>
            <a:r>
              <a:rPr lang="en-US" dirty="0" smtClean="0"/>
              <a:t>Rub up =revise one’s knowledge of a subject.</a:t>
            </a:r>
          </a:p>
          <a:p>
            <a:pPr algn="l"/>
            <a:r>
              <a:rPr lang="en-US" dirty="0" smtClean="0"/>
              <a:t>Stand for =represent.</a:t>
            </a:r>
          </a:p>
          <a:p>
            <a:pPr algn="l"/>
            <a:r>
              <a:rPr lang="en-US" dirty="0" smtClean="0"/>
              <a:t>Turn out= be revealed.</a:t>
            </a:r>
          </a:p>
          <a:p>
            <a:pPr algn="l"/>
            <a:r>
              <a:rPr lang="en-US" dirty="0" smtClean="0"/>
              <a:t>Wear off = disappear gradually.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Idioms: Phrasal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dirty="0" smtClean="0"/>
              <a:t>Partial idioms or funny idioms are sometimes used where one of the words has its usual meaning; the other has a meaning that is peculiar to the particular sequence. When someone asks us to make a bed, don't search for a set of carpenter’s tools. Some other examples are:</a:t>
            </a:r>
          </a:p>
          <a:p>
            <a:pPr algn="l"/>
            <a:r>
              <a:rPr lang="en-US" dirty="0" smtClean="0"/>
              <a:t>White coffee (Not white in color)</a:t>
            </a:r>
          </a:p>
          <a:p>
            <a:pPr algn="l"/>
            <a:r>
              <a:rPr lang="en-US" dirty="0" smtClean="0"/>
              <a:t>Raining cats and dogs (no cats and dogs are falling from the sky)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Idioms: Phrasal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Black coffee (not black in color)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Raining old women and sticks (in welsh ,no old women and sticks are falling from the sky</a:t>
            </a: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ar-SA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MCQ 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1-To give up someone means----------</a:t>
            </a:r>
          </a:p>
          <a:p>
            <a:pPr algn="l"/>
            <a:r>
              <a:rPr lang="en-US" dirty="0" smtClean="0"/>
              <a:t>A- to understand</a:t>
            </a:r>
          </a:p>
          <a:p>
            <a:pPr algn="l"/>
            <a:r>
              <a:rPr lang="en-US" dirty="0" smtClean="0"/>
              <a:t>B- to represent</a:t>
            </a:r>
          </a:p>
          <a:p>
            <a:pPr algn="l"/>
            <a:r>
              <a:rPr lang="en-US" dirty="0" smtClean="0"/>
              <a:t>C- to abandon</a:t>
            </a:r>
          </a:p>
          <a:p>
            <a:pPr algn="l"/>
            <a:r>
              <a:rPr lang="en-US" dirty="0" smtClean="0"/>
              <a:t>D- to try</a:t>
            </a:r>
          </a:p>
          <a:p>
            <a:pPr algn="ctr"/>
            <a:r>
              <a:rPr lang="en-US" dirty="0" smtClean="0"/>
              <a:t>End of lecture 14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933</Words>
  <Application>Microsoft Office PowerPoint</Application>
  <PresentationFormat>On-screen Show (4:3)</PresentationFormat>
  <Paragraphs>108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المحاضرة الرابعه عشر ....................Lecture No. Fourteen.</vt:lpstr>
      <vt:lpstr>Presupposition:</vt:lpstr>
      <vt:lpstr>Pressuposition</vt:lpstr>
      <vt:lpstr>Semantics and logic</vt:lpstr>
      <vt:lpstr>Semantics and logic</vt:lpstr>
      <vt:lpstr>Semantics and intonation</vt:lpstr>
      <vt:lpstr>Semantic &amp; Metaphor:</vt:lpstr>
      <vt:lpstr>Semantic &amp; Metaphor::</vt:lpstr>
      <vt:lpstr>Idioms:</vt:lpstr>
      <vt:lpstr>Idioms:</vt:lpstr>
      <vt:lpstr>Idioms: Phrasal Verbs</vt:lpstr>
      <vt:lpstr>Idioms: Phrasal Verbs</vt:lpstr>
      <vt:lpstr>Idioms: Phrasal Verbs</vt:lpstr>
      <vt:lpstr>Idioms: Phrasal Verbs</vt:lpstr>
      <vt:lpstr>Idioms: Phrasal Verbs</vt:lpstr>
      <vt:lpstr>MCQ Sample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kfu</dc:creator>
  <cp:lastModifiedBy>kfu</cp:lastModifiedBy>
  <cp:revision>1</cp:revision>
  <dcterms:created xsi:type="dcterms:W3CDTF">2012-05-01T05:42:20Z</dcterms:created>
  <dcterms:modified xsi:type="dcterms:W3CDTF">2012-05-01T05:43:04Z</dcterms:modified>
</cp:coreProperties>
</file>