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99" r:id="rId2"/>
    <p:sldId id="300" r:id="rId3"/>
    <p:sldId id="267" r:id="rId4"/>
    <p:sldId id="259" r:id="rId5"/>
    <p:sldId id="287" r:id="rId6"/>
    <p:sldId id="290" r:id="rId7"/>
    <p:sldId id="298" r:id="rId8"/>
    <p:sldId id="295" r:id="rId9"/>
    <p:sldId id="302" r:id="rId10"/>
    <p:sldId id="303"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9900"/>
    <a:srgbClr val="0033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90" d="100"/>
          <a:sy n="90" d="100"/>
        </p:scale>
        <p:origin x="-576" y="34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4000" b="1" dirty="0" smtClean="0">
                <a:solidFill>
                  <a:srgbClr val="C00000"/>
                </a:solidFill>
                <a:latin typeface="Calibri" pitchFamily="34" charset="0"/>
                <a:cs typeface="Times New Roman" pitchFamily="18" charset="0"/>
              </a:rPr>
              <a:t>Translating Text Types</a:t>
            </a:r>
          </a:p>
          <a:p>
            <a:pPr algn="ctr"/>
            <a:r>
              <a:rPr lang="en-US" sz="2600" b="1" dirty="0" smtClean="0">
                <a:solidFill>
                  <a:schemeClr val="accent1">
                    <a:lumMod val="75000"/>
                  </a:schemeClr>
                </a:solidFill>
                <a:latin typeface="Calibri" pitchFamily="34" charset="0"/>
                <a:cs typeface="Times New Roman" pitchFamily="18" charset="0"/>
              </a:rPr>
              <a:t>By:  Dr</a:t>
            </a:r>
            <a:r>
              <a:rPr lang="en-US" sz="2600" b="1" dirty="0" smtClean="0">
                <a:solidFill>
                  <a:schemeClr val="accent1">
                    <a:lumMod val="75000"/>
                  </a:schemeClr>
                </a:solidFill>
                <a:latin typeface="Calibri" pitchFamily="34" charset="0"/>
                <a:cs typeface="Times New Roman" pitchFamily="18" charset="0"/>
              </a:rPr>
              <a:t>. Naji Ibrahim </a:t>
            </a:r>
            <a:r>
              <a:rPr lang="en-US" sz="2600" b="1" dirty="0" smtClean="0">
                <a:solidFill>
                  <a:schemeClr val="accent1">
                    <a:lumMod val="75000"/>
                  </a:schemeClr>
                </a:solidFill>
                <a:latin typeface="Calibri" pitchFamily="34" charset="0"/>
                <a:cs typeface="Times New Roman" pitchFamily="18" charset="0"/>
              </a:rPr>
              <a:t>Al-Arfaj</a:t>
            </a:r>
          </a:p>
          <a:p>
            <a:pPr algn="ctr"/>
            <a:r>
              <a:rPr lang="en-US" b="1" dirty="0" smtClean="0">
                <a:solidFill>
                  <a:schemeClr val="accent1">
                    <a:lumMod val="75000"/>
                  </a:schemeClr>
                </a:solidFill>
                <a:latin typeface="Calibri" pitchFamily="34" charset="0"/>
                <a:cs typeface="Times New Roman" pitchFamily="18" charset="0"/>
              </a:rPr>
              <a:t>      </a:t>
            </a:r>
            <a:r>
              <a:rPr lang="en-US" b="1" dirty="0" smtClean="0">
                <a:solidFill>
                  <a:srgbClr val="002060"/>
                </a:solidFill>
                <a:latin typeface="Calibri" pitchFamily="34" charset="0"/>
                <a:cs typeface="Times New Roman" pitchFamily="18" charset="0"/>
              </a:rPr>
              <a:t>Educator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Author</a:t>
            </a:r>
            <a:r>
              <a:rPr lang="en-US" sz="1100" b="1" dirty="0" smtClean="0">
                <a:solidFill>
                  <a:srgbClr val="002060"/>
                </a:solidFill>
                <a:latin typeface="Calibri" pitchFamily="34" charset="0"/>
                <a:cs typeface="Times New Roman" pitchFamily="18" charset="0"/>
              </a:rPr>
              <a:t>.</a:t>
            </a:r>
            <a:r>
              <a:rPr lang="en-US" b="1" dirty="0" smtClean="0">
                <a:solidFill>
                  <a:srgbClr val="002060"/>
                </a:solidFill>
                <a:latin typeface="Calibri" pitchFamily="34" charset="0"/>
                <a:cs typeface="Times New Roman" pitchFamily="18" charset="0"/>
              </a:rPr>
              <a:t>  Translator</a:t>
            </a:r>
            <a:r>
              <a:rPr lang="en-US" sz="1100" b="1" dirty="0" smtClean="0">
                <a:solidFill>
                  <a:srgbClr val="002060"/>
                </a:solidFill>
                <a:latin typeface="Calibri" pitchFamily="34" charset="0"/>
                <a:cs typeface="Times New Roman" pitchFamily="18" charset="0"/>
              </a:rPr>
              <a:t>.</a:t>
            </a:r>
            <a:endParaRPr lang="en-US" b="1" dirty="0" smtClean="0">
              <a:solidFill>
                <a:srgbClr val="002060"/>
              </a:solidFill>
              <a:latin typeface="Calibri" pitchFamily="34" charset="0"/>
            </a:endParaRPr>
          </a:p>
          <a:p>
            <a:pPr algn="ctr"/>
            <a:endParaRPr lang="en-US"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r>
              <a:rPr lang="en-US" dirty="0" smtClean="0">
                <a:cs typeface="Arial" pitchFamily="34" charset="0"/>
              </a:rPr>
              <a:t>2</a:t>
            </a:r>
            <a:endParaRPr lang="en-US" dirty="0" smtClean="0">
              <a:cs typeface="Arial" pitchFamily="34" charset="0"/>
            </a:endParaRPr>
          </a:p>
        </p:txBody>
      </p:sp>
      <p:sp>
        <p:nvSpPr>
          <p:cNvPr id="6146" name="Title 4"/>
          <p:cNvSpPr>
            <a:spLocks noGrp="1"/>
          </p:cNvSpPr>
          <p:nvPr>
            <p:ph type="ctrTitle"/>
          </p:nvPr>
        </p:nvSpPr>
        <p:spPr>
          <a:xfrm>
            <a:off x="2590800" y="2133600"/>
            <a:ext cx="4495800" cy="1470025"/>
          </a:xfrm>
        </p:spPr>
        <p:txBody>
          <a:bodyPr/>
          <a:lstStyle/>
          <a:p>
            <a:pPr eaLnBrk="1" hangingPunct="1"/>
            <a:r>
              <a:rPr lang="en-US" sz="6000" spc="-150" dirty="0" smtClean="0">
                <a:solidFill>
                  <a:srgbClr val="376092"/>
                </a:solidFill>
                <a:latin typeface="ae_AlMateen" pitchFamily="2" charset="-78"/>
                <a:cs typeface="ae_AlMateen" pitchFamily="2" charset="-78"/>
              </a:rPr>
              <a:t>Introductory </a:t>
            </a:r>
            <a:r>
              <a:rPr lang="en-US" sz="6000" spc="-150" dirty="0" smtClean="0">
                <a:solidFill>
                  <a:srgbClr val="376092"/>
                </a:solidFill>
                <a:latin typeface="ae_AlMateen" pitchFamily="2" charset="-78"/>
                <a:cs typeface="ae_AlMateen" pitchFamily="2" charset="-78"/>
              </a:rPr>
              <a:t>Lecture</a:t>
            </a:r>
            <a:br>
              <a:rPr lang="en-US" sz="6000" spc="-150" dirty="0" smtClean="0">
                <a:solidFill>
                  <a:srgbClr val="376092"/>
                </a:solidFill>
                <a:latin typeface="ae_AlMateen" pitchFamily="2" charset="-78"/>
                <a:cs typeface="ae_AlMateen" pitchFamily="2" charset="-78"/>
              </a:rPr>
            </a:br>
            <a:r>
              <a:rPr lang="en-US" sz="6000" spc="-150" dirty="0" smtClean="0">
                <a:solidFill>
                  <a:srgbClr val="376092"/>
                </a:solidFill>
                <a:latin typeface="ae_AlMateen" pitchFamily="2" charset="-78"/>
                <a:cs typeface="ae_AlMateen" pitchFamily="2" charset="-78"/>
              </a:rPr>
              <a:t>(1)</a:t>
            </a:r>
            <a:endParaRPr lang="en-US" sz="6000" spc="-150" dirty="0" smtClean="0">
              <a:solidFill>
                <a:srgbClr val="376092"/>
              </a:solidFill>
              <a:latin typeface="ae_AlMateen" pitchFamily="2" charset="-78"/>
              <a:cs typeface="ae_AlMateen" pitchFamily="2" charset="-78"/>
            </a:endParaRPr>
          </a:p>
        </p:txBody>
      </p:sp>
    </p:spTree>
  </p:cSld>
  <p:clrMapOvr>
    <a:masterClrMapping/>
  </p:clrMapOvr>
  <p:transition spd="med">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914400"/>
            <a:ext cx="9144000" cy="3429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2800" b="1" dirty="0" smtClean="0">
                <a:solidFill>
                  <a:schemeClr val="tx1"/>
                </a:solidFill>
                <a:latin typeface="Arial" pitchFamily="34" charset="0"/>
                <a:cs typeface="Arial" pitchFamily="34" charset="0"/>
              </a:rPr>
              <a:t/>
            </a:r>
            <a:br>
              <a:rPr lang="en-US" sz="2800" b="1" dirty="0" smtClean="0">
                <a:solidFill>
                  <a:schemeClr val="tx1"/>
                </a:solidFill>
                <a:latin typeface="Arial" pitchFamily="34" charset="0"/>
                <a:cs typeface="Arial" pitchFamily="34" charset="0"/>
              </a:rPr>
            </a:br>
            <a:r>
              <a:rPr lang="en-US" sz="2800" b="1" dirty="0" smtClean="0">
                <a:solidFill>
                  <a:schemeClr val="tx1"/>
                </a:solidFill>
                <a:latin typeface="Arial" pitchFamily="34" charset="0"/>
                <a:cs typeface="Arial" pitchFamily="34" charset="0"/>
              </a:rPr>
              <a:t>Course content:</a:t>
            </a:r>
            <a:r>
              <a:rPr lang="en-US" sz="2800" b="1" dirty="0" smtClean="0">
                <a:solidFill>
                  <a:schemeClr val="tx1"/>
                </a:solidFill>
              </a:rPr>
              <a:t/>
            </a:r>
            <a:br>
              <a:rPr lang="en-US" sz="2800" b="1"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3200" b="1" dirty="0" smtClean="0">
                <a:solidFill>
                  <a:schemeClr val="tx1"/>
                </a:solidFill>
                <a:latin typeface="Andalus" pitchFamily="18" charset="-78"/>
                <a:cs typeface="Andalus" pitchFamily="18" charset="-78"/>
              </a:rPr>
              <a:t>Translating Text Types</a:t>
            </a:r>
            <a:r>
              <a:rPr lang="en-US" sz="2800" b="1" dirty="0" smtClean="0">
                <a:solidFill>
                  <a:schemeClr val="tx1"/>
                </a:solidFill>
                <a:latin typeface="Andalus" pitchFamily="18" charset="-78"/>
                <a:cs typeface="Andalus" pitchFamily="18" charset="-78"/>
              </a:rPr>
              <a:t> </a:t>
            </a:r>
            <a:r>
              <a:rPr lang="en-US" sz="1800" b="1" dirty="0" smtClean="0">
                <a:solidFill>
                  <a:schemeClr val="tx1"/>
                </a:solidFill>
                <a:latin typeface="Andalus" pitchFamily="18" charset="-78"/>
                <a:cs typeface="Andalus" pitchFamily="18" charset="-78"/>
              </a:rPr>
              <a:t>(Arabic-English/ English-Arabic</a:t>
            </a:r>
            <a:r>
              <a:rPr lang="en-US" sz="1800" b="1" dirty="0" smtClean="0">
                <a:solidFill>
                  <a:schemeClr val="tx1"/>
                </a:solidFill>
                <a:latin typeface="Andalus" pitchFamily="18" charset="-78"/>
                <a:cs typeface="Andalus" pitchFamily="18" charset="-78"/>
              </a:rPr>
              <a:t>)</a:t>
            </a:r>
            <a:r>
              <a:rPr lang="en-US" sz="4000" b="1" dirty="0" smtClean="0">
                <a:solidFill>
                  <a:schemeClr val="tx1"/>
                </a:solidFill>
                <a:latin typeface="Andalus" pitchFamily="18" charset="-78"/>
                <a:cs typeface="Andalus" pitchFamily="18" charset="-78"/>
              </a:rPr>
              <a:t>:</a:t>
            </a:r>
            <a:r>
              <a:rPr lang="en-US" sz="1800" b="1" dirty="0" smtClean="0">
                <a:solidFill>
                  <a:schemeClr val="tx1"/>
                </a:solidFill>
                <a:latin typeface="Andalus" pitchFamily="18" charset="-78"/>
                <a:cs typeface="Andalus" pitchFamily="18" charset="-78"/>
              </a:rPr>
              <a:t/>
            </a:r>
            <a:br>
              <a:rPr lang="en-US" sz="1800" b="1" dirty="0" smtClean="0">
                <a:solidFill>
                  <a:schemeClr val="tx1"/>
                </a:solidFill>
                <a:latin typeface="Andalus" pitchFamily="18" charset="-78"/>
                <a:cs typeface="Andalus" pitchFamily="18" charset="-78"/>
              </a:rPr>
            </a:br>
            <a:r>
              <a:rPr lang="en-US" sz="3600" b="1" dirty="0" smtClean="0">
                <a:solidFill>
                  <a:schemeClr val="tx1"/>
                </a:solidFill>
                <a:latin typeface="Andalus" pitchFamily="18" charset="-78"/>
                <a:cs typeface="Andalus" pitchFamily="18" charset="-78"/>
              </a:rPr>
              <a:t>It</a:t>
            </a:r>
            <a:r>
              <a:rPr lang="en-US" sz="1800" b="1" dirty="0" smtClean="0">
                <a:solidFill>
                  <a:schemeClr val="tx1"/>
                </a:solidFill>
                <a:latin typeface="Andalus" pitchFamily="18" charset="-78"/>
                <a:cs typeface="Andalus" pitchFamily="18" charset="-78"/>
              </a:rPr>
              <a:t> </a:t>
            </a:r>
            <a:r>
              <a:rPr lang="en-US" sz="3600" dirty="0" smtClean="0">
                <a:solidFill>
                  <a:schemeClr val="tx1"/>
                </a:solidFill>
                <a:latin typeface="Andalus" pitchFamily="18" charset="-78"/>
                <a:cs typeface="Andalus" pitchFamily="18" charset="-78"/>
              </a:rPr>
              <a:t>Focuses </a:t>
            </a:r>
            <a:r>
              <a:rPr lang="en-US" sz="3600" dirty="0" smtClean="0">
                <a:solidFill>
                  <a:schemeClr val="tx1"/>
                </a:solidFill>
                <a:latin typeface="Andalus" pitchFamily="18" charset="-78"/>
                <a:cs typeface="Andalus" pitchFamily="18" charset="-78"/>
              </a:rPr>
              <a:t>on practice in translating a variety of texts related to media, culture</a:t>
            </a:r>
            <a:r>
              <a:rPr lang="en-US" sz="3600" dirty="0" smtClean="0">
                <a:solidFill>
                  <a:schemeClr val="tx1"/>
                </a:solidFill>
                <a:latin typeface="Andalus" pitchFamily="18" charset="-78"/>
                <a:cs typeface="Andalus" pitchFamily="18" charset="-78"/>
              </a:rPr>
              <a:t>, business</a:t>
            </a:r>
            <a:r>
              <a:rPr lang="en-US" sz="3600" dirty="0" smtClean="0">
                <a:solidFill>
                  <a:schemeClr val="tx1"/>
                </a:solidFill>
                <a:latin typeface="Andalus" pitchFamily="18" charset="-78"/>
                <a:cs typeface="Andalus" pitchFamily="18" charset="-78"/>
              </a:rPr>
              <a:t>, </a:t>
            </a:r>
            <a:r>
              <a:rPr lang="en-US" sz="3600" dirty="0" smtClean="0">
                <a:solidFill>
                  <a:schemeClr val="tx1"/>
                </a:solidFill>
              </a:rPr>
              <a:t>linguistic </a:t>
            </a:r>
            <a:r>
              <a:rPr lang="en-US" sz="3600" dirty="0" smtClean="0">
                <a:solidFill>
                  <a:schemeClr val="tx1"/>
                </a:solidFill>
              </a:rPr>
              <a:t>&amp; academic materials</a:t>
            </a:r>
            <a:r>
              <a:rPr lang="en-US" sz="3600" dirty="0" smtClean="0">
                <a:solidFill>
                  <a:schemeClr val="tx1"/>
                </a:solidFill>
                <a:latin typeface="Andalus" pitchFamily="18" charset="-78"/>
                <a:cs typeface="Andalus" pitchFamily="18" charset="-78"/>
              </a:rPr>
              <a:t>.</a:t>
            </a:r>
            <a:r>
              <a:rPr lang="en-US" sz="2800" dirty="0" smtClean="0">
                <a:solidFill>
                  <a:schemeClr val="tx1"/>
                </a:solidFill>
                <a:latin typeface="Andalus" pitchFamily="18" charset="-78"/>
                <a:cs typeface="Andalus" pitchFamily="18" charset="-78"/>
              </a:rPr>
              <a:t/>
            </a:r>
            <a:br>
              <a:rPr lang="en-US" sz="2800" dirty="0" smtClean="0">
                <a:solidFill>
                  <a:schemeClr val="tx1"/>
                </a:solidFill>
                <a:latin typeface="Andalus" pitchFamily="18" charset="-78"/>
                <a:cs typeface="Andalus" pitchFamily="18" charset="-78"/>
              </a:rPr>
            </a:br>
            <a:endParaRPr lang="en-US" sz="2800" dirty="0">
              <a:solidFill>
                <a:schemeClr val="tx1"/>
              </a:solidFill>
              <a:latin typeface="Andalus" pitchFamily="18" charset="-78"/>
              <a:cs typeface="Andalus" pitchFamily="18" charset="-78"/>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r>
              <a:rPr lang="en-US" dirty="0" smtClean="0">
                <a:cs typeface="Arial" pitchFamily="34" charset="0"/>
              </a:rPr>
              <a:t>3</a:t>
            </a:r>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r>
              <a:rPr lang="en-US" dirty="0" smtClean="0">
                <a:cs typeface="Arial" pitchFamily="34" charset="0"/>
              </a:rPr>
              <a:t>4</a:t>
            </a:r>
            <a:endParaRPr lang="en-US" dirty="0" smtClean="0">
              <a:cs typeface="Arial" pitchFamily="34" charset="0"/>
            </a:endParaRPr>
          </a:p>
        </p:txBody>
      </p:sp>
      <p:sp>
        <p:nvSpPr>
          <p:cNvPr id="7169" name="Rectangle 1"/>
          <p:cNvSpPr>
            <a:spLocks noGrp="1" noChangeArrowheads="1"/>
          </p:cNvSpPr>
          <p:nvPr>
            <p:ph type="title"/>
          </p:nvPr>
        </p:nvSpPr>
        <p:spPr bwMode="auto">
          <a:xfrm>
            <a:off x="304800" y="685800"/>
            <a:ext cx="8915400" cy="42780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l" eaLnBrk="1" hangingPunct="1"/>
            <a:r>
              <a:rPr lang="en-US" sz="3200" b="1" dirty="0" smtClean="0">
                <a:solidFill>
                  <a:schemeClr val="tx1"/>
                </a:solidFill>
              </a:rPr>
              <a:t>Course rationale:</a:t>
            </a:r>
            <a:r>
              <a:rPr lang="en-US" sz="2400" b="1" dirty="0" smtClean="0">
                <a:solidFill>
                  <a:schemeClr val="tx1"/>
                </a:solidFill>
              </a:rPr>
              <a:t/>
            </a:r>
            <a:br>
              <a:rPr lang="en-US" sz="2400" b="1" dirty="0" smtClean="0">
                <a:solidFill>
                  <a:schemeClr val="tx1"/>
                </a:solidFill>
              </a:rPr>
            </a:br>
            <a:r>
              <a:rPr lang="en-US" sz="2400" b="1" dirty="0" smtClean="0">
                <a:solidFill>
                  <a:schemeClr val="tx1"/>
                </a:solidFill>
              </a:rPr>
              <a:t/>
            </a:r>
            <a:br>
              <a:rPr lang="en-US" sz="2400" b="1" dirty="0" smtClean="0">
                <a:solidFill>
                  <a:schemeClr val="tx1"/>
                </a:solidFill>
              </a:rPr>
            </a:br>
            <a:r>
              <a:rPr lang="en-US" sz="2400" b="1" dirty="0" smtClean="0">
                <a:solidFill>
                  <a:schemeClr val="tx1"/>
                </a:solidFill>
                <a:latin typeface="Andalus" pitchFamily="18" charset="-78"/>
                <a:cs typeface="Andalus" pitchFamily="18" charset="-78"/>
              </a:rPr>
              <a:t/>
            </a:r>
            <a:br>
              <a:rPr lang="en-US" sz="2400" b="1" dirty="0" smtClean="0">
                <a:solidFill>
                  <a:schemeClr val="tx1"/>
                </a:solidFill>
                <a:latin typeface="Andalus" pitchFamily="18" charset="-78"/>
                <a:cs typeface="Andalus" pitchFamily="18" charset="-78"/>
              </a:rPr>
            </a:br>
            <a:r>
              <a:rPr lang="en-US" sz="2400" b="1" dirty="0" smtClean="0">
                <a:solidFill>
                  <a:schemeClr val="tx1"/>
                </a:solidFill>
                <a:latin typeface="Andalus" pitchFamily="18" charset="-78"/>
                <a:cs typeface="Andalus" pitchFamily="18" charset="-78"/>
              </a:rPr>
              <a:t>This course has been suggested because:</a:t>
            </a:r>
            <a:br>
              <a:rPr lang="en-US" sz="2400" b="1" dirty="0" smtClean="0">
                <a:solidFill>
                  <a:schemeClr val="tx1"/>
                </a:solidFill>
                <a:latin typeface="Andalus" pitchFamily="18" charset="-78"/>
                <a:cs typeface="Andalus" pitchFamily="18" charset="-78"/>
              </a:rPr>
            </a:br>
            <a:r>
              <a:rPr lang="en-US" sz="2400" b="1" dirty="0" smtClean="0">
                <a:solidFill>
                  <a:schemeClr val="tx1"/>
                </a:solidFill>
                <a:latin typeface="Andalus" pitchFamily="18" charset="-78"/>
                <a:cs typeface="Andalus" pitchFamily="18" charset="-78"/>
              </a:rPr>
              <a:t>1) It provides students with a much-needed involvement with actual text as used by professionals in different text-types. </a:t>
            </a:r>
            <a:br>
              <a:rPr lang="en-US" sz="2400" b="1" dirty="0" smtClean="0">
                <a:solidFill>
                  <a:schemeClr val="tx1"/>
                </a:solidFill>
                <a:latin typeface="Andalus" pitchFamily="18" charset="-78"/>
                <a:cs typeface="Andalus" pitchFamily="18" charset="-78"/>
              </a:rPr>
            </a:br>
            <a:r>
              <a:rPr lang="en-US" sz="2400" b="1" dirty="0" smtClean="0">
                <a:solidFill>
                  <a:schemeClr val="tx1"/>
                </a:solidFill>
                <a:latin typeface="Andalus" pitchFamily="18" charset="-78"/>
                <a:cs typeface="Andalus" pitchFamily="18" charset="-78"/>
              </a:rPr>
              <a:t>2) The course gives the students a chance to apply certain semantic techniques applicable in the process of transporting meaning across languages.</a:t>
            </a:r>
            <a:br>
              <a:rPr lang="en-US" sz="2400" b="1" dirty="0" smtClean="0">
                <a:solidFill>
                  <a:schemeClr val="tx1"/>
                </a:solidFill>
                <a:latin typeface="Andalus" pitchFamily="18" charset="-78"/>
                <a:cs typeface="Andalus" pitchFamily="18" charset="-78"/>
              </a:rPr>
            </a:br>
            <a:r>
              <a:rPr lang="en-US" sz="2400" b="1" dirty="0" smtClean="0">
                <a:solidFill>
                  <a:schemeClr val="tx1"/>
                </a:solidFill>
                <a:latin typeface="Andalus" pitchFamily="18" charset="-78"/>
                <a:cs typeface="Andalus" pitchFamily="18" charset="-78"/>
              </a:rPr>
              <a:t> 3) It is needed for preparing students for carrying out specific tasks required in actual work settings.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b="1" dirty="0" smtClean="0">
                <a:solidFill>
                  <a:schemeClr val="tx1"/>
                </a:solidFill>
              </a:rPr>
              <a:t>Course objectives:</a:t>
            </a: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By the end of the course, students should be able to: </a:t>
            </a:r>
            <a:br>
              <a:rPr lang="en-US" sz="2400" dirty="0" smtClean="0">
                <a:solidFill>
                  <a:schemeClr val="tx1"/>
                </a:solidFill>
              </a:rPr>
            </a:br>
            <a:r>
              <a:rPr lang="en-US" sz="2400" dirty="0" smtClean="0">
                <a:solidFill>
                  <a:schemeClr val="tx1"/>
                </a:solidFill>
              </a:rPr>
              <a:t>1- Translate samples from the text-types covered in the course.   </a:t>
            </a:r>
            <a:br>
              <a:rPr lang="en-US" sz="2400" dirty="0" smtClean="0">
                <a:solidFill>
                  <a:schemeClr val="tx1"/>
                </a:solidFill>
              </a:rPr>
            </a:br>
            <a:r>
              <a:rPr lang="en-US" sz="2400" dirty="0" smtClean="0">
                <a:solidFill>
                  <a:schemeClr val="tx1"/>
                </a:solidFill>
              </a:rPr>
              <a:t>2- Apply semantic techniques </a:t>
            </a:r>
            <a:r>
              <a:rPr lang="en-US" sz="2400" dirty="0" smtClean="0">
                <a:solidFill>
                  <a:schemeClr val="tx1"/>
                </a:solidFill>
              </a:rPr>
              <a:t>and </a:t>
            </a:r>
            <a:r>
              <a:rPr lang="en-US" sz="2400" dirty="0" smtClean="0">
                <a:solidFill>
                  <a:schemeClr val="tx1"/>
                </a:solidFill>
              </a:rPr>
              <a:t>sense relations in their translation reflecting the ability to control information.    </a:t>
            </a:r>
            <a:br>
              <a:rPr lang="en-US" sz="2400" dirty="0" smtClean="0">
                <a:solidFill>
                  <a:schemeClr val="tx1"/>
                </a:solidFill>
              </a:rPr>
            </a:br>
            <a:r>
              <a:rPr lang="en-US" sz="2400" dirty="0" smtClean="0">
                <a:solidFill>
                  <a:schemeClr val="tx1"/>
                </a:solidFill>
              </a:rPr>
              <a:t>3- Show knowledge of requirements of each variety they translate in terms of cultural and linguistic features to suite the audience.      </a:t>
            </a:r>
            <a:br>
              <a:rPr lang="en-US" sz="2400" dirty="0" smtClean="0">
                <a:solidFill>
                  <a:schemeClr val="tx1"/>
                </a:solidFill>
              </a:rPr>
            </a:br>
            <a:r>
              <a:rPr lang="en-US" sz="2400" dirty="0" smtClean="0">
                <a:solidFill>
                  <a:schemeClr val="tx1"/>
                </a:solidFill>
              </a:rPr>
              <a:t>4- Produce English and Arabic translations which satisfy the </a:t>
            </a:r>
            <a:r>
              <a:rPr lang="en-US" sz="2400" dirty="0" smtClean="0">
                <a:solidFill>
                  <a:schemeClr val="tx1"/>
                </a:solidFill>
              </a:rPr>
              <a:t>norm </a:t>
            </a:r>
            <a:r>
              <a:rPr lang="en-US" sz="2400" dirty="0" smtClean="0">
                <a:solidFill>
                  <a:schemeClr val="tx1"/>
                </a:solidFill>
              </a:rPr>
              <a:t>and style of the text-type concerned in each language.            </a:t>
            </a:r>
            <a:endParaRPr lang="en-US" sz="2400" dirty="0">
              <a:solidFill>
                <a:schemeClr val="tx1"/>
              </a:solidFill>
            </a:endParaRPr>
          </a:p>
          <a:p>
            <a:pPr algn="l"/>
            <a:endParaRPr lang="en-US" sz="2400" dirty="0">
              <a:solidFill>
                <a:schemeClr val="tx1"/>
              </a:solidFill>
            </a:endParaRPr>
          </a:p>
        </p:txBody>
      </p:sp>
      <p:sp>
        <p:nvSpPr>
          <p:cNvPr id="1741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r>
              <a:rPr lang="en-US" dirty="0" smtClean="0">
                <a:cs typeface="Arial" pitchFamily="34" charset="0"/>
              </a:rPr>
              <a:t>5</a:t>
            </a:r>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r>
              <a:rPr lang="en-US" dirty="0" smtClean="0">
                <a:cs typeface="Arial" pitchFamily="34" charset="0"/>
              </a:rPr>
              <a:t>6</a:t>
            </a:r>
            <a:endParaRPr lang="en-US" dirty="0" smtClean="0">
              <a:cs typeface="Arial" pitchFamily="34" charset="0"/>
            </a:endParaRPr>
          </a:p>
        </p:txBody>
      </p:sp>
      <p:sp>
        <p:nvSpPr>
          <p:cNvPr id="4" name="مستطيل 3"/>
          <p:cNvSpPr/>
          <p:nvPr/>
        </p:nvSpPr>
        <p:spPr>
          <a:xfrm>
            <a:off x="304800" y="1676400"/>
            <a:ext cx="9296400" cy="3046988"/>
          </a:xfrm>
          <a:prstGeom prst="rect">
            <a:avLst/>
          </a:prstGeom>
        </p:spPr>
        <p:txBody>
          <a:bodyPr wrap="square">
            <a:spAutoFit/>
          </a:bodyPr>
          <a:lstStyle/>
          <a:p>
            <a:pPr algn="l"/>
            <a:r>
              <a:rPr lang="en-US" sz="2400" dirty="0" smtClean="0"/>
              <a:t>The course makes use of the following teaching/learning methods:</a:t>
            </a:r>
          </a:p>
          <a:p>
            <a:pPr algn="l"/>
            <a:r>
              <a:rPr lang="en-US" sz="2400" dirty="0" smtClean="0"/>
              <a:t/>
            </a:r>
            <a:br>
              <a:rPr lang="en-US" sz="2400" dirty="0" smtClean="0"/>
            </a:br>
            <a:r>
              <a:rPr lang="en-US" sz="2400" dirty="0" smtClean="0"/>
              <a:t>- Teacher prepared texts representing the text-types in the course.</a:t>
            </a:r>
            <a:br>
              <a:rPr lang="en-US" sz="2400" dirty="0" smtClean="0"/>
            </a:br>
            <a:r>
              <a:rPr lang="en-US" sz="2400" dirty="0" smtClean="0"/>
              <a:t>- Exercises focusing on specific areas of meaning.</a:t>
            </a:r>
            <a:br>
              <a:rPr lang="en-US" sz="2400" dirty="0" smtClean="0"/>
            </a:br>
            <a:r>
              <a:rPr lang="en-US" sz="2400" dirty="0" smtClean="0"/>
              <a:t>- Exercises focusing on information control to suite particular audiences. </a:t>
            </a:r>
            <a:br>
              <a:rPr lang="en-US" sz="2400" dirty="0" smtClean="0"/>
            </a:br>
            <a:r>
              <a:rPr lang="en-US" sz="2400" dirty="0" smtClean="0"/>
              <a:t>- Student’s demonstration of specific cases of application.   </a:t>
            </a:r>
            <a:br>
              <a:rPr lang="en-US" sz="2400" dirty="0" smtClean="0"/>
            </a:br>
            <a:r>
              <a:rPr lang="en-US" sz="2400" dirty="0" smtClean="0"/>
              <a:t>- Quizzes and assignments. </a:t>
            </a:r>
            <a:endParaRPr lang="en-US" sz="2400" dirty="0"/>
          </a:p>
        </p:txBody>
      </p:sp>
      <p:sp>
        <p:nvSpPr>
          <p:cNvPr id="5" name="مستطيل 4"/>
          <p:cNvSpPr/>
          <p:nvPr/>
        </p:nvSpPr>
        <p:spPr>
          <a:xfrm>
            <a:off x="275199" y="838200"/>
            <a:ext cx="3455370" cy="523220"/>
          </a:xfrm>
          <a:prstGeom prst="rect">
            <a:avLst/>
          </a:prstGeom>
        </p:spPr>
        <p:txBody>
          <a:bodyPr wrap="none">
            <a:spAutoFit/>
          </a:bodyPr>
          <a:lstStyle/>
          <a:p>
            <a:r>
              <a:rPr lang="en-US" sz="2800" b="1" dirty="0" smtClean="0"/>
              <a:t>Teaching methods:</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a:xfrm>
            <a:off x="457200" y="457200"/>
            <a:ext cx="8915400" cy="3733800"/>
          </a:xfrm>
        </p:spPr>
        <p:txBody>
          <a:bodyPr/>
          <a:lstStyle/>
          <a:p>
            <a:pPr lvl="0" algn="l"/>
            <a:r>
              <a:rPr lang="en-US" sz="2400" b="1" dirty="0" smtClean="0">
                <a:solidFill>
                  <a:schemeClr val="tx1"/>
                </a:solidFill>
              </a:rPr>
              <a:t/>
            </a:r>
            <a:br>
              <a:rPr lang="en-US" sz="2400" b="1" dirty="0" smtClean="0">
                <a:solidFill>
                  <a:schemeClr val="tx1"/>
                </a:solidFill>
              </a:rPr>
            </a:br>
            <a:r>
              <a:rPr lang="en-US" sz="2400" b="1" dirty="0" smtClean="0">
                <a:solidFill>
                  <a:schemeClr val="tx1"/>
                </a:solidFill>
              </a:rPr>
              <a:t/>
            </a:r>
            <a:br>
              <a:rPr lang="en-US" sz="2400" b="1" dirty="0" smtClean="0">
                <a:solidFill>
                  <a:schemeClr val="tx1"/>
                </a:solidFill>
              </a:rPr>
            </a:br>
            <a:r>
              <a:rPr lang="en-US" sz="2400" b="1" dirty="0" smtClean="0">
                <a:solidFill>
                  <a:schemeClr val="tx1"/>
                </a:solidFill>
              </a:rPr>
              <a:t> </a:t>
            </a:r>
            <a:r>
              <a:rPr lang="en-US" sz="3200" b="1" dirty="0" smtClean="0">
                <a:solidFill>
                  <a:schemeClr val="tx1"/>
                </a:solidFill>
              </a:rPr>
              <a:t>References and teaching learning resources</a:t>
            </a:r>
            <a:r>
              <a:rPr lang="en-US" sz="3200" dirty="0" smtClean="0">
                <a:solidFill>
                  <a:schemeClr val="tx1"/>
                </a:solidFill>
              </a:rPr>
              <a:t/>
            </a:r>
            <a:br>
              <a:rPr lang="en-US" sz="3200" dirty="0" smtClean="0">
                <a:solidFill>
                  <a:schemeClr val="tx1"/>
                </a:solidFill>
              </a:rPr>
            </a:br>
            <a:r>
              <a:rPr lang="en-US" sz="3200" dirty="0" smtClean="0">
                <a:solidFill>
                  <a:schemeClr val="tx1"/>
                </a:solidFill>
              </a:rPr>
              <a:t/>
            </a:r>
            <a:br>
              <a:rPr lang="en-US" sz="3200" dirty="0" smtClean="0">
                <a:solidFill>
                  <a:schemeClr val="tx1"/>
                </a:solidFill>
              </a:rPr>
            </a:br>
            <a:r>
              <a:rPr lang="en-US" sz="2400" b="1" dirty="0" smtClean="0">
                <a:solidFill>
                  <a:schemeClr val="tx1"/>
                </a:solidFill>
              </a:rPr>
              <a:t/>
            </a:r>
            <a:br>
              <a:rPr lang="en-US" sz="2400" b="1" dirty="0" smtClean="0">
                <a:solidFill>
                  <a:schemeClr val="tx1"/>
                </a:solidFill>
              </a:rPr>
            </a:br>
            <a:r>
              <a:rPr lang="en-US" sz="2400" b="1" dirty="0" smtClean="0">
                <a:solidFill>
                  <a:schemeClr val="tx1"/>
                </a:solidFill>
              </a:rPr>
              <a:t>1- Main Text for practical work:</a:t>
            </a:r>
            <a:r>
              <a:rPr lang="en-US" sz="2400" dirty="0" smtClean="0">
                <a:solidFill>
                  <a:schemeClr val="tx1"/>
                </a:solidFill>
              </a:rPr>
              <a:t/>
            </a:r>
            <a:br>
              <a:rPr lang="en-US" sz="2400" dirty="0" smtClean="0">
                <a:solidFill>
                  <a:schemeClr val="tx1"/>
                </a:solidFill>
              </a:rPr>
            </a:br>
            <a:r>
              <a:rPr lang="en-US" sz="2400" dirty="0" smtClean="0">
                <a:solidFill>
                  <a:schemeClr val="tx1"/>
                </a:solidFill>
              </a:rPr>
              <a:t>Teacher Prepared texts. </a:t>
            </a:r>
            <a:br>
              <a:rPr lang="en-US" sz="2400" dirty="0" smtClean="0">
                <a:solidFill>
                  <a:schemeClr val="tx1"/>
                </a:solidFill>
              </a:rPr>
            </a:br>
            <a:r>
              <a:rPr lang="en-US" sz="2400" dirty="0" smtClean="0">
                <a:solidFill>
                  <a:schemeClr val="tx1"/>
                </a:solidFill>
              </a:rPr>
              <a:t>2- </a:t>
            </a:r>
            <a:r>
              <a:rPr lang="en-US" sz="2400" b="1" dirty="0" smtClean="0">
                <a:solidFill>
                  <a:schemeClr val="tx1"/>
                </a:solidFill>
              </a:rPr>
              <a:t>References and exercises for analysis:</a:t>
            </a:r>
            <a:r>
              <a:rPr lang="en-US" sz="2400" dirty="0" smtClean="0">
                <a:solidFill>
                  <a:schemeClr val="tx1"/>
                </a:solidFill>
              </a:rPr>
              <a:t/>
            </a:r>
            <a:br>
              <a:rPr lang="en-US" sz="2400" dirty="0" smtClean="0">
                <a:solidFill>
                  <a:schemeClr val="tx1"/>
                </a:solidFill>
              </a:rPr>
            </a:br>
            <a:r>
              <a:rPr lang="en-US" sz="2400" dirty="0" smtClean="0">
                <a:solidFill>
                  <a:schemeClr val="tx1"/>
                </a:solidFill>
              </a:rPr>
              <a:t>Texts for analysis are selected from previous translations and translated works. </a:t>
            </a:r>
            <a:br>
              <a:rPr lang="en-US" sz="2400" dirty="0" smtClean="0">
                <a:solidFill>
                  <a:schemeClr val="tx1"/>
                </a:solidFill>
              </a:rPr>
            </a:br>
            <a:r>
              <a:rPr lang="en-US" sz="2400" b="1" dirty="0" smtClean="0">
                <a:solidFill>
                  <a:schemeClr val="tx1"/>
                </a:solidFill>
              </a:rPr>
              <a:t>3- Websites:  </a:t>
            </a:r>
            <a:r>
              <a:rPr lang="en-US" sz="2400" dirty="0" smtClean="0">
                <a:solidFill>
                  <a:schemeClr val="tx1"/>
                </a:solidFill>
              </a:rPr>
              <a:t/>
            </a:r>
            <a:br>
              <a:rPr lang="en-US" sz="2400" dirty="0" smtClean="0">
                <a:solidFill>
                  <a:schemeClr val="tx1"/>
                </a:solidFill>
              </a:rPr>
            </a:br>
            <a:r>
              <a:rPr lang="en-US" sz="2400" dirty="0" smtClean="0">
                <a:solidFill>
                  <a:schemeClr val="tx1"/>
                </a:solidFill>
              </a:rPr>
              <a:t>WWW. Barnes and Noble Books online. </a:t>
            </a:r>
            <a:br>
              <a:rPr lang="en-US" sz="2400" dirty="0" smtClean="0">
                <a:solidFill>
                  <a:schemeClr val="tx1"/>
                </a:solidFill>
              </a:rPr>
            </a:br>
            <a:endParaRPr lang="ar-SA" sz="2400" b="1" dirty="0" smtClean="0">
              <a:solidFill>
                <a:schemeClr val="tx1"/>
              </a:solidFill>
              <a:cs typeface="Arial" pitchFamily="34" charset="0"/>
            </a:endParaRPr>
          </a:p>
        </p:txBody>
      </p:sp>
      <p:sp>
        <p:nvSpPr>
          <p:cNvPr id="24579"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r>
              <a:rPr lang="en-US" dirty="0" smtClean="0">
                <a:cs typeface="Arial" pitchFamily="34" charset="0"/>
              </a:rPr>
              <a:t>7</a:t>
            </a:r>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en-US" b="1" dirty="0" smtClean="0">
                <a:solidFill>
                  <a:schemeClr val="tx1"/>
                </a:solidFill>
              </a:rPr>
              <a:t>  Course evaluation            </a:t>
            </a:r>
            <a:r>
              <a:rPr lang="ar-SA" b="1" dirty="0" smtClean="0">
                <a:solidFill>
                  <a:schemeClr val="tx1"/>
                </a:solidFill>
              </a:rPr>
              <a:t>توزيع الدرجات</a:t>
            </a:r>
            <a:r>
              <a:rPr lang="en-US" b="1" dirty="0" smtClean="0">
                <a:solidFill>
                  <a:schemeClr val="tx1"/>
                </a:solidFill>
              </a:rPr>
              <a:t>  </a:t>
            </a:r>
            <a:endParaRPr lang="ar-SA" sz="2800" dirty="0" smtClean="0">
              <a:solidFill>
                <a:schemeClr val="tx1"/>
              </a:solidFill>
              <a:cs typeface="Arial" pitchFamily="34" charset="0"/>
            </a:endParaRPr>
          </a:p>
        </p:txBody>
      </p:sp>
      <p:sp>
        <p:nvSpPr>
          <p:cNvPr id="2560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r>
              <a:rPr lang="en-US" dirty="0" smtClean="0">
                <a:cs typeface="Arial" pitchFamily="34" charset="0"/>
              </a:rPr>
              <a:t>8</a:t>
            </a:r>
            <a:endParaRPr lang="en-US" dirty="0" smtClean="0">
              <a:cs typeface="Arial" pitchFamily="34" charset="0"/>
            </a:endParaRPr>
          </a:p>
        </p:txBody>
      </p:sp>
      <p:graphicFrame>
        <p:nvGraphicFramePr>
          <p:cNvPr id="6" name="Table 5"/>
          <p:cNvGraphicFramePr>
            <a:graphicFrameLocks noGrp="1"/>
          </p:cNvGraphicFramePr>
          <p:nvPr/>
        </p:nvGraphicFramePr>
        <p:xfrm>
          <a:off x="1219200" y="14478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
        <p:nvSpPr>
          <p:cNvPr id="2050" name="Rectangle 2"/>
          <p:cNvSpPr>
            <a:spLocks noChangeArrowheads="1"/>
          </p:cNvSpPr>
          <p:nvPr/>
        </p:nvSpPr>
        <p:spPr bwMode="auto">
          <a:xfrm>
            <a:off x="1219200" y="4038600"/>
            <a:ext cx="7162800"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Continuous assessment is the main method of evaluation. The following instruments are utilized:</a:t>
            </a:r>
          </a:p>
          <a:p>
            <a:pPr marL="0" marR="0" lvl="0" indent="0" algn="l" defTabSz="914400" rtl="0" eaLnBrk="1" fontAlgn="base" latinLnBrk="0" hangingPunct="1">
              <a:lnSpc>
                <a:spcPct val="100000"/>
              </a:lnSpc>
              <a:spcBef>
                <a:spcPct val="0"/>
              </a:spcBef>
              <a:spcAft>
                <a:spcPct val="0"/>
              </a:spcAft>
              <a:buClrTx/>
              <a:buSzTx/>
              <a:buFontTx/>
              <a:buNone/>
              <a:tabLst/>
            </a:pPr>
            <a:r>
              <a:rPr lang="en-US" sz="1200" dirty="0" smtClean="0"/>
              <a:t>Participation in chatting forums                                     10%</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Attendance (recorded &amp; live lectures)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10%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lang="en-US" sz="1200" dirty="0" smtClean="0">
                <a:ea typeface="Times New Roman" pitchFamily="18" charset="0"/>
              </a:rPr>
              <a:t>A</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ssignments	                                                                 10%</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Final Exam				 70%</a:t>
            </a:r>
          </a:p>
          <a:p>
            <a:pPr marL="0" marR="0" lvl="0" indent="0" algn="l" defTabSz="914400" rtl="0" eaLnBrk="0" fontAlgn="base" latinLnBrk="0" hangingPunct="0">
              <a:lnSpc>
                <a:spcPct val="100000"/>
              </a:lnSpc>
              <a:spcBef>
                <a:spcPct val="0"/>
              </a:spcBef>
              <a:spcAft>
                <a:spcPct val="0"/>
              </a:spcAft>
              <a:buClrTx/>
              <a:buSzTx/>
              <a:tabLst/>
            </a:pPr>
            <a:r>
              <a:rPr lang="en-US" sz="1200" b="1" dirty="0" smtClean="0">
                <a:ea typeface="Times New Roman" pitchFamily="18" charset="0"/>
              </a:rPr>
              <a:t>Total score:                                                          </a:t>
            </a:r>
            <a:r>
              <a:rPr kumimoji="0" lang="en-U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100%		</a:t>
            </a:r>
            <a:endParaRPr kumimoji="0" lang="en-US" sz="9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مستطيل 6"/>
          <p:cNvSpPr/>
          <p:nvPr/>
        </p:nvSpPr>
        <p:spPr>
          <a:xfrm>
            <a:off x="1142257" y="3810000"/>
            <a:ext cx="2262158" cy="369332"/>
          </a:xfrm>
          <a:prstGeom prst="rect">
            <a:avLst/>
          </a:prstGeom>
        </p:spPr>
        <p:txBody>
          <a:bodyPr wrap="none">
            <a:spAutoFit/>
          </a:bodyPr>
          <a:lstStyle/>
          <a:p>
            <a:r>
              <a:rPr lang="en-US" b="1" dirty="0" smtClean="0"/>
              <a:t>Course evaluation: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a:r>
              <a:rPr lang="en-US" b="1" dirty="0" smtClean="0">
                <a:solidFill>
                  <a:srgbClr val="009900"/>
                </a:solidFill>
              </a:rPr>
              <a:t>Secrets of success: </a:t>
            </a:r>
            <a:endParaRPr lang="en-US" b="1" dirty="0">
              <a:solidFill>
                <a:srgbClr val="009900"/>
              </a:solidFill>
            </a:endParaRPr>
          </a:p>
        </p:txBody>
      </p:sp>
      <p:sp>
        <p:nvSpPr>
          <p:cNvPr id="8" name="عنصر نائب للمحتوى 7"/>
          <p:cNvSpPr>
            <a:spLocks noGrp="1"/>
          </p:cNvSpPr>
          <p:nvPr>
            <p:ph idx="1"/>
          </p:nvPr>
        </p:nvSpPr>
        <p:spPr>
          <a:xfrm>
            <a:off x="381000" y="1371600"/>
            <a:ext cx="9220200" cy="4754563"/>
          </a:xfrm>
        </p:spPr>
        <p:txBody>
          <a:bodyPr/>
          <a:lstStyle/>
          <a:p>
            <a:pPr algn="just"/>
            <a:r>
              <a:rPr lang="en-GB" sz="2000" dirty="0" smtClean="0">
                <a:solidFill>
                  <a:schemeClr val="tx1">
                    <a:lumMod val="95000"/>
                    <a:lumOff val="5000"/>
                  </a:schemeClr>
                </a:solidFill>
              </a:rPr>
              <a:t>To become successful and competent in mastering English and translation,</a:t>
            </a:r>
          </a:p>
          <a:p>
            <a:pPr algn="just"/>
            <a:r>
              <a:rPr lang="en-GB" sz="2000" dirty="0" smtClean="0">
                <a:solidFill>
                  <a:schemeClr val="tx1">
                    <a:lumMod val="95000"/>
                    <a:lumOff val="5000"/>
                  </a:schemeClr>
                </a:solidFill>
              </a:rPr>
              <a:t>Remember these SECRETS:</a:t>
            </a:r>
          </a:p>
          <a:p>
            <a:pPr algn="just">
              <a:buFont typeface="Wingdings" pitchFamily="2" charset="2"/>
              <a:buChar char="Ø"/>
            </a:pPr>
            <a:r>
              <a:rPr lang="en-GB" sz="1800" b="1" dirty="0" smtClean="0">
                <a:solidFill>
                  <a:srgbClr val="003300"/>
                </a:solidFill>
              </a:rPr>
              <a:t>If you want to improve your reading, READ!</a:t>
            </a:r>
          </a:p>
          <a:p>
            <a:pPr algn="just">
              <a:buFont typeface="Wingdings" pitchFamily="2" charset="2"/>
              <a:buChar char="Ø"/>
            </a:pPr>
            <a:r>
              <a:rPr lang="en-GB" sz="1800" b="1" dirty="0" smtClean="0">
                <a:solidFill>
                  <a:srgbClr val="003300"/>
                </a:solidFill>
              </a:rPr>
              <a:t>If you want to improve your writing, WRITE!</a:t>
            </a:r>
          </a:p>
          <a:p>
            <a:pPr algn="l">
              <a:buFont typeface="Wingdings" pitchFamily="2" charset="2"/>
              <a:buChar char="Ø"/>
            </a:pPr>
            <a:r>
              <a:rPr lang="en-GB" sz="2000" b="1" dirty="0" smtClean="0">
                <a:solidFill>
                  <a:srgbClr val="003300"/>
                </a:solidFill>
              </a:rPr>
              <a:t>If you want to improve your listening, LISTEN!</a:t>
            </a:r>
          </a:p>
          <a:p>
            <a:pPr algn="l">
              <a:buFont typeface="Wingdings" pitchFamily="2" charset="2"/>
              <a:buChar char="Ø"/>
            </a:pPr>
            <a:r>
              <a:rPr lang="en-GB" sz="2000" b="1" dirty="0" smtClean="0">
                <a:solidFill>
                  <a:srgbClr val="003300"/>
                </a:solidFill>
              </a:rPr>
              <a:t>If you want to improve your speaking, SPEAK!</a:t>
            </a:r>
          </a:p>
          <a:p>
            <a:pPr algn="l">
              <a:buFont typeface="Wingdings" pitchFamily="2" charset="2"/>
              <a:buChar char="Ø"/>
            </a:pPr>
            <a:r>
              <a:rPr lang="en-GB" sz="2000" b="1" dirty="0" smtClean="0">
                <a:solidFill>
                  <a:srgbClr val="C00000"/>
                </a:solidFill>
              </a:rPr>
              <a:t>If </a:t>
            </a:r>
            <a:r>
              <a:rPr lang="en-GB" sz="2000" b="1" dirty="0" smtClean="0">
                <a:solidFill>
                  <a:srgbClr val="C00000"/>
                </a:solidFill>
              </a:rPr>
              <a:t>you want to improve your translation, TRANSLATE!</a:t>
            </a:r>
            <a:endParaRPr lang="en-GB" sz="2000" b="1" dirty="0" smtClean="0">
              <a:solidFill>
                <a:srgbClr val="C00000"/>
              </a:solidFill>
            </a:endParaRPr>
          </a:p>
          <a:p>
            <a:pPr algn="l"/>
            <a:endParaRPr lang="en-GB" sz="1050" dirty="0" smtClean="0"/>
          </a:p>
          <a:p>
            <a:pPr algn="l"/>
            <a:r>
              <a:rPr lang="en-GB" sz="2400" b="1" dirty="0" smtClean="0">
                <a:solidFill>
                  <a:srgbClr val="009900"/>
                </a:solidFill>
                <a:latin typeface="+mj-lt"/>
                <a:ea typeface="+mj-ea"/>
              </a:rPr>
              <a:t>Main factors and principles in learning:</a:t>
            </a:r>
          </a:p>
          <a:p>
            <a:pPr algn="l">
              <a:buFont typeface="Wingdings" pitchFamily="2" charset="2"/>
              <a:buChar char="§"/>
            </a:pPr>
            <a:r>
              <a:rPr lang="en-GB" sz="2000" dirty="0" smtClean="0"/>
              <a:t>Input / Output.</a:t>
            </a:r>
          </a:p>
          <a:p>
            <a:pPr algn="l">
              <a:buFont typeface="Wingdings" pitchFamily="2" charset="2"/>
              <a:buChar char="§"/>
            </a:pPr>
            <a:r>
              <a:rPr lang="en-GB" sz="2000" dirty="0" smtClean="0"/>
              <a:t>Bank Account  Principle ( Deposit / Withdraw ) = Language Bank!</a:t>
            </a:r>
          </a:p>
          <a:p>
            <a:pPr algn="l">
              <a:buFont typeface="Wingdings" pitchFamily="2" charset="2"/>
              <a:buChar char="§"/>
            </a:pPr>
            <a:r>
              <a:rPr lang="en-GB" sz="2000" b="1" dirty="0" smtClean="0">
                <a:solidFill>
                  <a:srgbClr val="C00000"/>
                </a:solidFill>
              </a:rPr>
              <a:t>Practice!</a:t>
            </a:r>
            <a:r>
              <a:rPr lang="en-GB" sz="2000" b="1" dirty="0" smtClean="0"/>
              <a:t> </a:t>
            </a:r>
            <a:r>
              <a:rPr lang="en-GB" sz="2000" b="1" dirty="0" smtClean="0">
                <a:solidFill>
                  <a:srgbClr val="009900"/>
                </a:solidFill>
              </a:rPr>
              <a:t>Practice!</a:t>
            </a:r>
            <a:r>
              <a:rPr lang="en-GB" sz="2000" b="1" dirty="0" smtClean="0"/>
              <a:t> </a:t>
            </a:r>
            <a:r>
              <a:rPr lang="en-GB" sz="2000" b="1" dirty="0" smtClean="0">
                <a:solidFill>
                  <a:srgbClr val="0070C0"/>
                </a:solidFill>
              </a:rPr>
              <a:t>Practice!   </a:t>
            </a:r>
          </a:p>
          <a:p>
            <a:pPr algn="l"/>
            <a:r>
              <a:rPr lang="en-GB" sz="2000" dirty="0" smtClean="0"/>
              <a:t> </a:t>
            </a:r>
            <a:endParaRPr lang="en-GB" sz="2000" dirty="0" smtClean="0"/>
          </a:p>
          <a:p>
            <a:pPr algn="l">
              <a:buFont typeface="Wingdings" pitchFamily="2" charset="2"/>
              <a:buChar char="§"/>
            </a:pPr>
            <a:endParaRPr lang="en-GB" sz="2000" dirty="0" smtClean="0"/>
          </a:p>
          <a:p>
            <a:pPr algn="l"/>
            <a:r>
              <a:rPr lang="en-GB" sz="1200" dirty="0" smtClean="0">
                <a:solidFill>
                  <a:schemeClr val="bg1"/>
                </a:solidFill>
              </a:rPr>
              <a:t>                                                                                                                                     10</a:t>
            </a:r>
            <a:endParaRPr lang="ar-SA" sz="2000" dirty="0"/>
          </a:p>
        </p:txBody>
      </p:sp>
    </p:spTree>
  </p:cSld>
  <p:clrMapOvr>
    <a:masterClrMapping/>
  </p:clrMapOvr>
  <p:transition>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a:r>
              <a:rPr lang="en-US" b="1" dirty="0" smtClean="0">
                <a:solidFill>
                  <a:srgbClr val="009900"/>
                </a:solidFill>
              </a:rPr>
              <a:t>Just to know your instructor:</a:t>
            </a:r>
            <a:endParaRPr lang="en-US" b="1" dirty="0">
              <a:solidFill>
                <a:srgbClr val="009900"/>
              </a:solidFill>
            </a:endParaRPr>
          </a:p>
        </p:txBody>
      </p:sp>
      <p:sp>
        <p:nvSpPr>
          <p:cNvPr id="8" name="عنصر نائب للمحتوى 7"/>
          <p:cNvSpPr>
            <a:spLocks noGrp="1"/>
          </p:cNvSpPr>
          <p:nvPr>
            <p:ph idx="1"/>
          </p:nvPr>
        </p:nvSpPr>
        <p:spPr>
          <a:xfrm>
            <a:off x="381000" y="1371600"/>
            <a:ext cx="9220200" cy="4754563"/>
          </a:xfrm>
        </p:spPr>
        <p:txBody>
          <a:bodyPr/>
          <a:lstStyle/>
          <a:p>
            <a:pPr algn="just"/>
            <a:r>
              <a:rPr lang="en-GB" sz="2000" b="1" dirty="0" smtClean="0">
                <a:solidFill>
                  <a:srgbClr val="008000"/>
                </a:solidFill>
              </a:rPr>
              <a:t>Dr. Naji Ibrahim Al-Arfaj</a:t>
            </a:r>
            <a:r>
              <a:rPr lang="en-GB" sz="2000" b="1" dirty="0" smtClean="0">
                <a:solidFill>
                  <a:srgbClr val="008000"/>
                </a:solidFill>
              </a:rPr>
              <a:t> </a:t>
            </a:r>
            <a:r>
              <a:rPr lang="en-GB" sz="2000" b="1" dirty="0" smtClean="0">
                <a:solidFill>
                  <a:srgbClr val="008000"/>
                </a:solidFill>
              </a:rPr>
              <a:t>...</a:t>
            </a:r>
            <a:endParaRPr lang="en-GB" sz="2000" b="1" dirty="0" smtClean="0">
              <a:solidFill>
                <a:srgbClr val="008000"/>
              </a:solidFill>
            </a:endParaRPr>
          </a:p>
          <a:p>
            <a:pPr algn="just">
              <a:buFont typeface="Wingdings" pitchFamily="2" charset="2"/>
              <a:buChar char="Ø"/>
            </a:pPr>
            <a:r>
              <a:rPr lang="en-GB" sz="1800" dirty="0" smtClean="0">
                <a:solidFill>
                  <a:srgbClr val="008000"/>
                </a:solidFill>
              </a:rPr>
              <a:t>Was born in Hofuf</a:t>
            </a:r>
            <a:r>
              <a:rPr lang="en-GB" sz="1800" dirty="0" smtClean="0">
                <a:solidFill>
                  <a:srgbClr val="008000"/>
                </a:solidFill>
              </a:rPr>
              <a:t>, Al-Ahsa, Saudi Arabia in 1382H / 1962G.</a:t>
            </a:r>
          </a:p>
          <a:p>
            <a:pPr algn="just">
              <a:buFont typeface="Wingdings" pitchFamily="2" charset="2"/>
              <a:buChar char="Ø"/>
            </a:pPr>
            <a:r>
              <a:rPr lang="en-GB" sz="1800" dirty="0" smtClean="0">
                <a:solidFill>
                  <a:srgbClr val="008000"/>
                </a:solidFill>
              </a:rPr>
              <a:t>Finished his BA </a:t>
            </a:r>
            <a:r>
              <a:rPr lang="en-GB" sz="1600" dirty="0" smtClean="0">
                <a:solidFill>
                  <a:srgbClr val="008000"/>
                </a:solidFill>
              </a:rPr>
              <a:t>(with distinction) </a:t>
            </a:r>
            <a:r>
              <a:rPr lang="en-GB" sz="1800" dirty="0" smtClean="0">
                <a:solidFill>
                  <a:srgbClr val="008000"/>
                </a:solidFill>
              </a:rPr>
              <a:t>in English and translation at King Faisal University, Hofuf, KSA.</a:t>
            </a:r>
          </a:p>
          <a:p>
            <a:pPr algn="just">
              <a:buFont typeface="Wingdings" pitchFamily="2" charset="2"/>
              <a:buChar char="Ø"/>
            </a:pPr>
            <a:r>
              <a:rPr lang="en-US" sz="1800" dirty="0" smtClean="0">
                <a:solidFill>
                  <a:srgbClr val="008000"/>
                </a:solidFill>
              </a:rPr>
              <a:t>Completed </a:t>
            </a:r>
            <a:r>
              <a:rPr lang="en-US" sz="1800" dirty="0" smtClean="0">
                <a:solidFill>
                  <a:srgbClr val="008000"/>
                </a:solidFill>
              </a:rPr>
              <a:t>his </a:t>
            </a:r>
            <a:r>
              <a:rPr lang="en-US" sz="1600" dirty="0" smtClean="0">
                <a:solidFill>
                  <a:srgbClr val="008000"/>
                </a:solidFill>
              </a:rPr>
              <a:t>MA </a:t>
            </a:r>
            <a:r>
              <a:rPr lang="en-US" sz="1600" dirty="0" smtClean="0">
                <a:solidFill>
                  <a:srgbClr val="008000"/>
                </a:solidFill>
              </a:rPr>
              <a:t>and Ph.D. </a:t>
            </a:r>
            <a:r>
              <a:rPr lang="en-GB" sz="1400" dirty="0" smtClean="0">
                <a:solidFill>
                  <a:srgbClr val="008000"/>
                </a:solidFill>
              </a:rPr>
              <a:t>(</a:t>
            </a:r>
            <a:r>
              <a:rPr lang="en-GB" sz="1400" dirty="0" smtClean="0">
                <a:solidFill>
                  <a:srgbClr val="008000"/>
                </a:solidFill>
              </a:rPr>
              <a:t>with distinction)</a:t>
            </a:r>
            <a:r>
              <a:rPr lang="en-GB" sz="1600" dirty="0" smtClean="0">
                <a:solidFill>
                  <a:srgbClr val="008000"/>
                </a:solidFill>
              </a:rPr>
              <a:t> </a:t>
            </a:r>
            <a:r>
              <a:rPr lang="en-US" sz="1800" dirty="0" smtClean="0">
                <a:solidFill>
                  <a:srgbClr val="008000"/>
                </a:solidFill>
              </a:rPr>
              <a:t>in </a:t>
            </a:r>
            <a:r>
              <a:rPr lang="en-US" sz="1800" dirty="0" smtClean="0">
                <a:solidFill>
                  <a:srgbClr val="008000"/>
                </a:solidFill>
              </a:rPr>
              <a:t>Applied </a:t>
            </a:r>
            <a:r>
              <a:rPr lang="en-US" sz="1800" dirty="0" smtClean="0">
                <a:solidFill>
                  <a:srgbClr val="008000"/>
                </a:solidFill>
              </a:rPr>
              <a:t>Linguistics at </a:t>
            </a:r>
            <a:r>
              <a:rPr lang="en-US" sz="1600" dirty="0" smtClean="0">
                <a:solidFill>
                  <a:srgbClr val="008000"/>
                </a:solidFill>
              </a:rPr>
              <a:t>Michigan </a:t>
            </a:r>
            <a:r>
              <a:rPr lang="en-US" sz="1600" dirty="0" smtClean="0">
                <a:solidFill>
                  <a:srgbClr val="008000"/>
                </a:solidFill>
              </a:rPr>
              <a:t>State University, </a:t>
            </a:r>
            <a:r>
              <a:rPr lang="en-US" sz="1600" dirty="0" smtClean="0">
                <a:solidFill>
                  <a:srgbClr val="008000"/>
                </a:solidFill>
              </a:rPr>
              <a:t>USA</a:t>
            </a:r>
            <a:r>
              <a:rPr lang="en-US" sz="1400" dirty="0" smtClean="0">
                <a:solidFill>
                  <a:srgbClr val="008000"/>
                </a:solidFill>
              </a:rPr>
              <a:t>. </a:t>
            </a:r>
            <a:endParaRPr lang="en-US" sz="1800" dirty="0" smtClean="0">
              <a:solidFill>
                <a:srgbClr val="008000"/>
              </a:solidFill>
            </a:endParaRPr>
          </a:p>
          <a:p>
            <a:pPr algn="just">
              <a:buFont typeface="Wingdings" pitchFamily="2" charset="2"/>
              <a:buChar char="Ø"/>
            </a:pPr>
            <a:r>
              <a:rPr lang="en-US" sz="1800" dirty="0" smtClean="0">
                <a:solidFill>
                  <a:srgbClr val="008000"/>
                </a:solidFill>
              </a:rPr>
              <a:t>Spent </a:t>
            </a:r>
            <a:r>
              <a:rPr lang="en-US" sz="1800" dirty="0" smtClean="0">
                <a:solidFill>
                  <a:srgbClr val="008000"/>
                </a:solidFill>
              </a:rPr>
              <a:t>more than </a:t>
            </a:r>
            <a:r>
              <a:rPr lang="en-US" sz="1800" dirty="0" smtClean="0">
                <a:solidFill>
                  <a:srgbClr val="008000"/>
                </a:solidFill>
              </a:rPr>
              <a:t>25 </a:t>
            </a:r>
            <a:r>
              <a:rPr lang="en-US" sz="1800" dirty="0" smtClean="0">
                <a:solidFill>
                  <a:srgbClr val="008000"/>
                </a:solidFill>
              </a:rPr>
              <a:t>years </a:t>
            </a:r>
            <a:r>
              <a:rPr lang="en-US" sz="1800" dirty="0" smtClean="0">
                <a:solidFill>
                  <a:srgbClr val="008000"/>
                </a:solidFill>
              </a:rPr>
              <a:t>in ESL/EFL teaching, reading, writing, translating, and researching. </a:t>
            </a:r>
          </a:p>
          <a:p>
            <a:pPr algn="just">
              <a:buFont typeface="Wingdings" pitchFamily="2" charset="2"/>
              <a:buChar char="Ø"/>
            </a:pPr>
            <a:r>
              <a:rPr lang="en-US" sz="1800" dirty="0" smtClean="0">
                <a:solidFill>
                  <a:srgbClr val="008000"/>
                </a:solidFill>
              </a:rPr>
              <a:t>Author and translator of </a:t>
            </a:r>
            <a:r>
              <a:rPr lang="en-US" sz="1800" dirty="0" smtClean="0">
                <a:solidFill>
                  <a:srgbClr val="008000"/>
                </a:solidFill>
              </a:rPr>
              <a:t>several books </a:t>
            </a:r>
            <a:r>
              <a:rPr lang="en-US" sz="1600" dirty="0" smtClean="0">
                <a:solidFill>
                  <a:srgbClr val="008000"/>
                </a:solidFill>
              </a:rPr>
              <a:t>(available on the Internet- www.etawasol.org)</a:t>
            </a:r>
            <a:r>
              <a:rPr lang="en-US" sz="1800" dirty="0" smtClean="0">
                <a:solidFill>
                  <a:srgbClr val="008000"/>
                </a:solidFill>
              </a:rPr>
              <a:t>, some of his books, </a:t>
            </a:r>
            <a:r>
              <a:rPr lang="en-US" sz="1600" b="1" i="1" dirty="0" smtClean="0">
                <a:solidFill>
                  <a:srgbClr val="008000"/>
                </a:solidFill>
              </a:rPr>
              <a:t>"Have You Discovered </a:t>
            </a:r>
            <a:r>
              <a:rPr lang="en-US" sz="1600" b="1" i="1" dirty="0" smtClean="0">
                <a:solidFill>
                  <a:srgbClr val="008000"/>
                </a:solidFill>
              </a:rPr>
              <a:t>its </a:t>
            </a:r>
            <a:r>
              <a:rPr lang="en-US" sz="1600" b="1" i="1" dirty="0" smtClean="0">
                <a:solidFill>
                  <a:srgbClr val="008000"/>
                </a:solidFill>
              </a:rPr>
              <a:t>Real Beauty?" </a:t>
            </a:r>
            <a:r>
              <a:rPr lang="en-US" sz="1600" b="1" i="1" dirty="0" smtClean="0">
                <a:solidFill>
                  <a:srgbClr val="008000"/>
                </a:solidFill>
              </a:rPr>
              <a:t>, “Just One Message!” , &amp; “What is His Nature?”. </a:t>
            </a:r>
            <a:endParaRPr lang="en-US" sz="1800" b="1" i="1" dirty="0" smtClean="0">
              <a:solidFill>
                <a:srgbClr val="008000"/>
              </a:solidFill>
            </a:endParaRPr>
          </a:p>
          <a:p>
            <a:pPr algn="just">
              <a:buFont typeface="Wingdings" pitchFamily="2" charset="2"/>
              <a:buChar char="Ø"/>
            </a:pPr>
            <a:r>
              <a:rPr lang="en-US" sz="1800" dirty="0" smtClean="0">
                <a:solidFill>
                  <a:srgbClr val="008000"/>
                </a:solidFill>
              </a:rPr>
              <a:t>Gives </a:t>
            </a:r>
            <a:r>
              <a:rPr lang="en-US" sz="1800" dirty="0" smtClean="0">
                <a:solidFill>
                  <a:srgbClr val="008000"/>
                </a:solidFill>
              </a:rPr>
              <a:t>public lectures around the </a:t>
            </a:r>
            <a:r>
              <a:rPr lang="en-US" sz="1800" dirty="0" smtClean="0">
                <a:solidFill>
                  <a:srgbClr val="008000"/>
                </a:solidFill>
              </a:rPr>
              <a:t>world, and </a:t>
            </a:r>
            <a:r>
              <a:rPr lang="en-US" sz="1800" dirty="0" smtClean="0">
                <a:solidFill>
                  <a:srgbClr val="008000"/>
                </a:solidFill>
              </a:rPr>
              <a:t>presents radio and TV programs. </a:t>
            </a:r>
            <a:endParaRPr lang="en-US" sz="1800" dirty="0" smtClean="0">
              <a:solidFill>
                <a:srgbClr val="008000"/>
              </a:solidFill>
            </a:endParaRPr>
          </a:p>
          <a:p>
            <a:pPr algn="just">
              <a:buFont typeface="Wingdings" pitchFamily="2" charset="2"/>
              <a:buChar char="Ø"/>
            </a:pPr>
            <a:r>
              <a:rPr lang="en-US" sz="1800" dirty="0" smtClean="0">
                <a:solidFill>
                  <a:srgbClr val="008000"/>
                </a:solidFill>
              </a:rPr>
              <a:t>Director </a:t>
            </a:r>
            <a:r>
              <a:rPr lang="en-US" sz="1800" dirty="0" smtClean="0">
                <a:solidFill>
                  <a:srgbClr val="008000"/>
                </a:solidFill>
              </a:rPr>
              <a:t>of the Inter-Cultural </a:t>
            </a:r>
            <a:r>
              <a:rPr lang="en-US" sz="1800" dirty="0" smtClean="0">
                <a:solidFill>
                  <a:srgbClr val="008000"/>
                </a:solidFill>
              </a:rPr>
              <a:t>Communication and Dialogue Center (ICDC) in Hofuf, Al-Ahsa. </a:t>
            </a:r>
            <a:r>
              <a:rPr lang="en-US" sz="1800" dirty="0" smtClean="0">
                <a:solidFill>
                  <a:srgbClr val="008000"/>
                </a:solidFill>
              </a:rPr>
              <a:t>And </a:t>
            </a:r>
            <a:r>
              <a:rPr lang="en-US" sz="1800" dirty="0" smtClean="0">
                <a:solidFill>
                  <a:srgbClr val="008000"/>
                </a:solidFill>
              </a:rPr>
              <a:t>worked as Head </a:t>
            </a:r>
            <a:r>
              <a:rPr lang="en-US" sz="1800" dirty="0" smtClean="0">
                <a:solidFill>
                  <a:srgbClr val="008000"/>
                </a:solidFill>
              </a:rPr>
              <a:t>of the Department of English Language at Imam University.  </a:t>
            </a:r>
            <a:r>
              <a:rPr lang="en-US" sz="1800" dirty="0" smtClean="0">
                <a:solidFill>
                  <a:srgbClr val="008000"/>
                </a:solidFill>
              </a:rPr>
              <a:t>Al-Ahsa </a:t>
            </a:r>
            <a:r>
              <a:rPr lang="en-US" sz="1800" dirty="0" smtClean="0">
                <a:solidFill>
                  <a:srgbClr val="008000"/>
                </a:solidFill>
              </a:rPr>
              <a:t>Branch - the Eastern Province, Saudi Arabia</a:t>
            </a:r>
            <a:r>
              <a:rPr lang="en-US" sz="1800" dirty="0" smtClean="0">
                <a:solidFill>
                  <a:srgbClr val="008000"/>
                </a:solidFill>
              </a:rPr>
              <a:t>.</a:t>
            </a:r>
          </a:p>
          <a:p>
            <a:pPr algn="just">
              <a:buFont typeface="Wingdings" pitchFamily="2" charset="2"/>
              <a:buChar char="Ø"/>
            </a:pPr>
            <a:r>
              <a:rPr lang="en-US" sz="1800" dirty="0" smtClean="0">
                <a:solidFill>
                  <a:srgbClr val="008000"/>
                </a:solidFill>
              </a:rPr>
              <a:t>Travelled to many countries and participated in lots of  conferences, seminars &amp; committees.</a:t>
            </a:r>
          </a:p>
          <a:p>
            <a:pPr algn="just">
              <a:buFont typeface="Wingdings" pitchFamily="2" charset="2"/>
              <a:buChar char="Ø"/>
            </a:pPr>
            <a:r>
              <a:rPr lang="en-US" sz="1800" dirty="0" smtClean="0">
                <a:solidFill>
                  <a:srgbClr val="008000"/>
                </a:solidFill>
              </a:rPr>
              <a:t>Trainer </a:t>
            </a:r>
            <a:r>
              <a:rPr lang="en-US" sz="1800" dirty="0" smtClean="0">
                <a:solidFill>
                  <a:srgbClr val="008000"/>
                </a:solidFill>
              </a:rPr>
              <a:t>and facilitator</a:t>
            </a:r>
            <a:r>
              <a:rPr lang="en-US" sz="1800" dirty="0" smtClean="0">
                <a:solidFill>
                  <a:srgbClr val="008000"/>
                </a:solidFill>
              </a:rPr>
              <a:t> in education, communication, dialogue, self development, and human resources </a:t>
            </a:r>
            <a:r>
              <a:rPr lang="en-US" sz="1200" dirty="0" smtClean="0">
                <a:solidFill>
                  <a:srgbClr val="008000"/>
                </a:solidFill>
              </a:rPr>
              <a:t>(HR )</a:t>
            </a:r>
            <a:r>
              <a:rPr lang="en-US" sz="1800" dirty="0" smtClean="0">
                <a:solidFill>
                  <a:srgbClr val="008000"/>
                </a:solidFill>
              </a:rPr>
              <a:t>.</a:t>
            </a:r>
            <a:endParaRPr lang="en-US" sz="1800" dirty="0" smtClean="0">
              <a:solidFill>
                <a:srgbClr val="008000"/>
              </a:solidFill>
            </a:endParaRPr>
          </a:p>
          <a:p>
            <a:pPr algn="l">
              <a:buFont typeface="Wingdings" pitchFamily="2" charset="2"/>
              <a:buChar char="Ø"/>
            </a:pPr>
            <a:endParaRPr lang="en-GB" sz="2000" dirty="0" smtClean="0"/>
          </a:p>
          <a:p>
            <a:pPr algn="l"/>
            <a:endParaRPr lang="en-GB" sz="2000" dirty="0" smtClean="0"/>
          </a:p>
          <a:p>
            <a:pPr algn="l"/>
            <a:endParaRPr lang="en-GB" sz="2000" dirty="0" smtClean="0"/>
          </a:p>
          <a:p>
            <a:pPr algn="l"/>
            <a:endParaRPr lang="en-GB" sz="2000" dirty="0" smtClean="0"/>
          </a:p>
          <a:p>
            <a:pPr algn="l"/>
            <a:endParaRPr lang="en-GB" sz="2000" dirty="0" smtClean="0"/>
          </a:p>
          <a:p>
            <a:pPr algn="l"/>
            <a:endParaRPr lang="en-GB" sz="2000" dirty="0" smtClean="0"/>
          </a:p>
          <a:p>
            <a:pPr algn="l"/>
            <a:endParaRPr lang="en-GB" sz="2000" dirty="0" smtClean="0"/>
          </a:p>
          <a:p>
            <a:pPr algn="l"/>
            <a:endParaRPr lang="en-GB" sz="2000" dirty="0" smtClean="0"/>
          </a:p>
          <a:p>
            <a:pPr algn="l"/>
            <a:endParaRPr lang="en-GB" sz="2000" dirty="0" smtClean="0"/>
          </a:p>
          <a:p>
            <a:pPr algn="l"/>
            <a:endParaRPr lang="en-GB" sz="2000" dirty="0" smtClean="0"/>
          </a:p>
          <a:p>
            <a:pPr algn="l"/>
            <a:endParaRPr lang="en-GB" sz="2000" dirty="0" smtClean="0"/>
          </a:p>
          <a:p>
            <a:pPr algn="l"/>
            <a:endParaRPr lang="ar-SA" sz="2000" dirty="0"/>
          </a:p>
        </p:txBody>
      </p:sp>
      <p:sp>
        <p:nvSpPr>
          <p:cNvPr id="5" name="Slide Number Placeholder 3"/>
          <p:cNvSpPr>
            <a:spLocks noGrp="1"/>
          </p:cNvSpPr>
          <p:nvPr>
            <p:ph type="sldNum" sz="quarter" idx="4294967295"/>
          </p:nvPr>
        </p:nvSpPr>
        <p:spPr bwMode="auto">
          <a:xfrm>
            <a:off x="4876800" y="6400800"/>
            <a:ext cx="457200" cy="320675"/>
          </a:xfrm>
          <a:noFill/>
          <a:ln>
            <a:miter lim="800000"/>
            <a:headEnd/>
            <a:tailEnd/>
          </a:ln>
        </p:spPr>
        <p:txBody>
          <a:bodyPr/>
          <a:lstStyle/>
          <a:p>
            <a:r>
              <a:rPr lang="en-US" dirty="0" smtClean="0">
                <a:cs typeface="Arial" pitchFamily="34" charset="0"/>
              </a:rPr>
              <a:t>11</a:t>
            </a:r>
            <a:endParaRPr lang="en-US" dirty="0" smtClean="0">
              <a:cs typeface="Arial" pitchFamily="34" charset="0"/>
            </a:endParaRPr>
          </a:p>
        </p:txBody>
      </p:sp>
    </p:spTree>
  </p:cSld>
  <p:clrMapOvr>
    <a:masterClrMapping/>
  </p:clrMapOvr>
  <p:transition>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1859</TotalTime>
  <Words>435</Words>
  <Application>Microsoft Office PowerPoint</Application>
  <PresentationFormat>A4 Paper (210x297 mm)</PresentationFormat>
  <Paragraphs>82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Introductory Lecture (1)</vt:lpstr>
      <vt:lpstr> Course content:   Translating Text Types (Arabic-English/ English-Arabic): It Focuses on practice in translating a variety of texts related to media, culture, business, linguistic &amp; academic materials. </vt:lpstr>
      <vt:lpstr>Course rationale:   This course has been suggested because: 1) It provides students with a much-needed involvement with actual text as used by professionals in different text-types.  2) The course gives the students a chance to apply certain semantic techniques applicable in the process of transporting meaning across languages.  3) It is needed for preparing students for carrying out specific tasks required in actual work settings.  </vt:lpstr>
      <vt:lpstr>           Course objectives:   By the end of the course, students should be able to:  1- Translate samples from the text-types covered in the course.    2- Apply semantic techniques and sense relations in their translation reflecting the ability to control information.     3- Show knowledge of requirements of each variety they translate in terms of cultural and linguistic features to suite the audience.       4- Produce English and Arabic translations which satisfy the norm and style of the text-type concerned in each language.             </vt:lpstr>
      <vt:lpstr>Slide 6</vt:lpstr>
      <vt:lpstr>   References and teaching learning resources   1- Main Text for practical work: Teacher Prepared texts.  2- References and exercises for analysis: Texts for analysis are selected from previous translations and translated works.  3- Websites:   WWW. Barnes and Noble Books online.  </vt:lpstr>
      <vt:lpstr>  Course evaluation            توزيع الدرجات  </vt:lpstr>
      <vt:lpstr>Secrets of success: </vt:lpstr>
      <vt:lpstr>Just to know your instructor:</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126</cp:revision>
  <dcterms:created xsi:type="dcterms:W3CDTF">2009-10-14T19:14:34Z</dcterms:created>
  <dcterms:modified xsi:type="dcterms:W3CDTF">2012-01-13T16:42:18Z</dcterms:modified>
</cp:coreProperties>
</file>